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853" r:id="rId4"/>
    <p:sldMasterId id="2147485903" r:id="rId5"/>
    <p:sldMasterId id="2147485953" r:id="rId6"/>
  </p:sldMasterIdLst>
  <p:notesMasterIdLst>
    <p:notesMasterId r:id="rId52"/>
  </p:notesMasterIdLst>
  <p:handoutMasterIdLst>
    <p:handoutMasterId r:id="rId53"/>
  </p:handoutMasterIdLst>
  <p:sldIdLst>
    <p:sldId id="2147482792" r:id="rId7"/>
    <p:sldId id="2147483510" r:id="rId8"/>
    <p:sldId id="2147483440" r:id="rId9"/>
    <p:sldId id="280" r:id="rId10"/>
    <p:sldId id="2147483511" r:id="rId11"/>
    <p:sldId id="281" r:id="rId12"/>
    <p:sldId id="282" r:id="rId13"/>
    <p:sldId id="2147483512" r:id="rId14"/>
    <p:sldId id="284" r:id="rId15"/>
    <p:sldId id="2147483513" r:id="rId16"/>
    <p:sldId id="260" r:id="rId17"/>
    <p:sldId id="2147483515" r:id="rId18"/>
    <p:sldId id="2147483519" r:id="rId19"/>
    <p:sldId id="2147483460" r:id="rId20"/>
    <p:sldId id="2147483461" r:id="rId21"/>
    <p:sldId id="2147483462" r:id="rId22"/>
    <p:sldId id="259" r:id="rId23"/>
    <p:sldId id="2147483463" r:id="rId24"/>
    <p:sldId id="2147483637" r:id="rId25"/>
    <p:sldId id="2147483465" r:id="rId26"/>
    <p:sldId id="2147483489" r:id="rId27"/>
    <p:sldId id="2147483490" r:id="rId28"/>
    <p:sldId id="2147483491" r:id="rId29"/>
    <p:sldId id="2147483492" r:id="rId30"/>
    <p:sldId id="2147483493" r:id="rId31"/>
    <p:sldId id="2147483520" r:id="rId32"/>
    <p:sldId id="2147483496" r:id="rId33"/>
    <p:sldId id="276" r:id="rId34"/>
    <p:sldId id="2147483521" r:id="rId35"/>
    <p:sldId id="2147483509" r:id="rId36"/>
    <p:sldId id="278" r:id="rId37"/>
    <p:sldId id="2147483527" r:id="rId38"/>
    <p:sldId id="2147483498" r:id="rId39"/>
    <p:sldId id="2147483499" r:id="rId40"/>
    <p:sldId id="2147483524" r:id="rId41"/>
    <p:sldId id="261" r:id="rId42"/>
    <p:sldId id="2147483625" r:id="rId43"/>
    <p:sldId id="2147483627" r:id="rId44"/>
    <p:sldId id="2147483522" r:id="rId45"/>
    <p:sldId id="2147483626" r:id="rId46"/>
    <p:sldId id="2147483634" r:id="rId47"/>
    <p:sldId id="2147483523" r:id="rId48"/>
    <p:sldId id="277" r:id="rId49"/>
    <p:sldId id="2147483503" r:id="rId50"/>
    <p:sldId id="2147483471"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8B656EC-D568-4EF7-8842-9FA1AE1192C9}">
          <p14:sldIdLst/>
        </p14:section>
        <p14:section name="Labs" id="{1A706D37-25A3-40BC-97F9-705100629A06}">
          <p14:sldIdLst>
            <p14:sldId id="2147482792"/>
            <p14:sldId id="2147483510"/>
            <p14:sldId id="2147483440"/>
            <p14:sldId id="280"/>
            <p14:sldId id="2147483511"/>
            <p14:sldId id="281"/>
            <p14:sldId id="282"/>
            <p14:sldId id="2147483512"/>
            <p14:sldId id="284"/>
            <p14:sldId id="2147483513"/>
            <p14:sldId id="260"/>
            <p14:sldId id="2147483515"/>
            <p14:sldId id="2147483519"/>
            <p14:sldId id="2147483460"/>
            <p14:sldId id="2147483461"/>
            <p14:sldId id="2147483462"/>
            <p14:sldId id="259"/>
            <p14:sldId id="2147483463"/>
            <p14:sldId id="2147483637"/>
            <p14:sldId id="2147483465"/>
            <p14:sldId id="2147483489"/>
            <p14:sldId id="2147483490"/>
            <p14:sldId id="2147483491"/>
            <p14:sldId id="2147483492"/>
            <p14:sldId id="2147483493"/>
            <p14:sldId id="2147483520"/>
            <p14:sldId id="2147483496"/>
            <p14:sldId id="276"/>
            <p14:sldId id="2147483521"/>
            <p14:sldId id="2147483509"/>
            <p14:sldId id="278"/>
            <p14:sldId id="2147483527"/>
            <p14:sldId id="2147483498"/>
            <p14:sldId id="2147483499"/>
            <p14:sldId id="2147483524"/>
            <p14:sldId id="261"/>
            <p14:sldId id="2147483625"/>
            <p14:sldId id="2147483627"/>
            <p14:sldId id="2147483522"/>
            <p14:sldId id="2147483626"/>
            <p14:sldId id="2147483634"/>
            <p14:sldId id="2147483523"/>
            <p14:sldId id="277"/>
            <p14:sldId id="2147483503"/>
            <p14:sldId id="2147483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FF002A-7543-FACA-36DE-D91AA97D7496}" name="Robel Mamecha" initials="" userId="S::robelmamecha@microsoft.com::c8d9e4ed-a695-4c82-9f95-72cddc936bfd" providerId="AD"/>
  <p188:author id="{B97CB67A-B387-4054-57BF-CD8458BA4AE2}" name="Brian Devlin (DYNAMIC EVENTS INC)" initials="BI" userId="S::v-bdevlin@microsoft.com::3d2f8346-4c01-4fb5-b019-f4819e885dcf" providerId="AD"/>
  <p188:author id="{C76DA190-0DE9-2488-91D2-1065346A264D}" name="Maren Mott (DYNAMIC EVENTS INC)" initials="MI" userId="S::v-mamott@microsoft.com::5535cbce-0a03-4bca-86b5-a4dd73d2dc1e" providerId="AD"/>
  <p188:author id="{E3B72B93-34F1-4FF2-8127-223E33D3A546}" name="Abe Omorogbe" initials="AO" userId="S::abeomorogbe@microsoft.com::a9c3ed4d-1cb1-48e3-a725-0aa6f2005b77" providerId="AD"/>
  <p188:author id="{C4415495-169B-B291-DDED-EDD23CC04351}" name="Kevin De La Rosa" initials="" userId="S::kedelaro@microsoft.com::f87f3be7-edd4-46d6-a608-7c86b0ad0228" providerId="AD"/>
  <p188:author id="{E1C0D795-8C2C-58C7-4B82-2B60E52E0FCF}" name="Sonal Mistry" initials="SM" userId="S::somistry@microsoft.com::b427a3d0-6528-4b2e-956a-a4e9d7ad11d4" providerId="AD"/>
  <p188:author id="{48B3F1B8-1C7C-2FC2-9D8A-2B26722C33CF}" name="Arthur Clares" initials="AC" userId="S::arclares@microsoft.com::f98af81f-ef39-49b0-ad4f-edea88a3f551" providerId="AD"/>
  <p188:author id="{33C85DD2-0B21-7C4B-5F95-66271721D87A}" name="Alyssa Ames (DYNAMIC EVENTS INC)" initials="AA" userId="S::v-alyjones@microsoft.com::58f679e5-ed98-4ef2-abc3-9405ea05e810"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A2BF"/>
    <a:srgbClr val="2A446F"/>
    <a:srgbClr val="0078D4"/>
    <a:srgbClr val="3A76A4"/>
    <a:srgbClr val="F4364C"/>
    <a:srgbClr val="D4EC8E"/>
    <a:srgbClr val="8DE971"/>
    <a:srgbClr val="091F2C"/>
    <a:srgbClr val="702573"/>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1BDDDA-6A96-1A4E-B713-04A9EFB3D8DE}" v="5" dt="2025-02-25T15:58:32.1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4"/>
    <p:restoredTop sz="94681"/>
  </p:normalViewPr>
  <p:slideViewPr>
    <p:cSldViewPr snapToGrid="0">
      <p:cViewPr varScale="1">
        <p:scale>
          <a:sx n="147" d="100"/>
          <a:sy n="147" d="100"/>
        </p:scale>
        <p:origin x="224" y="224"/>
      </p:cViewPr>
      <p:guideLst/>
    </p:cSldViewPr>
  </p:slideViewPr>
  <p:notesTextViewPr>
    <p:cViewPr>
      <p:scale>
        <a:sx n="1" d="1"/>
        <a:sy n="1" d="1"/>
      </p:scale>
      <p:origin x="0" y="-40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i="0" u="none" strike="noStrike" kern="1200" spc="0" baseline="0">
                <a:solidFill>
                  <a:srgbClr val="FFFFFF">
                    <a:lumMod val="65000"/>
                    <a:lumOff val="35000"/>
                  </a:srgbClr>
                </a:solidFill>
              </a:rPr>
              <a:t>Embedding Creation Time (Milliseconds)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3"/>
            </a:solidFill>
            <a:ln w="12700" cap="flat" cmpd="sng" algn="ctr">
              <a:solidFill>
                <a:schemeClr val="accent3">
                  <a:shade val="15000"/>
                </a:schemeClr>
              </a:solidFill>
              <a:prstDash val="solid"/>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In-database</c:v>
                </c:pt>
                <c:pt idx="1">
                  <c:v>Remote</c:v>
                </c:pt>
              </c:strCache>
            </c:strRef>
          </c:cat>
          <c:val>
            <c:numRef>
              <c:f>Sheet1!$B$2:$B$3</c:f>
              <c:numCache>
                <c:formatCode>General</c:formatCode>
                <c:ptCount val="2"/>
                <c:pt idx="0">
                  <c:v>7</c:v>
                </c:pt>
                <c:pt idx="1">
                  <c:v>77</c:v>
                </c:pt>
              </c:numCache>
            </c:numRef>
          </c:val>
          <c:extLst>
            <c:ext xmlns:c16="http://schemas.microsoft.com/office/drawing/2014/chart" uri="{C3380CC4-5D6E-409C-BE32-E72D297353CC}">
              <c16:uniqueId val="{00000000-30D6-A543-B820-BE43795DACDF}"/>
            </c:ext>
          </c:extLst>
        </c:ser>
        <c:dLbls>
          <c:showLegendKey val="0"/>
          <c:showVal val="0"/>
          <c:showCatName val="0"/>
          <c:showSerName val="0"/>
          <c:showPercent val="0"/>
          <c:showBubbleSize val="0"/>
        </c:dLbls>
        <c:gapWidth val="182"/>
        <c:axId val="1008573632"/>
        <c:axId val="1007958048"/>
      </c:barChart>
      <c:catAx>
        <c:axId val="1008573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007958048"/>
        <c:crosses val="autoZero"/>
        <c:auto val="1"/>
        <c:lblAlgn val="ctr"/>
        <c:lblOffset val="100"/>
        <c:noMultiLvlLbl val="0"/>
      </c:catAx>
      <c:valAx>
        <c:axId val="1007958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008573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2/27/2025 10:01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2/27/2025 10:00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C87E2-F822-422E-E8F0-CFD3515F9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9464E-DFF1-3E89-32D0-B2D4BE3DAA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B15C3E-D633-20C2-4512-3207FD24B02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92C4C1B-F00F-F851-D123-FB4221B39B5F}"/>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730FFB-0E59-78BB-A879-4121CBD7A0C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6AB17D-DD8E-98CF-44E4-30AEE6120AF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E938F3C-2B29-3BF5-EB9B-E063E240384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74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C919D-4B2C-7F0B-3599-A82A19208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C0367-597C-98EC-ECE9-6551E50369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B1740-BECE-7991-E2CC-7AC9AEACB877}"/>
              </a:ext>
            </a:extLst>
          </p:cNvPr>
          <p:cNvSpPr>
            <a:spLocks noGrp="1"/>
          </p:cNvSpPr>
          <p:nvPr>
            <p:ph type="body" idx="1"/>
          </p:nvPr>
        </p:nvSpPr>
        <p:spPr/>
        <p:txBody>
          <a:bodyPr/>
          <a:lstStyle/>
          <a:p>
            <a:pPr marL="0" marR="0">
              <a:lnSpc>
                <a:spcPct val="115000"/>
              </a:lnSpc>
              <a:spcBef>
                <a:spcPts val="2400"/>
              </a:spcBef>
            </a:pPr>
            <a:r>
              <a:rPr lang="en-US" sz="1800" b="1" kern="0">
                <a:solidFill>
                  <a:srgbClr val="365F91"/>
                </a:solidFill>
                <a:effectLst/>
                <a:latin typeface="Calibri" panose="020F0502020204030204" pitchFamily="34" charset="0"/>
                <a:ea typeface="MS Gothic" panose="020B0609070205080204" pitchFamily="49" charset="-128"/>
                <a:cs typeface="Times New Roman" panose="02020603050405020304" pitchFamily="18" charset="0"/>
              </a:rPr>
              <a:t>WHY USE VECTOR EMBEDDINGS?</a:t>
            </a:r>
          </a:p>
          <a:p>
            <a:pPr marL="0" marR="0">
              <a:lnSpc>
                <a:spcPct val="115000"/>
              </a:lnSpc>
              <a:spcBef>
                <a:spcPts val="2400"/>
              </a:spcBef>
            </a:pPr>
            <a:endParaRPr lang="en-US" sz="1800" b="1" kern="0">
              <a:solidFill>
                <a:srgbClr val="365F91"/>
              </a:solidFill>
              <a:effectLst/>
              <a:latin typeface="Calibri" panose="020F0502020204030204" pitchFamily="34" charset="0"/>
              <a:ea typeface="MS Gothic" panose="020B0609070205080204" pitchFamily="49" charset="-128"/>
              <a:cs typeface="Times New Roman" panose="02020603050405020304" pitchFamily="18" charset="0"/>
            </a:endParaRPr>
          </a:p>
          <a:p>
            <a:pPr marL="285750" marR="0" indent="-285750">
              <a:lnSpc>
                <a:spcPct val="115000"/>
              </a:lnSpc>
              <a:spcAft>
                <a:spcPts val="1000"/>
              </a:spcAft>
              <a:buFont typeface="Arial" panose="020B0604020202020204" pitchFamily="34" charset="0"/>
              <a:buChar char="•"/>
            </a:pPr>
            <a:r>
              <a:rPr lang="en-US" sz="1800" b="1">
                <a:effectLst/>
                <a:latin typeface="Cambria" panose="02040503050406030204" pitchFamily="18" charset="0"/>
                <a:ea typeface="MS Mincho" panose="02020609040205080304" pitchFamily="49" charset="-128"/>
                <a:cs typeface="Times New Roman" panose="02020603050405020304" pitchFamily="18" charset="0"/>
              </a:rPr>
              <a:t>Similarity</a:t>
            </a:r>
            <a:r>
              <a:rPr lang="en-US" sz="1800">
                <a:effectLst/>
                <a:latin typeface="Cambria" panose="02040503050406030204" pitchFamily="18" charset="0"/>
                <a:ea typeface="MS Mincho" panose="02020609040205080304" pitchFamily="49" charset="-128"/>
                <a:cs typeface="Times New Roman" panose="02020603050405020304" pitchFamily="18" charset="0"/>
              </a:rPr>
              <a:t>: Vectors allow us to measure how similar two items are, which is useful for recommendations, fraud detection, etc.</a:t>
            </a:r>
          </a:p>
          <a:p>
            <a:pPr marL="285750" marR="0" indent="-285750">
              <a:lnSpc>
                <a:spcPct val="115000"/>
              </a:lnSpc>
              <a:spcAft>
                <a:spcPts val="1000"/>
              </a:spcAft>
              <a:buFont typeface="Arial" panose="020B0604020202020204" pitchFamily="34" charset="0"/>
              <a:buChar char="•"/>
            </a:pPr>
            <a:r>
              <a:rPr lang="en-US" sz="1800" b="1">
                <a:effectLst/>
                <a:latin typeface="Cambria" panose="02040503050406030204" pitchFamily="18" charset="0"/>
                <a:ea typeface="MS Mincho" panose="02020609040205080304" pitchFamily="49" charset="-128"/>
                <a:cs typeface="Times New Roman" panose="02020603050405020304" pitchFamily="18" charset="0"/>
              </a:rPr>
              <a:t>Search</a:t>
            </a:r>
            <a:r>
              <a:rPr lang="en-US" sz="1800">
                <a:effectLst/>
                <a:latin typeface="Cambria" panose="02040503050406030204" pitchFamily="18" charset="0"/>
                <a:ea typeface="MS Mincho" panose="02020609040205080304" pitchFamily="49" charset="-128"/>
                <a:cs typeface="Times New Roman" panose="02020603050405020304" pitchFamily="18" charset="0"/>
              </a:rPr>
              <a:t>: You can take an arbitrary input, convert it into a vector, and use it to find similar items.</a:t>
            </a:r>
          </a:p>
          <a:p>
            <a:pPr marL="0" marR="0">
              <a:lnSpc>
                <a:spcPct val="115000"/>
              </a:lnSpc>
              <a:spcAft>
                <a:spcPts val="1000"/>
              </a:spcAft>
            </a:pPr>
            <a:br>
              <a:rPr lang="en-US" sz="1800">
                <a:effectLst/>
                <a:latin typeface="Cambria" panose="02040503050406030204" pitchFamily="18" charset="0"/>
                <a:ea typeface="MS Mincho" panose="02020609040205080304" pitchFamily="49" charset="-128"/>
                <a:cs typeface="Times New Roman" panose="02020603050405020304" pitchFamily="18" charset="0"/>
              </a:rPr>
            </a:br>
            <a:r>
              <a:rPr lang="en-US" sz="1800">
                <a:effectLst/>
                <a:latin typeface="Cambria" panose="02040503050406030204" pitchFamily="18" charset="0"/>
                <a:ea typeface="MS Mincho" panose="02020609040205080304" pitchFamily="49" charset="-128"/>
                <a:cs typeface="Times New Roman" panose="02020603050405020304" pitchFamily="18" charset="0"/>
              </a:rPr>
              <a:t>We can build both similarity and search algorithms using vectors.</a:t>
            </a:r>
          </a:p>
          <a:p>
            <a:endParaRPr lang="en-US" sz="850">
              <a:cs typeface="Segoe UI"/>
            </a:endParaRPr>
          </a:p>
        </p:txBody>
      </p:sp>
      <p:sp>
        <p:nvSpPr>
          <p:cNvPr id="4" name="Header Placeholder 3">
            <a:extLst>
              <a:ext uri="{FF2B5EF4-FFF2-40B4-BE49-F238E27FC236}">
                <a16:creationId xmlns:a16="http://schemas.microsoft.com/office/drawing/2014/main" id="{7F386B2F-3672-DDA0-2E30-BBE2493925F1}"/>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8A15037-6C0D-9F77-5B08-100CB13CD57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57F007C-1DB3-611B-E50D-112D74C4F89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B33C836-C035-A9E5-A99C-AF12022D295C}"/>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4766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E683D-C1A6-7C03-8167-F91A265A32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166B2-D78A-6827-365E-8694DB870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E5555-7D5C-C0FE-FC3F-F88D41DB6FEA}"/>
              </a:ext>
            </a:extLst>
          </p:cNvPr>
          <p:cNvSpPr>
            <a:spLocks noGrp="1"/>
          </p:cNvSpPr>
          <p:nvPr>
            <p:ph type="body" idx="1"/>
          </p:nvPr>
        </p:nvSpPr>
        <p:spPr/>
        <p:txBody>
          <a:bodyPr/>
          <a:lstStyle/>
          <a:p>
            <a:pPr marL="0" marR="0">
              <a:lnSpc>
                <a:spcPct val="115000"/>
              </a:lnSpc>
              <a:spcBef>
                <a:spcPts val="2400"/>
              </a:spcBef>
            </a:pPr>
            <a:r>
              <a:rPr lang="en-US" sz="1800" b="1" kern="0">
                <a:solidFill>
                  <a:srgbClr val="365F91"/>
                </a:solidFill>
                <a:effectLst/>
                <a:latin typeface="Calibri" panose="020F0502020204030204" pitchFamily="34" charset="0"/>
                <a:ea typeface="MS Gothic" panose="020B0609070205080204" pitchFamily="49" charset="-128"/>
                <a:cs typeface="Times New Roman" panose="02020603050405020304" pitchFamily="18" charset="0"/>
              </a:rPr>
              <a:t>TOOLS TO UNDERSTAND VECTORS</a:t>
            </a:r>
          </a:p>
          <a:p>
            <a:pPr marL="0" marR="0">
              <a:lnSpc>
                <a:spcPct val="115000"/>
              </a:lnSpc>
              <a:spcAft>
                <a:spcPts val="1000"/>
              </a:spcAft>
            </a:pPr>
            <a:br>
              <a:rPr lang="en-US" sz="1800">
                <a:effectLst/>
                <a:latin typeface="Cambria" panose="02040503050406030204" pitchFamily="18" charset="0"/>
                <a:ea typeface="MS Mincho" panose="02020609040205080304" pitchFamily="49" charset="-128"/>
                <a:cs typeface="Times New Roman" panose="02020603050405020304" pitchFamily="18" charset="0"/>
              </a:rPr>
            </a:br>
            <a:r>
              <a:rPr lang="en-US" sz="1800" b="1">
                <a:effectLst/>
                <a:latin typeface="Cambria" panose="02040503050406030204" pitchFamily="18" charset="0"/>
                <a:ea typeface="MS Mincho" panose="02020609040205080304" pitchFamily="49" charset="-128"/>
                <a:cs typeface="Times New Roman" panose="02020603050405020304" pitchFamily="18" charset="0"/>
              </a:rPr>
              <a:t>GENERATE</a:t>
            </a:r>
            <a:br>
              <a:rPr lang="en-US" sz="1800">
                <a:effectLst/>
                <a:latin typeface="Cambria" panose="02040503050406030204" pitchFamily="18" charset="0"/>
                <a:ea typeface="MS Mincho" panose="02020609040205080304" pitchFamily="49" charset="-128"/>
                <a:cs typeface="Times New Roman" panose="02020603050405020304" pitchFamily="18" charset="0"/>
              </a:rPr>
            </a:br>
            <a:r>
              <a:rPr lang="en-US" sz="1800">
                <a:effectLst/>
                <a:latin typeface="Cambria" panose="02040503050406030204" pitchFamily="18" charset="0"/>
                <a:ea typeface="MS Mincho" panose="02020609040205080304" pitchFamily="49" charset="-128"/>
                <a:cs typeface="Times New Roman" panose="02020603050405020304" pitchFamily="18" charset="0"/>
              </a:rPr>
              <a:t>- One tool visualizes vectors from different models (e.g., word2vec, OpenAI). </a:t>
            </a:r>
          </a:p>
          <a:p>
            <a:pPr marL="742950" marR="0" lvl="1" indent="-285750">
              <a:lnSpc>
                <a:spcPct val="115000"/>
              </a:lnSpc>
              <a:spcAft>
                <a:spcPts val="1000"/>
              </a:spcAft>
              <a:buFont typeface="Arial" panose="020B0604020202020204" pitchFamily="34" charset="0"/>
              <a:buChar char="•"/>
            </a:pPr>
            <a:r>
              <a:rPr lang="en-US" sz="1800" b="1">
                <a:effectLst/>
                <a:latin typeface="Cambria" panose="02040503050406030204" pitchFamily="18" charset="0"/>
                <a:ea typeface="MS Mincho" panose="02020609040205080304" pitchFamily="49" charset="-128"/>
                <a:cs typeface="Times New Roman" panose="02020603050405020304" pitchFamily="18" charset="0"/>
              </a:rPr>
              <a:t>Word2vec vectors</a:t>
            </a:r>
            <a:r>
              <a:rPr lang="en-US" sz="1800">
                <a:effectLst/>
                <a:latin typeface="Cambria" panose="02040503050406030204" pitchFamily="18" charset="0"/>
                <a:ea typeface="MS Mincho" panose="02020609040205080304" pitchFamily="49" charset="-128"/>
                <a:cs typeface="Times New Roman" panose="02020603050405020304" pitchFamily="18" charset="0"/>
              </a:rPr>
              <a:t> often focus on semantics (e.g., 'dog' and 'cat' are close because they are both pets).</a:t>
            </a:r>
          </a:p>
          <a:p>
            <a:pPr marL="742950" marR="0" lvl="1" indent="-285750">
              <a:lnSpc>
                <a:spcPct val="115000"/>
              </a:lnSpc>
              <a:spcAft>
                <a:spcPts val="1000"/>
              </a:spcAft>
              <a:buFont typeface="Arial" panose="020B0604020202020204" pitchFamily="34" charset="0"/>
              <a:buChar char="•"/>
            </a:pPr>
            <a:r>
              <a:rPr lang="en-US" sz="1800" b="1">
                <a:effectLst/>
                <a:latin typeface="Cambria" panose="02040503050406030204" pitchFamily="18" charset="0"/>
                <a:ea typeface="MS Mincho" panose="02020609040205080304" pitchFamily="49" charset="-128"/>
                <a:cs typeface="Times New Roman" panose="02020603050405020304" pitchFamily="18" charset="0"/>
              </a:rPr>
              <a:t>OpenAI vectors</a:t>
            </a:r>
            <a:r>
              <a:rPr lang="en-US" sz="1800">
                <a:effectLst/>
                <a:latin typeface="Cambria" panose="02040503050406030204" pitchFamily="18" charset="0"/>
                <a:ea typeface="MS Mincho" panose="02020609040205080304" pitchFamily="49" charset="-128"/>
                <a:cs typeface="Times New Roman" panose="02020603050405020304" pitchFamily="18" charset="0"/>
              </a:rPr>
              <a:t> may encode other aspects, such as syntax or spelling.</a:t>
            </a:r>
          </a:p>
          <a:p>
            <a:pPr marL="0" marR="0" lvl="0" indent="0" algn="l" defTabSz="914400" rtl="0" eaLnBrk="1" fontAlgn="auto" latinLnBrk="0" hangingPunct="1">
              <a:lnSpc>
                <a:spcPct val="115000"/>
              </a:lnSpc>
              <a:spcBef>
                <a:spcPts val="0"/>
              </a:spcBef>
              <a:spcAft>
                <a:spcPts val="1000"/>
              </a:spcAft>
              <a:buClrTx/>
              <a:buSzTx/>
              <a:buFontTx/>
              <a:buNone/>
              <a:tabLst/>
              <a:defRPr/>
            </a:pPr>
            <a:br>
              <a:rPr lang="en-US" sz="1800">
                <a:effectLst/>
                <a:latin typeface="Cambria" panose="02040503050406030204" pitchFamily="18" charset="0"/>
                <a:ea typeface="MS Mincho" panose="02020609040205080304" pitchFamily="49" charset="-128"/>
                <a:cs typeface="Times New Roman" panose="02020603050405020304" pitchFamily="18" charset="0"/>
              </a:rPr>
            </a:br>
            <a:r>
              <a:rPr lang="en-US" sz="1800" b="1">
                <a:effectLst/>
                <a:latin typeface="Cambria" panose="02040503050406030204" pitchFamily="18" charset="0"/>
                <a:ea typeface="MS Mincho" panose="02020609040205080304" pitchFamily="49" charset="-128"/>
                <a:cs typeface="Times New Roman" panose="02020603050405020304" pitchFamily="18" charset="0"/>
              </a:rPr>
              <a:t>VISUALIZE</a:t>
            </a:r>
            <a:br>
              <a:rPr lang="en-US" sz="1800">
                <a:effectLst/>
                <a:latin typeface="Cambria" panose="02040503050406030204" pitchFamily="18" charset="0"/>
                <a:ea typeface="MS Mincho" panose="02020609040205080304" pitchFamily="49" charset="-128"/>
                <a:cs typeface="Times New Roman" panose="02020603050405020304" pitchFamily="18" charset="0"/>
              </a:rPr>
            </a:br>
            <a:r>
              <a:rPr lang="en-US" sz="1800">
                <a:effectLst/>
                <a:latin typeface="Cambria" panose="02040503050406030204" pitchFamily="18" charset="0"/>
                <a:ea typeface="MS Mincho" panose="02020609040205080304" pitchFamily="49" charset="-128"/>
                <a:cs typeface="Times New Roman" panose="02020603050405020304" pitchFamily="18" charset="0"/>
              </a:rPr>
              <a:t>- Another tool (projector.tensorflow.org) visualizes high-dimensional vectors in 3D using Principal Component Analysis (PCA).</a:t>
            </a:r>
          </a:p>
          <a:p>
            <a:pPr marL="0" marR="0">
              <a:lnSpc>
                <a:spcPct val="115000"/>
              </a:lnSpc>
              <a:spcAft>
                <a:spcPts val="1000"/>
              </a:spcAft>
            </a:pPr>
            <a:r>
              <a:rPr lang="en-US" sz="1800">
                <a:effectLst/>
                <a:latin typeface="Cambria" panose="02040503050406030204" pitchFamily="18" charset="0"/>
                <a:ea typeface="MS Mincho" panose="02020609040205080304" pitchFamily="49" charset="-128"/>
                <a:cs typeface="Times New Roman" panose="02020603050405020304" pitchFamily="18" charset="0"/>
              </a:rPr>
              <a:t>NOTE: Reducing high-dimensional vectors to 3D doesn't capture all complexity but is a helpful visualization technique.</a:t>
            </a:r>
          </a:p>
          <a:p>
            <a:endParaRPr lang="en-US" sz="850">
              <a:cs typeface="Segoe UI"/>
            </a:endParaRPr>
          </a:p>
        </p:txBody>
      </p:sp>
      <p:sp>
        <p:nvSpPr>
          <p:cNvPr id="4" name="Header Placeholder 3">
            <a:extLst>
              <a:ext uri="{FF2B5EF4-FFF2-40B4-BE49-F238E27FC236}">
                <a16:creationId xmlns:a16="http://schemas.microsoft.com/office/drawing/2014/main" id="{11284516-75DC-16BB-F5F4-45CD2427D04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5C561BE-A658-31F9-3FBB-C26DD4D1B39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C210D6B-895F-1CE8-FC5E-20AEA66C4FF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E6CFAA8-43C4-A2A8-EF8E-A6F486E8572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9210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4FA36-DBDE-54B1-7844-AB5312B07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21E9D-E974-76AD-0A05-3D7ED128E9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917829-7309-4BA1-14DD-403AD5D9569B}"/>
              </a:ext>
            </a:extLst>
          </p:cNvPr>
          <p:cNvSpPr>
            <a:spLocks noGrp="1"/>
          </p:cNvSpPr>
          <p:nvPr>
            <p:ph type="body" idx="1"/>
          </p:nvPr>
        </p:nvSpPr>
        <p:spPr/>
        <p:txBody>
          <a:bodyPr/>
          <a:lstStyle/>
          <a:p>
            <a:pPr marL="0" marR="0">
              <a:lnSpc>
                <a:spcPct val="115000"/>
              </a:lnSpc>
              <a:spcBef>
                <a:spcPts val="2400"/>
              </a:spcBef>
            </a:pPr>
            <a:r>
              <a:rPr lang="en-US" sz="1800" b="1" kern="0">
                <a:solidFill>
                  <a:srgbClr val="365F91"/>
                </a:solidFill>
                <a:effectLst/>
                <a:latin typeface="Calibri" panose="020F0502020204030204" pitchFamily="34" charset="0"/>
                <a:ea typeface="MS Gothic" panose="020B0609070205080204" pitchFamily="49" charset="-128"/>
                <a:cs typeface="Times New Roman" panose="02020603050405020304" pitchFamily="18" charset="0"/>
              </a:rPr>
              <a:t>TOOLS TO UNDERSTAND VECTORS</a:t>
            </a:r>
          </a:p>
          <a:p>
            <a:pPr marL="0" marR="0">
              <a:lnSpc>
                <a:spcPct val="115000"/>
              </a:lnSpc>
              <a:spcAft>
                <a:spcPts val="1000"/>
              </a:spcAft>
            </a:pPr>
            <a:br>
              <a:rPr lang="en-US" sz="1800">
                <a:effectLst/>
                <a:latin typeface="Cambria" panose="02040503050406030204" pitchFamily="18" charset="0"/>
                <a:ea typeface="MS Mincho" panose="02020609040205080304" pitchFamily="49" charset="-128"/>
                <a:cs typeface="Times New Roman" panose="02020603050405020304" pitchFamily="18" charset="0"/>
              </a:rPr>
            </a:br>
            <a:r>
              <a:rPr lang="en-US" sz="1800" b="1">
                <a:effectLst/>
                <a:latin typeface="Cambria" panose="02040503050406030204" pitchFamily="18" charset="0"/>
                <a:ea typeface="MS Mincho" panose="02020609040205080304" pitchFamily="49" charset="-128"/>
                <a:cs typeface="Times New Roman" panose="02020603050405020304" pitchFamily="18" charset="0"/>
              </a:rPr>
              <a:t>GENERATE</a:t>
            </a:r>
            <a:br>
              <a:rPr lang="en-US" sz="1800">
                <a:effectLst/>
                <a:latin typeface="Cambria" panose="02040503050406030204" pitchFamily="18" charset="0"/>
                <a:ea typeface="MS Mincho" panose="02020609040205080304" pitchFamily="49" charset="-128"/>
                <a:cs typeface="Times New Roman" panose="02020603050405020304" pitchFamily="18" charset="0"/>
              </a:rPr>
            </a:br>
            <a:r>
              <a:rPr lang="en-US" sz="1800">
                <a:effectLst/>
                <a:latin typeface="Cambria" panose="02040503050406030204" pitchFamily="18" charset="0"/>
                <a:ea typeface="MS Mincho" panose="02020609040205080304" pitchFamily="49" charset="-128"/>
                <a:cs typeface="Times New Roman" panose="02020603050405020304" pitchFamily="18" charset="0"/>
              </a:rPr>
              <a:t>- One tool visualizes vectors from different models (e.g., word2vec, OpenAI). </a:t>
            </a:r>
          </a:p>
          <a:p>
            <a:pPr marL="742950" marR="0" lvl="1" indent="-285750">
              <a:lnSpc>
                <a:spcPct val="115000"/>
              </a:lnSpc>
              <a:spcAft>
                <a:spcPts val="1000"/>
              </a:spcAft>
              <a:buFont typeface="Arial" panose="020B0604020202020204" pitchFamily="34" charset="0"/>
              <a:buChar char="•"/>
            </a:pPr>
            <a:r>
              <a:rPr lang="en-US" sz="1800" b="1">
                <a:effectLst/>
                <a:latin typeface="Cambria" panose="02040503050406030204" pitchFamily="18" charset="0"/>
                <a:ea typeface="MS Mincho" panose="02020609040205080304" pitchFamily="49" charset="-128"/>
                <a:cs typeface="Times New Roman" panose="02020603050405020304" pitchFamily="18" charset="0"/>
              </a:rPr>
              <a:t>Word2vec vectors</a:t>
            </a:r>
            <a:r>
              <a:rPr lang="en-US" sz="1800">
                <a:effectLst/>
                <a:latin typeface="Cambria" panose="02040503050406030204" pitchFamily="18" charset="0"/>
                <a:ea typeface="MS Mincho" panose="02020609040205080304" pitchFamily="49" charset="-128"/>
                <a:cs typeface="Times New Roman" panose="02020603050405020304" pitchFamily="18" charset="0"/>
              </a:rPr>
              <a:t> often focus on semantics (e.g., 'dog' and 'cat' are close because they are both pets).</a:t>
            </a:r>
          </a:p>
          <a:p>
            <a:pPr marL="742950" marR="0" lvl="1" indent="-285750">
              <a:lnSpc>
                <a:spcPct val="115000"/>
              </a:lnSpc>
              <a:spcAft>
                <a:spcPts val="1000"/>
              </a:spcAft>
              <a:buFont typeface="Arial" panose="020B0604020202020204" pitchFamily="34" charset="0"/>
              <a:buChar char="•"/>
            </a:pPr>
            <a:r>
              <a:rPr lang="en-US" sz="1800" b="1">
                <a:effectLst/>
                <a:latin typeface="Cambria" panose="02040503050406030204" pitchFamily="18" charset="0"/>
                <a:ea typeface="MS Mincho" panose="02020609040205080304" pitchFamily="49" charset="-128"/>
                <a:cs typeface="Times New Roman" panose="02020603050405020304" pitchFamily="18" charset="0"/>
              </a:rPr>
              <a:t>OpenAI vectors</a:t>
            </a:r>
            <a:r>
              <a:rPr lang="en-US" sz="1800">
                <a:effectLst/>
                <a:latin typeface="Cambria" panose="02040503050406030204" pitchFamily="18" charset="0"/>
                <a:ea typeface="MS Mincho" panose="02020609040205080304" pitchFamily="49" charset="-128"/>
                <a:cs typeface="Times New Roman" panose="02020603050405020304" pitchFamily="18" charset="0"/>
              </a:rPr>
              <a:t> may encode other aspects, such as syntax or spelling.</a:t>
            </a:r>
          </a:p>
          <a:p>
            <a:pPr marL="0" marR="0" lvl="0" indent="0" algn="l" defTabSz="914400" rtl="0" eaLnBrk="1" fontAlgn="auto" latinLnBrk="0" hangingPunct="1">
              <a:lnSpc>
                <a:spcPct val="115000"/>
              </a:lnSpc>
              <a:spcBef>
                <a:spcPts val="0"/>
              </a:spcBef>
              <a:spcAft>
                <a:spcPts val="1000"/>
              </a:spcAft>
              <a:buClrTx/>
              <a:buSzTx/>
              <a:buFontTx/>
              <a:buNone/>
              <a:tabLst/>
              <a:defRPr/>
            </a:pPr>
            <a:br>
              <a:rPr lang="en-US" sz="1800">
                <a:effectLst/>
                <a:latin typeface="Cambria" panose="02040503050406030204" pitchFamily="18" charset="0"/>
                <a:ea typeface="MS Mincho" panose="02020609040205080304" pitchFamily="49" charset="-128"/>
                <a:cs typeface="Times New Roman" panose="02020603050405020304" pitchFamily="18" charset="0"/>
              </a:rPr>
            </a:br>
            <a:r>
              <a:rPr lang="en-US" sz="1800" b="1">
                <a:effectLst/>
                <a:latin typeface="Cambria" panose="02040503050406030204" pitchFamily="18" charset="0"/>
                <a:ea typeface="MS Mincho" panose="02020609040205080304" pitchFamily="49" charset="-128"/>
                <a:cs typeface="Times New Roman" panose="02020603050405020304" pitchFamily="18" charset="0"/>
              </a:rPr>
              <a:t>VISUALIZE</a:t>
            </a:r>
            <a:br>
              <a:rPr lang="en-US" sz="1800">
                <a:effectLst/>
                <a:latin typeface="Cambria" panose="02040503050406030204" pitchFamily="18" charset="0"/>
                <a:ea typeface="MS Mincho" panose="02020609040205080304" pitchFamily="49" charset="-128"/>
                <a:cs typeface="Times New Roman" panose="02020603050405020304" pitchFamily="18" charset="0"/>
              </a:rPr>
            </a:br>
            <a:r>
              <a:rPr lang="en-US" sz="1800">
                <a:effectLst/>
                <a:latin typeface="Cambria" panose="02040503050406030204" pitchFamily="18" charset="0"/>
                <a:ea typeface="MS Mincho" panose="02020609040205080304" pitchFamily="49" charset="-128"/>
                <a:cs typeface="Times New Roman" panose="02020603050405020304" pitchFamily="18" charset="0"/>
              </a:rPr>
              <a:t>- Another tool (projector.tensorflow.org) visualizes high-dimensional vectors in 3D using Principal Component Analysis (PCA).</a:t>
            </a:r>
          </a:p>
          <a:p>
            <a:pPr marL="0" marR="0">
              <a:lnSpc>
                <a:spcPct val="115000"/>
              </a:lnSpc>
              <a:spcAft>
                <a:spcPts val="1000"/>
              </a:spcAft>
            </a:pPr>
            <a:r>
              <a:rPr lang="en-US" sz="1800">
                <a:effectLst/>
                <a:latin typeface="Cambria" panose="02040503050406030204" pitchFamily="18" charset="0"/>
                <a:ea typeface="MS Mincho" panose="02020609040205080304" pitchFamily="49" charset="-128"/>
                <a:cs typeface="Times New Roman" panose="02020603050405020304" pitchFamily="18" charset="0"/>
              </a:rPr>
              <a:t>NOTE: Reducing high-dimensional vectors to 3D doesn't capture all complexity but is a helpful visualization technique.</a:t>
            </a:r>
          </a:p>
          <a:p>
            <a:endParaRPr lang="en-US" sz="850">
              <a:cs typeface="Segoe UI"/>
            </a:endParaRPr>
          </a:p>
        </p:txBody>
      </p:sp>
      <p:sp>
        <p:nvSpPr>
          <p:cNvPr id="4" name="Header Placeholder 3">
            <a:extLst>
              <a:ext uri="{FF2B5EF4-FFF2-40B4-BE49-F238E27FC236}">
                <a16:creationId xmlns:a16="http://schemas.microsoft.com/office/drawing/2014/main" id="{AD86F7D2-0CF7-069A-AE8D-75DB3B71057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532245F-4F4F-0011-F825-812C7D61C9A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883549D-21CD-E073-1B0D-27172D25464A}"/>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1FE391C-47E4-35BE-F1B2-E87E0C4F727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5577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8327F-B6F3-84D8-03FB-B907D3E81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E25540-EDDB-19E4-D8F8-E37EAE222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BAE38-ED8E-E5B1-7674-65C385D1F430}"/>
              </a:ext>
            </a:extLst>
          </p:cNvPr>
          <p:cNvSpPr>
            <a:spLocks noGrp="1"/>
          </p:cNvSpPr>
          <p:nvPr>
            <p:ph type="body" idx="1"/>
          </p:nvPr>
        </p:nvSpPr>
        <p:spPr/>
        <p:txBody>
          <a:bodyPr/>
          <a:lstStyle/>
          <a:p>
            <a:pPr marL="0" marR="0">
              <a:lnSpc>
                <a:spcPct val="115000"/>
              </a:lnSpc>
              <a:spcBef>
                <a:spcPts val="2400"/>
              </a:spcBef>
            </a:pPr>
            <a:r>
              <a:rPr lang="en-US" sz="1800" b="1" kern="0">
                <a:solidFill>
                  <a:srgbClr val="365F91"/>
                </a:solidFill>
                <a:effectLst/>
                <a:latin typeface="Calibri" panose="020F0502020204030204" pitchFamily="34" charset="0"/>
                <a:ea typeface="MS Gothic" panose="020B0609070205080204" pitchFamily="49" charset="-128"/>
                <a:cs typeface="Times New Roman" panose="02020603050405020304" pitchFamily="18" charset="0"/>
              </a:rPr>
              <a:t>STORING VECTORS IN POSTGRESQL</a:t>
            </a:r>
            <a:br>
              <a:rPr lang="en-US" sz="1800" b="1" kern="0">
                <a:solidFill>
                  <a:srgbClr val="365F91"/>
                </a:solidFill>
                <a:effectLst/>
                <a:latin typeface="Calibri" panose="020F0502020204030204" pitchFamily="34" charset="0"/>
                <a:ea typeface="MS Gothic" panose="020B0609070205080204" pitchFamily="49" charset="-128"/>
                <a:cs typeface="Times New Roman" panose="02020603050405020304" pitchFamily="18" charset="0"/>
              </a:rPr>
            </a:br>
            <a:endParaRPr lang="en-US" sz="1800" b="1" kern="0">
              <a:solidFill>
                <a:srgbClr val="365F91"/>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Aft>
                <a:spcPts val="1000"/>
              </a:spcAft>
            </a:pPr>
            <a:r>
              <a:rPr lang="en-US" sz="1800">
                <a:effectLst/>
                <a:latin typeface="Cambria" panose="02040503050406030204" pitchFamily="18" charset="0"/>
                <a:ea typeface="MS Mincho" panose="02020609040205080304" pitchFamily="49" charset="-128"/>
                <a:cs typeface="Times New Roman" panose="02020603050405020304" pitchFamily="18" charset="0"/>
              </a:rPr>
              <a:t>- To use vectors in PostgreSQL, you first need to install the pgvector extension.</a:t>
            </a:r>
          </a:p>
          <a:p>
            <a:endParaRPr lang="en-US" sz="850">
              <a:cs typeface="Segoe UI"/>
            </a:endParaRPr>
          </a:p>
        </p:txBody>
      </p:sp>
      <p:sp>
        <p:nvSpPr>
          <p:cNvPr id="4" name="Header Placeholder 3">
            <a:extLst>
              <a:ext uri="{FF2B5EF4-FFF2-40B4-BE49-F238E27FC236}">
                <a16:creationId xmlns:a16="http://schemas.microsoft.com/office/drawing/2014/main" id="{4CA0D873-4884-0B78-898B-56CEE96551E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41A5583-56F7-B35A-F3EB-512E5F7622E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0848505-5CB8-A57D-1ED0-C238E0CE746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603D1B6-22C4-5BDD-A117-309E67A14CD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8777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DF520-2E90-5F65-8A3A-802CF816B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97E7D-A1C9-E59B-CE98-DDBEEE66E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DE7B86-ECF9-3249-9728-AE74199D9EF9}"/>
              </a:ext>
            </a:extLst>
          </p:cNvPr>
          <p:cNvSpPr>
            <a:spLocks noGrp="1"/>
          </p:cNvSpPr>
          <p:nvPr>
            <p:ph type="body" idx="1"/>
          </p:nvPr>
        </p:nvSpPr>
        <p:spPr/>
        <p:txBody>
          <a:bodyPr/>
          <a:lstStyle/>
          <a:p>
            <a:r>
              <a:rPr lang="en-US"/>
              <a:t>Make this more descriptive:</a:t>
            </a:r>
          </a:p>
          <a:p>
            <a:r>
              <a:rPr lang="en-US"/>
              <a:t>And sets the expectations.</a:t>
            </a:r>
          </a:p>
          <a:p>
            <a:endParaRPr lang="en-US"/>
          </a:p>
          <a:p>
            <a:r>
              <a:rPr lang="en-US"/>
              <a:t>Show a visual with growth of search:</a:t>
            </a:r>
          </a:p>
          <a:p>
            <a:r>
              <a:rPr lang="en-US"/>
              <a:t>All the way to to Sematic -&gt; </a:t>
            </a:r>
            <a:r>
              <a:rPr lang="en-US" err="1"/>
              <a:t>Reranker</a:t>
            </a:r>
            <a:r>
              <a:rPr lang="en-US"/>
              <a:t> and Graph.</a:t>
            </a:r>
          </a:p>
          <a:p>
            <a:endParaRPr lang="en-US"/>
          </a:p>
          <a:p>
            <a:endParaRPr lang="en-US"/>
          </a:p>
          <a:p>
            <a:r>
              <a:rPr lang="en-US"/>
              <a:t>Add Semantic </a:t>
            </a:r>
            <a:r>
              <a:rPr lang="en-US" err="1"/>
              <a:t>Reranker</a:t>
            </a:r>
            <a:r>
              <a:rPr lang="en-US"/>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Add Graph RAG – Give them the query</a:t>
            </a:r>
          </a:p>
          <a:p>
            <a:endParaRPr lang="en-US"/>
          </a:p>
        </p:txBody>
      </p:sp>
      <p:sp>
        <p:nvSpPr>
          <p:cNvPr id="4" name="Header Placeholder 3">
            <a:extLst>
              <a:ext uri="{FF2B5EF4-FFF2-40B4-BE49-F238E27FC236}">
                <a16:creationId xmlns:a16="http://schemas.microsoft.com/office/drawing/2014/main" id="{00DE134F-A107-DBAA-ADAC-7B0426A7018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6A15950-F816-849E-3766-3A08E8F2D22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60A57B-F8B1-6E66-81DD-A7EA98BE16C0}"/>
              </a:ext>
            </a:extLst>
          </p:cNvPr>
          <p:cNvSpPr>
            <a:spLocks noGrp="1"/>
          </p:cNvSpPr>
          <p:nvPr>
            <p:ph type="dt" idx="1"/>
          </p:nvPr>
        </p:nvSpPr>
        <p:spPr/>
        <p:txBody>
          <a:bodyPr/>
          <a:lstStyle/>
          <a:p>
            <a:fld id="{386CE63F-9E7F-4C04-9D0D-FCA25A8E9E86}" type="datetime8">
              <a:rPr lang="en-US" smtClean="0"/>
              <a:t>2/27/2025 10:01 AM</a:t>
            </a:fld>
            <a:endParaRPr lang="en-US"/>
          </a:p>
        </p:txBody>
      </p:sp>
      <p:sp>
        <p:nvSpPr>
          <p:cNvPr id="7" name="Slide Number Placeholder 6">
            <a:extLst>
              <a:ext uri="{FF2B5EF4-FFF2-40B4-BE49-F238E27FC236}">
                <a16:creationId xmlns:a16="http://schemas.microsoft.com/office/drawing/2014/main" id="{3B5E2B8F-3CBF-8F48-C054-C003EA6A6C35}"/>
              </a:ext>
            </a:extLst>
          </p:cNvPr>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090795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698D5-814B-5FE8-FD62-8265DB0C54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4DC80-9ED6-606C-E843-C517141FF5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ED643-ED0F-9BE9-797B-B8DCAF10604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F2F432C-2C89-3F4C-A18F-FB30D33759C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FDF8AB8-C8DE-6CE2-3A7D-3A90124EB53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017059-4A06-FD2B-76A3-38C3CD7C3764}"/>
              </a:ext>
            </a:extLst>
          </p:cNvPr>
          <p:cNvSpPr>
            <a:spLocks noGrp="1"/>
          </p:cNvSpPr>
          <p:nvPr>
            <p:ph type="dt" idx="1"/>
          </p:nvPr>
        </p:nvSpPr>
        <p:spPr/>
        <p:txBody>
          <a:bodyPr/>
          <a:lstStyle/>
          <a:p>
            <a:fld id="{386CE63F-9E7F-4C04-9D0D-FCA25A8E9E86}" type="datetime8">
              <a:rPr lang="en-US" smtClean="0"/>
              <a:t>2/27/2025 10:01 AM</a:t>
            </a:fld>
            <a:endParaRPr lang="en-US"/>
          </a:p>
        </p:txBody>
      </p:sp>
      <p:sp>
        <p:nvSpPr>
          <p:cNvPr id="7" name="Slide Number Placeholder 6">
            <a:extLst>
              <a:ext uri="{FF2B5EF4-FFF2-40B4-BE49-F238E27FC236}">
                <a16:creationId xmlns:a16="http://schemas.microsoft.com/office/drawing/2014/main" id="{A2777FB1-E175-65D5-5166-7BBE460F1E28}"/>
              </a:ext>
            </a:extLst>
          </p:cNvPr>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658213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https://abeomorogbe-graphra-ca.gentledune-632d42cd.eastus2.azurecontainerapps.io/</a:t>
            </a:r>
          </a:p>
          <a:p>
            <a:endParaRPr lang="en-US" dirty="0"/>
          </a:p>
          <a:p>
            <a:pPr marL="177800" lvl="1" indent="-169863">
              <a:buFont typeface="Arial" panose="020B0604020202020204" pitchFamily="34" charset="0"/>
              <a:buChar char="•"/>
            </a:pPr>
            <a:r>
              <a:rPr lang="en-US" dirty="0"/>
              <a:t>Redeploy with:</a:t>
            </a:r>
            <a:br>
              <a:rPr lang="en-US" dirty="0"/>
            </a:br>
            <a:r>
              <a:rPr lang="en-US" dirty="0"/>
              <a:t>Blog: </a:t>
            </a:r>
            <a:r>
              <a:rPr lang="en-US" dirty="0" err="1">
                <a:solidFill>
                  <a:schemeClr val="accent1"/>
                </a:solidFill>
              </a:rPr>
              <a:t>aka.ms</a:t>
            </a:r>
            <a:r>
              <a:rPr lang="en-US" dirty="0">
                <a:solidFill>
                  <a:schemeClr val="accent1"/>
                </a:solidFill>
              </a:rPr>
              <a:t>/</a:t>
            </a:r>
            <a:r>
              <a:rPr lang="en-US" dirty="0" err="1">
                <a:solidFill>
                  <a:schemeClr val="accent1"/>
                </a:solidFill>
              </a:rPr>
              <a:t>pg-graphrag</a:t>
            </a:r>
            <a:r>
              <a:rPr lang="en-US" dirty="0">
                <a:solidFill>
                  <a:schemeClr val="accent1"/>
                </a:solidFill>
              </a:rPr>
              <a:t> </a:t>
            </a:r>
          </a:p>
          <a:p>
            <a:pPr marL="177800" lvl="1" indent="-169863">
              <a:buFont typeface="Arial" panose="020B0604020202020204" pitchFamily="34" charset="0"/>
              <a:buChar char="•"/>
            </a:pPr>
            <a:r>
              <a:rPr lang="en-US" dirty="0"/>
              <a:t>Repo: </a:t>
            </a:r>
            <a:r>
              <a:rPr lang="en-US" dirty="0" err="1">
                <a:solidFill>
                  <a:schemeClr val="accent1"/>
                </a:solidFill>
              </a:rPr>
              <a:t>aka.ms</a:t>
            </a:r>
            <a:r>
              <a:rPr lang="en-US" dirty="0">
                <a:solidFill>
                  <a:schemeClr val="accent1"/>
                </a:solidFill>
              </a:rPr>
              <a:t>/</a:t>
            </a:r>
            <a:r>
              <a:rPr lang="en-US" dirty="0" err="1">
                <a:solidFill>
                  <a:schemeClr val="accent1"/>
                </a:solidFill>
              </a:rPr>
              <a:t>pg</a:t>
            </a:r>
            <a:r>
              <a:rPr lang="en-US" dirty="0">
                <a:solidFill>
                  <a:schemeClr val="accent1"/>
                </a:solidFill>
              </a:rPr>
              <a:t>-</a:t>
            </a:r>
            <a:r>
              <a:rPr lang="en-US" dirty="0" err="1">
                <a:solidFill>
                  <a:schemeClr val="accent1"/>
                </a:solidFill>
              </a:rPr>
              <a:t>graphrag</a:t>
            </a:r>
            <a:r>
              <a:rPr lang="en-US">
                <a:solidFill>
                  <a:schemeClr val="accent1"/>
                </a:solidFill>
              </a:rPr>
              <a:t>-repo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2/27/2025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24606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E673-E847-BC03-F84E-08C440395B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26AEF-920C-361E-EAF9-A86231D9E2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8C367-5E52-F95B-935F-FE9C30541CD3}"/>
              </a:ext>
            </a:extLst>
          </p:cNvPr>
          <p:cNvSpPr>
            <a:spLocks noGrp="1"/>
          </p:cNvSpPr>
          <p:nvPr>
            <p:ph type="body" idx="1"/>
          </p:nvPr>
        </p:nvSpPr>
        <p:spPr/>
        <p:txBody>
          <a:bodyPr/>
          <a:lstStyle/>
          <a:p>
            <a:r>
              <a:rPr lang="en-US"/>
              <a:t>Make this more descriptive:</a:t>
            </a:r>
          </a:p>
          <a:p>
            <a:r>
              <a:rPr lang="en-US"/>
              <a:t>And sets the expectations.</a:t>
            </a:r>
          </a:p>
          <a:p>
            <a:endParaRPr lang="en-US"/>
          </a:p>
          <a:p>
            <a:r>
              <a:rPr lang="en-US"/>
              <a:t>Show a visual with growth of search:</a:t>
            </a:r>
          </a:p>
          <a:p>
            <a:r>
              <a:rPr lang="en-US"/>
              <a:t>All the way to to Sematic -&gt; </a:t>
            </a:r>
            <a:r>
              <a:rPr lang="en-US" err="1"/>
              <a:t>Reranker</a:t>
            </a:r>
            <a:r>
              <a:rPr lang="en-US"/>
              <a:t> and Graph.</a:t>
            </a:r>
          </a:p>
          <a:p>
            <a:endParaRPr lang="en-US"/>
          </a:p>
          <a:p>
            <a:r>
              <a:rPr lang="en-US"/>
              <a:t>Improving results with </a:t>
            </a:r>
          </a:p>
          <a:p>
            <a:endParaRPr lang="en-US"/>
          </a:p>
          <a:p>
            <a:r>
              <a:rPr lang="en-US"/>
              <a:t>Add Semantic </a:t>
            </a:r>
            <a:r>
              <a:rPr lang="en-US" err="1"/>
              <a:t>Reranker</a:t>
            </a:r>
            <a:r>
              <a:rPr lang="en-US"/>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Add Graph RAG – Give them the query</a:t>
            </a:r>
          </a:p>
          <a:p>
            <a:endParaRPr lang="en-US"/>
          </a:p>
        </p:txBody>
      </p:sp>
      <p:sp>
        <p:nvSpPr>
          <p:cNvPr id="4" name="Header Placeholder 3">
            <a:extLst>
              <a:ext uri="{FF2B5EF4-FFF2-40B4-BE49-F238E27FC236}">
                <a16:creationId xmlns:a16="http://schemas.microsoft.com/office/drawing/2014/main" id="{0C94F02C-CD01-5438-FA94-149D2C5A8B2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937B622-EF3D-8E4D-2FC2-5D459C8FCD5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875810-DE82-840E-88E9-CA87BFEF5ACD}"/>
              </a:ext>
            </a:extLst>
          </p:cNvPr>
          <p:cNvSpPr>
            <a:spLocks noGrp="1"/>
          </p:cNvSpPr>
          <p:nvPr>
            <p:ph type="dt" idx="1"/>
          </p:nvPr>
        </p:nvSpPr>
        <p:spPr/>
        <p:txBody>
          <a:bodyPr/>
          <a:lstStyle/>
          <a:p>
            <a:fld id="{386CE63F-9E7F-4C04-9D0D-FCA25A8E9E86}" type="datetime8">
              <a:rPr lang="en-US" smtClean="0"/>
              <a:t>2/27/2025 10:01 AM</a:t>
            </a:fld>
            <a:endParaRPr lang="en-US"/>
          </a:p>
        </p:txBody>
      </p:sp>
      <p:sp>
        <p:nvSpPr>
          <p:cNvPr id="7" name="Slide Number Placeholder 6">
            <a:extLst>
              <a:ext uri="{FF2B5EF4-FFF2-40B4-BE49-F238E27FC236}">
                <a16:creationId xmlns:a16="http://schemas.microsoft.com/office/drawing/2014/main" id="{B0588F68-E411-7A6F-09FE-39A849AD6F5D}"/>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124616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66401-5425-86E8-A359-56BDC68178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DA219-F151-ADBF-E971-76F31E9A99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005A7-673F-43CE-8E5A-6E196D71012D}"/>
              </a:ext>
            </a:extLst>
          </p:cNvPr>
          <p:cNvSpPr>
            <a:spLocks noGrp="1"/>
          </p:cNvSpPr>
          <p:nvPr>
            <p:ph type="body" idx="1"/>
          </p:nvPr>
        </p:nvSpPr>
        <p:spPr/>
        <p:txBody>
          <a:bodyPr/>
          <a:lstStyle/>
          <a:p>
            <a:r>
              <a:rPr lang="en-US"/>
              <a:t>Make this more descriptive:</a:t>
            </a:r>
          </a:p>
          <a:p>
            <a:r>
              <a:rPr lang="en-US"/>
              <a:t>And sets the expectations.</a:t>
            </a:r>
          </a:p>
          <a:p>
            <a:endParaRPr lang="en-US"/>
          </a:p>
          <a:p>
            <a:r>
              <a:rPr lang="en-US"/>
              <a:t>Show a visual with growth of search:</a:t>
            </a:r>
          </a:p>
          <a:p>
            <a:r>
              <a:rPr lang="en-US"/>
              <a:t>All the way to to Sematic -&gt; </a:t>
            </a:r>
            <a:r>
              <a:rPr lang="en-US" err="1"/>
              <a:t>Reranker</a:t>
            </a:r>
            <a:r>
              <a:rPr lang="en-US"/>
              <a:t> and Graph.</a:t>
            </a:r>
          </a:p>
          <a:p>
            <a:endParaRPr lang="en-US"/>
          </a:p>
          <a:p>
            <a:endParaRPr lang="en-US"/>
          </a:p>
          <a:p>
            <a:r>
              <a:rPr lang="en-US"/>
              <a:t>Add Semantic </a:t>
            </a:r>
            <a:r>
              <a:rPr lang="en-US" err="1"/>
              <a:t>Reranker</a:t>
            </a:r>
            <a:r>
              <a:rPr lang="en-US"/>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Add Graph RAG – Give them the query</a:t>
            </a:r>
          </a:p>
          <a:p>
            <a:endParaRPr lang="en-US"/>
          </a:p>
        </p:txBody>
      </p:sp>
      <p:sp>
        <p:nvSpPr>
          <p:cNvPr id="4" name="Header Placeholder 3">
            <a:extLst>
              <a:ext uri="{FF2B5EF4-FFF2-40B4-BE49-F238E27FC236}">
                <a16:creationId xmlns:a16="http://schemas.microsoft.com/office/drawing/2014/main" id="{5F8E588A-210C-D099-30A1-08DCDF8FC68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73ED0BB-D76F-E821-E075-86369129CD3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94DE52C-7E47-A8EC-9A17-D629E58158EF}"/>
              </a:ext>
            </a:extLst>
          </p:cNvPr>
          <p:cNvSpPr>
            <a:spLocks noGrp="1"/>
          </p:cNvSpPr>
          <p:nvPr>
            <p:ph type="dt" idx="1"/>
          </p:nvPr>
        </p:nvSpPr>
        <p:spPr/>
        <p:txBody>
          <a:bodyPr/>
          <a:lstStyle/>
          <a:p>
            <a:fld id="{386CE63F-9E7F-4C04-9D0D-FCA25A8E9E86}" type="datetime8">
              <a:rPr lang="en-US" smtClean="0"/>
              <a:t>2/27/2025 10:01 AM</a:t>
            </a:fld>
            <a:endParaRPr lang="en-US"/>
          </a:p>
        </p:txBody>
      </p:sp>
      <p:sp>
        <p:nvSpPr>
          <p:cNvPr id="7" name="Slide Number Placeholder 6">
            <a:extLst>
              <a:ext uri="{FF2B5EF4-FFF2-40B4-BE49-F238E27FC236}">
                <a16:creationId xmlns:a16="http://schemas.microsoft.com/office/drawing/2014/main" id="{C26B0654-BAB2-D54F-5996-922275D643AB}"/>
              </a:ext>
            </a:extLst>
          </p:cNvPr>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97968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F633C-CD86-4217-88C2-9513EC7C93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97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18BDF-3044-CAC4-5A80-51F675B2C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D4A1C-180D-9B00-8CFD-70784B227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674B3-A9E6-9078-076F-E116E43554C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92D7E0A-986B-EFB1-9A98-FA0B987B252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28047C8-1351-AAE6-3DDF-005F31DF044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96977D8-7F49-7E5F-DCEA-4C42FBFA3147}"/>
              </a:ext>
            </a:extLst>
          </p:cNvPr>
          <p:cNvSpPr>
            <a:spLocks noGrp="1"/>
          </p:cNvSpPr>
          <p:nvPr>
            <p:ph type="dt" idx="1"/>
          </p:nvPr>
        </p:nvSpPr>
        <p:spPr/>
        <p:txBody>
          <a:bodyPr/>
          <a:lstStyle/>
          <a:p>
            <a:fld id="{386CE63F-9E7F-4C04-9D0D-FCA25A8E9E86}" type="datetime8">
              <a:rPr lang="en-US" smtClean="0"/>
              <a:t>2/27/2025 10:00 AM</a:t>
            </a:fld>
            <a:endParaRPr lang="en-US"/>
          </a:p>
        </p:txBody>
      </p:sp>
      <p:sp>
        <p:nvSpPr>
          <p:cNvPr id="7" name="Slide Number Placeholder 6">
            <a:extLst>
              <a:ext uri="{FF2B5EF4-FFF2-40B4-BE49-F238E27FC236}">
                <a16:creationId xmlns:a16="http://schemas.microsoft.com/office/drawing/2014/main" id="{A1FFC6E2-0124-7E78-A306-F36EFAABFF6A}"/>
              </a:ext>
            </a:extLst>
          </p:cNvPr>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73868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520C1-986C-6BA5-6D03-E30F7B457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B01F3-B637-8B54-DE67-37F730C3A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9607B6-4DB4-62FB-E1A4-002A8B4D2C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5A50B1-9A5C-DD2C-66CD-D53F7ACA705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F633C-CD86-4217-88C2-9513EC7C93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639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FBE0-2187-775B-0C45-31D8BE7F41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E449F-250A-3179-F13F-7BA535174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E010FC-825F-EA61-139E-D69C0E5BAE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531548-0DB4-F192-7041-A69BE556D0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F633C-CD86-4217-88C2-9513EC7C93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30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8C9B1-5A53-AE5A-2C65-35DDABCB7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A9CCDF-ED11-74F9-53FA-3937A85411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BF7EA-FDA5-88CC-B1C5-530AE9BD8C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D8D4A6-6629-72F2-B945-A068B2083B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F633C-CD86-4217-88C2-9513EC7C93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092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4256C-2F49-43EB-6186-CDF746CC6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41518-6094-7116-3338-43F9A1AD6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C32AA4-D05B-46CB-9F89-1916F60902E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248034B-C62F-FA2A-D871-F931A938858F}"/>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3AD9A6F-DEF7-EF12-9C40-2058AD19597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82FBA39-CB73-F367-188F-63DF2E68484D}"/>
              </a:ext>
            </a:extLst>
          </p:cNvPr>
          <p:cNvSpPr>
            <a:spLocks noGrp="1"/>
          </p:cNvSpPr>
          <p:nvPr>
            <p:ph type="dt" idx="12"/>
          </p:nvPr>
        </p:nvSpPr>
        <p:spPr/>
        <p:txBody>
          <a:bodyPr/>
          <a:lstStyle/>
          <a:p>
            <a:fld id="{72E0C910-0166-48E0-B8EF-5071277A02A8}" type="datetime8">
              <a:rPr lang="en-US" smtClean="0"/>
              <a:t>2/27/2025 10:01 AM</a:t>
            </a:fld>
            <a:endParaRPr lang="en-US"/>
          </a:p>
        </p:txBody>
      </p:sp>
      <p:sp>
        <p:nvSpPr>
          <p:cNvPr id="7" name="Slide Number Placeholder 6">
            <a:extLst>
              <a:ext uri="{FF2B5EF4-FFF2-40B4-BE49-F238E27FC236}">
                <a16:creationId xmlns:a16="http://schemas.microsoft.com/office/drawing/2014/main" id="{47561A65-F906-07D3-402D-277FA1488F68}"/>
              </a:ext>
            </a:extLst>
          </p:cNvPr>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15348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B1B42-C8B8-ACC3-3677-2A998BDE4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AB7789-8D48-2B88-2B12-97FFAFAAE8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197E19-3E24-9834-30FE-4FEB61445AF2}"/>
              </a:ext>
            </a:extLst>
          </p:cNvPr>
          <p:cNvSpPr>
            <a:spLocks noGrp="1"/>
          </p:cNvSpPr>
          <p:nvPr>
            <p:ph type="body" idx="1"/>
          </p:nvPr>
        </p:nvSpPr>
        <p:spPr/>
        <p:txBody>
          <a:bodyPr/>
          <a:lstStyle/>
          <a:p>
            <a:r>
              <a:rPr lang="en-US" sz="1600" b="1"/>
              <a:t>CLOSING SLIDE</a:t>
            </a:r>
            <a:endParaRPr lang="en-US" sz="850">
              <a:cs typeface="Segoe UI" panose="020B0502040204020203" pitchFamily="34" charset="0"/>
            </a:endParaRPr>
          </a:p>
        </p:txBody>
      </p:sp>
      <p:sp>
        <p:nvSpPr>
          <p:cNvPr id="4" name="Slide Number Placeholder 3">
            <a:extLst>
              <a:ext uri="{FF2B5EF4-FFF2-40B4-BE49-F238E27FC236}">
                <a16:creationId xmlns:a16="http://schemas.microsoft.com/office/drawing/2014/main" id="{589EE811-2E29-78E9-FD5C-D477CC02CD3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223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FDFA6-463F-32F2-CBDE-65573F05B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0710B-F33A-C706-98B7-565E442E3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44C0CB-1502-31D1-DA65-C3873E1D76AE}"/>
              </a:ext>
            </a:extLst>
          </p:cNvPr>
          <p:cNvSpPr>
            <a:spLocks noGrp="1"/>
          </p:cNvSpPr>
          <p:nvPr>
            <p:ph type="body" idx="1"/>
          </p:nvPr>
        </p:nvSpPr>
        <p:spPr/>
        <p:txBody>
          <a:bodyPr/>
          <a:lstStyle/>
          <a:p>
            <a:r>
              <a:rPr lang="en-US"/>
              <a:t>This is where Azure databases come into play.  </a:t>
            </a:r>
          </a:p>
          <a:p>
            <a:r>
              <a:rPr lang="en-US"/>
              <a:t>Users can have a single database for their operational/ transactional data and their vector data together. It is an all in one database,  to save on cost and complexity. </a:t>
            </a:r>
          </a:p>
          <a:p>
            <a:r>
              <a:rPr lang="en-US"/>
              <a:t>For example, if you use a third-party single purpose database, such as Pinecone, you will have to ETL out of the transactional data stores, and put it in their database, and surface that for vector queries, and RAG pattern and then bring the data back. </a:t>
            </a:r>
          </a:p>
          <a:p>
            <a:endParaRPr lang="en-US"/>
          </a:p>
          <a:p>
            <a:r>
              <a:rPr lang="en-US"/>
              <a:t>However, this method has some limitations, especially if your data high volatility. Third-party databases like Pinecone aren't best suited for such rapidly changing information because there is always a lag in updating and querying the data. This delay means that the data you're analyzing is already outdated by the time it's ready for use.</a:t>
            </a:r>
          </a:p>
          <a:p>
            <a:r>
              <a:rPr lang="en-US" sz="850">
                <a:latin typeface="Segoe UI"/>
                <a:cs typeface="Segoe UI"/>
              </a:rPr>
              <a:t>Therefore, going with the first party service is going to give you a better experience with real time AI, which is quite straightforward, potentially cost less and the best integrations with other azure services. </a:t>
            </a:r>
            <a:endParaRPr lang="en-US"/>
          </a:p>
          <a:p>
            <a:endParaRPr lang="en-US">
              <a:cs typeface="Segoe UI" panose="020B0502040204020203" pitchFamily="34" charset="0"/>
            </a:endParaRPr>
          </a:p>
          <a:p>
            <a:r>
              <a:rPr lang="en-US" sz="850">
                <a:latin typeface="Segoe UI"/>
                <a:cs typeface="Segoe UI"/>
              </a:rPr>
              <a:t>We are the only database at Microsoft that provides built-in AI functionality including vector search capability in our Azure Database for PostgreSQL this vector capability allows </a:t>
            </a:r>
            <a:r>
              <a:rPr lang="en-US" sz="850" err="1">
                <a:latin typeface="Segoe UI"/>
                <a:cs typeface="Segoe UI"/>
              </a:rPr>
              <a:t>devs</a:t>
            </a:r>
            <a:r>
              <a:rPr lang="en-US" sz="850">
                <a:latin typeface="Segoe UI"/>
                <a:cs typeface="Segoe UI"/>
              </a:rPr>
              <a:t> to query their data to implement Gen AI/ RAG type applications. We are also the only database service that provides SLA over our performance. You can get SLAs for 4 9s of availability.  </a:t>
            </a:r>
            <a:endParaRPr lang="en-US"/>
          </a:p>
          <a:p>
            <a:endParaRPr lang="en-US" sz="850">
              <a:cs typeface="Segoe UI"/>
            </a:endParaRPr>
          </a:p>
        </p:txBody>
      </p:sp>
      <p:sp>
        <p:nvSpPr>
          <p:cNvPr id="4" name="Header Placeholder 3">
            <a:extLst>
              <a:ext uri="{FF2B5EF4-FFF2-40B4-BE49-F238E27FC236}">
                <a16:creationId xmlns:a16="http://schemas.microsoft.com/office/drawing/2014/main" id="{AB5A8057-B939-3CD9-C92F-FF1DC2D2948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1CE62CF-E427-90EF-F179-432B6CEBFC9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910058-6328-C305-DFB1-F921509B0A98}"/>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705892C-453D-0C62-B9F6-15CCFB9102B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52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C8EE2-3D6B-F67A-C34C-5CA4A947A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39E4D-06FA-7A2B-C32E-92D48B00B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E7905-0C86-72A3-1CA3-85569BFA2DE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89F801A-38D0-C59E-C736-44EF70FAC89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5B9CF64-7FE1-4AF9-A409-D0C42734832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4503DF-77E5-94E8-D97F-FF0F50AE8D9E}"/>
              </a:ext>
            </a:extLst>
          </p:cNvPr>
          <p:cNvSpPr>
            <a:spLocks noGrp="1"/>
          </p:cNvSpPr>
          <p:nvPr>
            <p:ph type="dt" idx="1"/>
          </p:nvPr>
        </p:nvSpPr>
        <p:spPr/>
        <p:txBody>
          <a:bodyPr/>
          <a:lstStyle/>
          <a:p>
            <a:fld id="{386CE63F-9E7F-4C04-9D0D-FCA25A8E9E86}" type="datetime8">
              <a:rPr lang="en-US" smtClean="0"/>
              <a:t>2/27/2025 10:00 AM</a:t>
            </a:fld>
            <a:endParaRPr lang="en-US"/>
          </a:p>
        </p:txBody>
      </p:sp>
      <p:sp>
        <p:nvSpPr>
          <p:cNvPr id="7" name="Slide Number Placeholder 6">
            <a:extLst>
              <a:ext uri="{FF2B5EF4-FFF2-40B4-BE49-F238E27FC236}">
                <a16:creationId xmlns:a16="http://schemas.microsoft.com/office/drawing/2014/main" id="{4E684DAC-73F4-9764-4FFB-4327F5620994}"/>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7114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E1C93-8A4F-FE3E-B32F-09FE5AF004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0393E-CD5D-6CC0-9C48-D58B44D0C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8F8DDE-A38F-CB76-B0C8-2313B8D0CD3E}"/>
              </a:ext>
            </a:extLst>
          </p:cNvPr>
          <p:cNvSpPr>
            <a:spLocks noGrp="1"/>
          </p:cNvSpPr>
          <p:nvPr>
            <p:ph type="body" idx="1"/>
          </p:nvPr>
        </p:nvSpPr>
        <p:spPr/>
        <p:txBody>
          <a:bodyPr/>
          <a:lstStyle/>
          <a:p>
            <a:r>
              <a:rPr lang="en-US"/>
              <a:t>Make this more descriptive:</a:t>
            </a:r>
          </a:p>
          <a:p>
            <a:r>
              <a:rPr lang="en-US"/>
              <a:t>And sets the expectations.</a:t>
            </a:r>
          </a:p>
          <a:p>
            <a:endParaRPr lang="en-US"/>
          </a:p>
          <a:p>
            <a:r>
              <a:rPr lang="en-US"/>
              <a:t>Show a visual with growth of search:</a:t>
            </a:r>
          </a:p>
          <a:p>
            <a:r>
              <a:rPr lang="en-US"/>
              <a:t>All the way to to Sematic -&gt; </a:t>
            </a:r>
            <a:r>
              <a:rPr lang="en-US" err="1"/>
              <a:t>Reranker</a:t>
            </a:r>
            <a:r>
              <a:rPr lang="en-US"/>
              <a:t> and Graph.</a:t>
            </a:r>
          </a:p>
          <a:p>
            <a:endParaRPr lang="en-US"/>
          </a:p>
          <a:p>
            <a:endParaRPr lang="en-US"/>
          </a:p>
          <a:p>
            <a:r>
              <a:rPr lang="en-US"/>
              <a:t>Add Semantic </a:t>
            </a:r>
            <a:r>
              <a:rPr lang="en-US" err="1"/>
              <a:t>Reranker</a:t>
            </a:r>
            <a:r>
              <a:rPr lang="en-US"/>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Add Graph RAG – Give them the query</a:t>
            </a:r>
          </a:p>
          <a:p>
            <a:endParaRPr lang="en-US"/>
          </a:p>
        </p:txBody>
      </p:sp>
      <p:sp>
        <p:nvSpPr>
          <p:cNvPr id="4" name="Header Placeholder 3">
            <a:extLst>
              <a:ext uri="{FF2B5EF4-FFF2-40B4-BE49-F238E27FC236}">
                <a16:creationId xmlns:a16="http://schemas.microsoft.com/office/drawing/2014/main" id="{6FCA1A5E-5D0C-0FCB-65EB-95AD46878BD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68E1244-CCED-28AC-78EF-212045455ED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FF3DCF5-F71B-7E28-40C8-0FCB542F17E9}"/>
              </a:ext>
            </a:extLst>
          </p:cNvPr>
          <p:cNvSpPr>
            <a:spLocks noGrp="1"/>
          </p:cNvSpPr>
          <p:nvPr>
            <p:ph type="dt" idx="1"/>
          </p:nvPr>
        </p:nvSpPr>
        <p:spPr/>
        <p:txBody>
          <a:bodyPr/>
          <a:lstStyle/>
          <a:p>
            <a:fld id="{386CE63F-9E7F-4C04-9D0D-FCA25A8E9E86}" type="datetime8">
              <a:rPr lang="en-US" smtClean="0"/>
              <a:t>2/27/2025 10:01 AM</a:t>
            </a:fld>
            <a:endParaRPr lang="en-US"/>
          </a:p>
        </p:txBody>
      </p:sp>
      <p:sp>
        <p:nvSpPr>
          <p:cNvPr id="7" name="Slide Number Placeholder 6">
            <a:extLst>
              <a:ext uri="{FF2B5EF4-FFF2-40B4-BE49-F238E27FC236}">
                <a16:creationId xmlns:a16="http://schemas.microsoft.com/office/drawing/2014/main" id="{D63D8308-7A28-8BEA-CF17-C99F605FF9D4}"/>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012323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48F46-D8C2-5DE1-99B6-FE979D308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80E5E-6976-F097-02E4-D74A73AB2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63D454-356A-D23E-D21A-3DF760F08EC4}"/>
              </a:ext>
            </a:extLst>
          </p:cNvPr>
          <p:cNvSpPr>
            <a:spLocks noGrp="1"/>
          </p:cNvSpPr>
          <p:nvPr>
            <p:ph type="body" idx="1"/>
          </p:nvPr>
        </p:nvSpPr>
        <p:spPr/>
        <p:txBody>
          <a:bodyPr/>
          <a:lstStyle/>
          <a:p>
            <a:r>
              <a:rPr lang="en-US"/>
              <a:t>Make this more descriptive:</a:t>
            </a:r>
          </a:p>
          <a:p>
            <a:r>
              <a:rPr lang="en-US"/>
              <a:t>And sets the expectations.</a:t>
            </a:r>
          </a:p>
          <a:p>
            <a:endParaRPr lang="en-US"/>
          </a:p>
          <a:p>
            <a:r>
              <a:rPr lang="en-US"/>
              <a:t>Show a visual with growth of search:</a:t>
            </a:r>
          </a:p>
          <a:p>
            <a:r>
              <a:rPr lang="en-US"/>
              <a:t>All the way to to Sematic -&gt; </a:t>
            </a:r>
            <a:r>
              <a:rPr lang="en-US" err="1"/>
              <a:t>Reranker</a:t>
            </a:r>
            <a:r>
              <a:rPr lang="en-US"/>
              <a:t> and Graph.</a:t>
            </a:r>
          </a:p>
          <a:p>
            <a:endParaRPr lang="en-US"/>
          </a:p>
          <a:p>
            <a:endParaRPr lang="en-US"/>
          </a:p>
          <a:p>
            <a:r>
              <a:rPr lang="en-US"/>
              <a:t>Add Semantic </a:t>
            </a:r>
            <a:r>
              <a:rPr lang="en-US" err="1"/>
              <a:t>Reranker</a:t>
            </a:r>
            <a:r>
              <a:rPr lang="en-US"/>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Add Graph RAG – Give them the query</a:t>
            </a:r>
          </a:p>
          <a:p>
            <a:endParaRPr lang="en-US"/>
          </a:p>
        </p:txBody>
      </p:sp>
      <p:sp>
        <p:nvSpPr>
          <p:cNvPr id="4" name="Header Placeholder 3">
            <a:extLst>
              <a:ext uri="{FF2B5EF4-FFF2-40B4-BE49-F238E27FC236}">
                <a16:creationId xmlns:a16="http://schemas.microsoft.com/office/drawing/2014/main" id="{26C8C789-ABD6-6D4A-6D57-07B51569EE0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BEFC069-DC4E-B487-14B1-33ACFBD27EC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524AB64-5AFF-38CD-EB32-9A7639A05841}"/>
              </a:ext>
            </a:extLst>
          </p:cNvPr>
          <p:cNvSpPr>
            <a:spLocks noGrp="1"/>
          </p:cNvSpPr>
          <p:nvPr>
            <p:ph type="dt" idx="1"/>
          </p:nvPr>
        </p:nvSpPr>
        <p:spPr/>
        <p:txBody>
          <a:bodyPr/>
          <a:lstStyle/>
          <a:p>
            <a:fld id="{386CE63F-9E7F-4C04-9D0D-FCA25A8E9E86}" type="datetime8">
              <a:rPr lang="en-US" smtClean="0"/>
              <a:t>2/27/2025 10:01 AM</a:t>
            </a:fld>
            <a:endParaRPr lang="en-US"/>
          </a:p>
        </p:txBody>
      </p:sp>
      <p:sp>
        <p:nvSpPr>
          <p:cNvPr id="7" name="Slide Number Placeholder 6">
            <a:extLst>
              <a:ext uri="{FF2B5EF4-FFF2-40B4-BE49-F238E27FC236}">
                <a16:creationId xmlns:a16="http://schemas.microsoft.com/office/drawing/2014/main" id="{99B7963E-CE0D-349A-77AD-EE46B107CDF9}"/>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56089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74368-05F4-481E-97B1-B6308033F5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B9FE27-2731-1095-2AD8-DB500C8F5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87E084-C91B-31BA-58CF-52E0D62196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0">
                <a:solidFill>
                  <a:srgbClr val="365F91"/>
                </a:solidFill>
                <a:effectLst/>
                <a:latin typeface="Calibri" panose="020F0502020204030204" pitchFamily="34" charset="0"/>
                <a:ea typeface="MS Gothic" panose="020B0609070205080204" pitchFamily="49" charset="-128"/>
                <a:cs typeface="Times New Roman" panose="02020603050405020304" pitchFamily="18" charset="0"/>
              </a:rPr>
              <a:t>OVERVIEW OF VECTORS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a:effectLst/>
              <a:latin typeface="Cambria" panose="02040503050406030204" pitchFamily="18" charset="0"/>
              <a:ea typeface="MS Mincho" panose="02020609040205080304" pitchFamily="49" charset="-128"/>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2800">
                <a:effectLst/>
                <a:latin typeface="Cambria" panose="02040503050406030204" pitchFamily="18" charset="0"/>
                <a:ea typeface="MS Mincho" panose="02020609040205080304" pitchFamily="49" charset="-128"/>
                <a:cs typeface="Times New Roman" panose="02020603050405020304" pitchFamily="18" charset="0"/>
              </a:rPr>
              <a:t>A vector are </a:t>
            </a:r>
            <a:r>
              <a:rPr lang="en-US" sz="2800" b="1">
                <a:effectLst/>
                <a:latin typeface="Cambria" panose="02040503050406030204" pitchFamily="18" charset="0"/>
                <a:ea typeface="MS Mincho" panose="02020609040205080304" pitchFamily="49" charset="-128"/>
                <a:cs typeface="Times New Roman" panose="02020603050405020304" pitchFamily="18" charset="0"/>
              </a:rPr>
              <a:t>lists of numbers (floating point)</a:t>
            </a:r>
            <a:r>
              <a:rPr lang="en-US" sz="2800">
                <a:effectLst/>
                <a:latin typeface="Cambria" panose="02040503050406030204" pitchFamily="18" charset="0"/>
                <a:ea typeface="MS Mincho" panose="02020609040205080304" pitchFamily="49" charset="-128"/>
                <a:cs typeface="Times New Roman" panose="02020603050405020304" pitchFamily="18" charset="0"/>
              </a:rPr>
              <a:t>. This list represents an item in a high-dimensional space. </a:t>
            </a:r>
            <a:r>
              <a:rPr lang="en-US" sz="4000"/>
              <a:t>For instance, a vector for the word 'coffee' might look like [0.3, 0.8, 0.5].</a:t>
            </a:r>
            <a:endParaRPr lang="en-US" sz="2800">
              <a:effectLst/>
              <a:latin typeface="Cambria" panose="02040503050406030204" pitchFamily="18" charset="0"/>
              <a:ea typeface="MS Mincho" panose="02020609040205080304" pitchFamily="49" charset="-128"/>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a:effectLst/>
                <a:latin typeface="Cambria" panose="02040503050406030204" pitchFamily="18" charset="0"/>
                <a:ea typeface="MS Mincho" panose="02020609040205080304" pitchFamily="49" charset="-128"/>
                <a:cs typeface="Times New Roman" panose="02020603050405020304" pitchFamily="18" charset="0"/>
              </a:rPr>
              <a:t>In the graph shown, there are three-dimensional vectors, but typically vectors have much higher dimensions, which are harder to visualize.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a:effectLst/>
                <a:latin typeface="Cambria" panose="02040503050406030204" pitchFamily="18" charset="0"/>
                <a:ea typeface="MS Mincho" panose="02020609040205080304" pitchFamily="49" charset="-128"/>
                <a:cs typeface="Times New Roman" panose="02020603050405020304" pitchFamily="18" charset="0"/>
              </a:rPr>
              <a:t>For example, we could generate a vector for the string ‘dog,' and compare it to a vector for ‘cat.’ Each number in a vector is considered a dimension in space.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a:effectLst/>
                <a:latin typeface="Cambria" panose="02040503050406030204" pitchFamily="18" charset="0"/>
                <a:ea typeface="MS Mincho" panose="02020609040205080304" pitchFamily="49" charset="-128"/>
                <a:cs typeface="Times New Roman" panose="02020603050405020304" pitchFamily="18" charset="0"/>
              </a:rPr>
              <a:t>Often, we don't know what each number represents specifically, but they form a representation in vector space.</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280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4" name="Header Placeholder 3">
            <a:extLst>
              <a:ext uri="{FF2B5EF4-FFF2-40B4-BE49-F238E27FC236}">
                <a16:creationId xmlns:a16="http://schemas.microsoft.com/office/drawing/2014/main" id="{065AB256-4EDB-D29A-37E6-45D8F04A480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33F7F72-6408-094A-0B25-4F3EAEF4E09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86E5A31-5D03-830E-177E-B6567375DDE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46A541A-CEAB-4FC0-6CA8-5494BF2C350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135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BA7EE-117F-9FEC-4828-6115747C91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9160A-3044-E88D-F92F-D1526216B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33C47-89CC-B05E-D86A-6A2B4D77A9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mbria" panose="02040503050406030204" pitchFamily="18" charset="0"/>
                <a:ea typeface="MS Mincho" panose="02020609040205080304" pitchFamily="49" charset="-128"/>
                <a:cs typeface="Times New Roman" panose="02020603050405020304" pitchFamily="18" charset="0"/>
              </a:rPr>
              <a:t>POPULAR MODELS FOR GENERATING EMBEDDINGS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a:effectLst/>
                <a:latin typeface="Cambria" panose="02040503050406030204" pitchFamily="18" charset="0"/>
                <a:ea typeface="MS Mincho" panose="02020609040205080304" pitchFamily="49" charset="-128"/>
                <a:cs typeface="Times New Roman" panose="02020603050405020304" pitchFamily="18" charset="0"/>
              </a:rPr>
              <a:t>Models like </a:t>
            </a:r>
            <a:r>
              <a:rPr lang="en-US" sz="1800" b="1">
                <a:effectLst/>
                <a:latin typeface="Cambria" panose="02040503050406030204" pitchFamily="18" charset="0"/>
                <a:ea typeface="MS Mincho" panose="02020609040205080304" pitchFamily="49" charset="-128"/>
                <a:cs typeface="Times New Roman" panose="02020603050405020304" pitchFamily="18" charset="0"/>
              </a:rPr>
              <a:t>WORD2VEC</a:t>
            </a:r>
            <a:r>
              <a:rPr lang="en-US" sz="1800">
                <a:effectLst/>
                <a:latin typeface="Cambria" panose="02040503050406030204" pitchFamily="18" charset="0"/>
                <a:ea typeface="MS Mincho" panose="02020609040205080304" pitchFamily="49" charset="-128"/>
                <a:cs typeface="Times New Roman" panose="02020603050405020304" pitchFamily="18" charset="0"/>
              </a:rPr>
              <a:t> can be used to generate embeddings (vectors) for </a:t>
            </a:r>
            <a:r>
              <a:rPr lang="en-US" sz="1800" b="1">
                <a:effectLst/>
                <a:latin typeface="Cambria" panose="02040503050406030204" pitchFamily="18" charset="0"/>
                <a:ea typeface="MS Mincho" panose="02020609040205080304" pitchFamily="49" charset="-128"/>
                <a:cs typeface="Times New Roman" panose="02020603050405020304" pitchFamily="18" charset="0"/>
              </a:rPr>
              <a:t>single words</a:t>
            </a:r>
            <a:r>
              <a:rPr lang="en-US" sz="1800">
                <a:effectLst/>
                <a:latin typeface="Cambria" panose="02040503050406030204" pitchFamily="18" charset="0"/>
                <a:ea typeface="MS Mincho" panose="02020609040205080304" pitchFamily="49" charset="-128"/>
                <a:cs typeface="Times New Roman" panose="02020603050405020304" pitchFamily="18" charset="0"/>
              </a:rPr>
              <a:t>, returning a </a:t>
            </a:r>
            <a:r>
              <a:rPr lang="en-US" sz="1800" b="1">
                <a:effectLst/>
                <a:latin typeface="Cambria" panose="02040503050406030204" pitchFamily="18" charset="0"/>
                <a:ea typeface="MS Mincho" panose="02020609040205080304" pitchFamily="49" charset="-128"/>
                <a:cs typeface="Times New Roman" panose="02020603050405020304" pitchFamily="18" charset="0"/>
              </a:rPr>
              <a:t>list of floating-point numbers</a:t>
            </a:r>
            <a:r>
              <a:rPr lang="en-US" sz="1800">
                <a:effectLst/>
                <a:latin typeface="Cambria" panose="02040503050406030204" pitchFamily="18" charset="0"/>
                <a:ea typeface="MS Mincho" panose="02020609040205080304" pitchFamily="49" charset="-128"/>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a:effectLst/>
                <a:latin typeface="Cambria" panose="02040503050406030204" pitchFamily="18" charset="0"/>
                <a:ea typeface="MS Mincho" panose="02020609040205080304" pitchFamily="49" charset="-128"/>
                <a:cs typeface="Times New Roman" panose="02020603050405020304" pitchFamily="18" charset="0"/>
              </a:rPr>
              <a:t>Other advance models (</a:t>
            </a:r>
            <a:r>
              <a:rPr lang="en-US" sz="1800" b="1">
                <a:effectLst/>
                <a:latin typeface="Cambria" panose="02040503050406030204" pitchFamily="18" charset="0"/>
                <a:ea typeface="MS Mincho" panose="02020609040205080304" pitchFamily="49" charset="-128"/>
                <a:cs typeface="Times New Roman" panose="02020603050405020304" pitchFamily="18" charset="0"/>
              </a:rPr>
              <a:t>OPEN AI</a:t>
            </a:r>
            <a:r>
              <a:rPr lang="en-US" sz="1800">
                <a:effectLst/>
                <a:latin typeface="Cambria" panose="02040503050406030204" pitchFamily="18" charset="0"/>
                <a:ea typeface="MS Mincho" panose="02020609040205080304" pitchFamily="49" charset="-128"/>
                <a:cs typeface="Times New Roman" panose="02020603050405020304" pitchFamily="18" charset="0"/>
              </a:rPr>
              <a:t>) take larger inputs and generate vectors of varying dimensions.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sz="1800" b="1">
                <a:effectLst/>
                <a:latin typeface="Cambria" panose="02040503050406030204" pitchFamily="18" charset="0"/>
                <a:ea typeface="MS Mincho" panose="02020609040205080304" pitchFamily="49" charset="-128"/>
                <a:cs typeface="Times New Roman" panose="02020603050405020304" pitchFamily="18" charset="0"/>
              </a:rPr>
              <a:t>word2vec</a:t>
            </a:r>
            <a:r>
              <a:rPr lang="en-US" sz="1800">
                <a:effectLst/>
                <a:latin typeface="Cambria" panose="02040503050406030204" pitchFamily="18" charset="0"/>
                <a:ea typeface="MS Mincho" panose="02020609040205080304" pitchFamily="49" charset="-128"/>
                <a:cs typeface="Times New Roman" panose="02020603050405020304" pitchFamily="18" charset="0"/>
              </a:rPr>
              <a:t>: Takes a single word and outputs vectors of dimensions between 50 and 300.</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sz="1800" b="1">
                <a:effectLst/>
                <a:latin typeface="Cambria" panose="02040503050406030204" pitchFamily="18" charset="0"/>
                <a:ea typeface="MS Mincho" panose="02020609040205080304" pitchFamily="49" charset="-128"/>
                <a:cs typeface="Times New Roman" panose="02020603050405020304" pitchFamily="18" charset="0"/>
              </a:rPr>
              <a:t>OpenAI</a:t>
            </a:r>
            <a:r>
              <a:rPr lang="en-US" sz="1800">
                <a:effectLst/>
                <a:latin typeface="Cambria" panose="02040503050406030204" pitchFamily="18" charset="0"/>
                <a:ea typeface="MS Mincho" panose="02020609040205080304" pitchFamily="49" charset="-128"/>
                <a:cs typeface="Times New Roman" panose="02020603050405020304" pitchFamily="18" charset="0"/>
              </a:rPr>
              <a:t> models: Can take longer text (up to 8192 tokens) and generate vectors with dimensions that vary between 256 and 3072.</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a:effectLst/>
                <a:latin typeface="Cambria" panose="02040503050406030204" pitchFamily="18" charset="0"/>
                <a:ea typeface="MS Mincho" panose="02020609040205080304" pitchFamily="49" charset="-128"/>
                <a:cs typeface="Times New Roman" panose="02020603050405020304" pitchFamily="18" charset="0"/>
              </a:rPr>
              <a:t>Many other models are available (e.g., from Hugging Face), and there's a leaderboard that compares model performance on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4" name="Header Placeholder 3">
            <a:extLst>
              <a:ext uri="{FF2B5EF4-FFF2-40B4-BE49-F238E27FC236}">
                <a16:creationId xmlns:a16="http://schemas.microsoft.com/office/drawing/2014/main" id="{A1221B23-F3EE-600D-9C6D-FA8F0BC0FEC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74E0CEF-2CC1-2ABE-8C78-D27AF43F3ABC}"/>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AC94E0-3E55-2321-629B-ECE3511DCCC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0D864BC-401D-37DB-605A-5A2C54EECEA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8710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56921-9FB2-60F7-0B09-A4CC836B1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2BF4D3-E3A0-876F-6171-B35FA3CEE6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B7AE7-0FA8-EDB6-161A-C6F0576CEABC}"/>
              </a:ext>
            </a:extLst>
          </p:cNvPr>
          <p:cNvSpPr>
            <a:spLocks noGrp="1"/>
          </p:cNvSpPr>
          <p:nvPr>
            <p:ph type="body" idx="1"/>
          </p:nvPr>
        </p:nvSpPr>
        <p:spPr/>
        <p:txBody>
          <a:bodyPr/>
          <a:lstStyle/>
          <a:p>
            <a:pPr marL="0" marR="0">
              <a:lnSpc>
                <a:spcPct val="115000"/>
              </a:lnSpc>
              <a:spcBef>
                <a:spcPts val="2400"/>
              </a:spcBef>
            </a:pPr>
            <a:r>
              <a:rPr lang="en-US" sz="1800" b="1" kern="0">
                <a:solidFill>
                  <a:srgbClr val="365F91"/>
                </a:solidFill>
                <a:effectLst/>
                <a:latin typeface="Calibri" panose="020F0502020204030204" pitchFamily="34" charset="0"/>
                <a:ea typeface="MS Gothic" panose="020B0609070205080204" pitchFamily="49" charset="-128"/>
                <a:cs typeface="Times New Roman" panose="02020603050405020304" pitchFamily="18" charset="0"/>
              </a:rPr>
              <a:t>WHY USE VECTOR EMBEDDINGS?</a:t>
            </a:r>
          </a:p>
          <a:p>
            <a:pPr marL="0" marR="0">
              <a:lnSpc>
                <a:spcPct val="115000"/>
              </a:lnSpc>
              <a:spcBef>
                <a:spcPts val="2400"/>
              </a:spcBef>
            </a:pPr>
            <a:endParaRPr lang="en-US" sz="1800" b="1" kern="0">
              <a:solidFill>
                <a:srgbClr val="365F91"/>
              </a:solidFill>
              <a:effectLst/>
              <a:latin typeface="Calibri" panose="020F0502020204030204" pitchFamily="34" charset="0"/>
              <a:ea typeface="MS Gothic" panose="020B0609070205080204" pitchFamily="49" charset="-128"/>
              <a:cs typeface="Times New Roman" panose="02020603050405020304" pitchFamily="18" charset="0"/>
            </a:endParaRPr>
          </a:p>
          <a:p>
            <a:pPr marL="285750" marR="0" indent="-285750">
              <a:lnSpc>
                <a:spcPct val="115000"/>
              </a:lnSpc>
              <a:spcAft>
                <a:spcPts val="1000"/>
              </a:spcAft>
              <a:buFont typeface="Arial" panose="020B0604020202020204" pitchFamily="34" charset="0"/>
              <a:buChar char="•"/>
            </a:pPr>
            <a:r>
              <a:rPr lang="en-US" sz="1800" b="1">
                <a:effectLst/>
                <a:latin typeface="Cambria" panose="02040503050406030204" pitchFamily="18" charset="0"/>
                <a:ea typeface="MS Mincho" panose="02020609040205080304" pitchFamily="49" charset="-128"/>
                <a:cs typeface="Times New Roman" panose="02020603050405020304" pitchFamily="18" charset="0"/>
              </a:rPr>
              <a:t>Similarity</a:t>
            </a:r>
            <a:r>
              <a:rPr lang="en-US" sz="1800">
                <a:effectLst/>
                <a:latin typeface="Cambria" panose="02040503050406030204" pitchFamily="18" charset="0"/>
                <a:ea typeface="MS Mincho" panose="02020609040205080304" pitchFamily="49" charset="-128"/>
                <a:cs typeface="Times New Roman" panose="02020603050405020304" pitchFamily="18" charset="0"/>
              </a:rPr>
              <a:t>: Vectors allow us to measure how similar two items are, which is useful for recommendations, fraud detection, etc.</a:t>
            </a:r>
          </a:p>
          <a:p>
            <a:pPr marL="285750" marR="0" indent="-285750">
              <a:lnSpc>
                <a:spcPct val="115000"/>
              </a:lnSpc>
              <a:spcAft>
                <a:spcPts val="1000"/>
              </a:spcAft>
              <a:buFont typeface="Arial" panose="020B0604020202020204" pitchFamily="34" charset="0"/>
              <a:buChar char="•"/>
            </a:pPr>
            <a:r>
              <a:rPr lang="en-US" sz="1800" b="1">
                <a:effectLst/>
                <a:latin typeface="Cambria" panose="02040503050406030204" pitchFamily="18" charset="0"/>
                <a:ea typeface="MS Mincho" panose="02020609040205080304" pitchFamily="49" charset="-128"/>
                <a:cs typeface="Times New Roman" panose="02020603050405020304" pitchFamily="18" charset="0"/>
              </a:rPr>
              <a:t>Search</a:t>
            </a:r>
            <a:r>
              <a:rPr lang="en-US" sz="1800">
                <a:effectLst/>
                <a:latin typeface="Cambria" panose="02040503050406030204" pitchFamily="18" charset="0"/>
                <a:ea typeface="MS Mincho" panose="02020609040205080304" pitchFamily="49" charset="-128"/>
                <a:cs typeface="Times New Roman" panose="02020603050405020304" pitchFamily="18" charset="0"/>
              </a:rPr>
              <a:t>: You can take an arbitrary input, convert it into a vector, and use it to find similar items.</a:t>
            </a:r>
          </a:p>
          <a:p>
            <a:pPr marL="0" marR="0">
              <a:lnSpc>
                <a:spcPct val="115000"/>
              </a:lnSpc>
              <a:spcAft>
                <a:spcPts val="1000"/>
              </a:spcAft>
            </a:pPr>
            <a:br>
              <a:rPr lang="en-US" sz="1800">
                <a:effectLst/>
                <a:latin typeface="Cambria" panose="02040503050406030204" pitchFamily="18" charset="0"/>
                <a:ea typeface="MS Mincho" panose="02020609040205080304" pitchFamily="49" charset="-128"/>
                <a:cs typeface="Times New Roman" panose="02020603050405020304" pitchFamily="18" charset="0"/>
              </a:rPr>
            </a:br>
            <a:r>
              <a:rPr lang="en-US" sz="1800">
                <a:effectLst/>
                <a:latin typeface="Cambria" panose="02040503050406030204" pitchFamily="18" charset="0"/>
                <a:ea typeface="MS Mincho" panose="02020609040205080304" pitchFamily="49" charset="-128"/>
                <a:cs typeface="Times New Roman" panose="02020603050405020304" pitchFamily="18" charset="0"/>
              </a:rPr>
              <a:t>We can build both similarity and search algorithms using vectors.</a:t>
            </a:r>
          </a:p>
          <a:p>
            <a:endParaRPr lang="en-US" sz="850">
              <a:cs typeface="Segoe UI"/>
            </a:endParaRPr>
          </a:p>
        </p:txBody>
      </p:sp>
      <p:sp>
        <p:nvSpPr>
          <p:cNvPr id="4" name="Header Placeholder 3">
            <a:extLst>
              <a:ext uri="{FF2B5EF4-FFF2-40B4-BE49-F238E27FC236}">
                <a16:creationId xmlns:a16="http://schemas.microsoft.com/office/drawing/2014/main" id="{E354FA71-5720-9493-A6B3-A0375EC9788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CFC9041-3974-15E6-3FA6-1F6092B74C1F}"/>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8BFB39E-CF86-DA33-CA54-795653B1A70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B4F5BBD-6B19-EE91-1C1D-9DB086EDE6B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13223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5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9" name="Picture 8" descr="A group of colorful objects&#10;&#10;Description automatically generated with medium confidence">
            <a:extLst>
              <a:ext uri="{FF2B5EF4-FFF2-40B4-BE49-F238E27FC236}">
                <a16:creationId xmlns:a16="http://schemas.microsoft.com/office/drawing/2014/main" id="{4545BE87-F543-41CE-DE9C-B2C7ED9BE86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1FFA8274-73BF-948D-55A6-7E4DC0709A9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32830" y="2680838"/>
            <a:ext cx="4128188" cy="1260872"/>
          </a:xfrm>
          <a:prstGeom prst="rect">
            <a:avLst/>
          </a:prstGeom>
        </p:spPr>
      </p:pic>
    </p:spTree>
    <p:extLst>
      <p:ext uri="{BB962C8B-B14F-4D97-AF65-F5344CB8AC3E}">
        <p14:creationId xmlns:p14="http://schemas.microsoft.com/office/powerpoint/2010/main" val="151446822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7665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132847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424806902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nOps and Sustainability title">
    <p:bg>
      <p:bgPr>
        <a:gradFill flip="none" rotWithShape="1">
          <a:gsLst>
            <a:gs pos="96000">
              <a:schemeClr val="accent3"/>
            </a:gs>
            <a:gs pos="47000">
              <a:schemeClr val="accent1"/>
            </a:gs>
          </a:gsLst>
          <a:lin ang="8100000" scaled="1"/>
          <a:tileRect/>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66693"/>
            <a:ext cx="4317157"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4426423"/>
            <a:ext cx="4317157"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D9F351F2-8EE4-4965-22AB-078169A5C9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914DACAB-1A6F-9BBF-16D1-55CF4081C5A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7999"/>
          </a:xfrm>
          <a:prstGeom prst="rect">
            <a:avLst/>
          </a:prstGeom>
        </p:spPr>
      </p:pic>
    </p:spTree>
    <p:extLst>
      <p:ext uri="{BB962C8B-B14F-4D97-AF65-F5344CB8AC3E}">
        <p14:creationId xmlns:p14="http://schemas.microsoft.com/office/powerpoint/2010/main" val="2067476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37529456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1">
            <a:extLst>
              <a:ext uri="{FF2B5EF4-FFF2-40B4-BE49-F238E27FC236}">
                <a16:creationId xmlns:a16="http://schemas.microsoft.com/office/drawing/2014/main" id="{208E9CDC-09C4-2166-3D38-0A4AA9D46E42}"/>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301302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036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787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1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9108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120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98051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7924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5794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585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with Background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close-up of a paper&#10;&#10;Description automatically generated">
            <a:extLst>
              <a:ext uri="{FF2B5EF4-FFF2-40B4-BE49-F238E27FC236}">
                <a16:creationId xmlns:a16="http://schemas.microsoft.com/office/drawing/2014/main" id="{7564443C-7514-D076-E6F0-5FC3612BDF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015" t="28256" r="1241" b="-1"/>
          <a:stretch/>
        </p:blipFill>
        <p:spPr>
          <a:xfrm>
            <a:off x="0" y="0"/>
            <a:ext cx="12192000"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4870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with Backgroun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3166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with Backgroun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0810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Only with Background 4">
    <p:spTree>
      <p:nvGrpSpPr>
        <p:cNvPr id="1" name=""/>
        <p:cNvGrpSpPr/>
        <p:nvPr/>
      </p:nvGrpSpPr>
      <p:grpSpPr>
        <a:xfrm>
          <a:off x="0" y="0"/>
          <a:ext cx="0" cy="0"/>
          <a:chOff x="0" y="0"/>
          <a:chExt cx="0" cy="0"/>
        </a:xfrm>
      </p:grpSpPr>
      <p:pic>
        <p:nvPicPr>
          <p:cNvPr id="4" name="Picture 3" descr="A blue and green gradient&#10;&#10;Description automatically generated">
            <a:extLst>
              <a:ext uri="{FF2B5EF4-FFF2-40B4-BE49-F238E27FC236}">
                <a16:creationId xmlns:a16="http://schemas.microsoft.com/office/drawing/2014/main" id="{EB5021DE-3F0F-AAF7-603D-256B27CBD383}"/>
              </a:ext>
            </a:extLst>
          </p:cNvPr>
          <p:cNvPicPr>
            <a:picLocks noChangeAspect="1"/>
          </p:cNvPicPr>
          <p:nvPr userDrawn="1"/>
        </p:nvPicPr>
        <p:blipFill rotWithShape="1">
          <a:blip r:embed="rId2">
            <a:alphaModFix amt="24000"/>
            <a:extLst>
              <a:ext uri="{28A0092B-C50C-407E-A947-70E740481C1C}">
                <a14:useLocalDpi xmlns:a14="http://schemas.microsoft.com/office/drawing/2010/main" val="0"/>
              </a:ext>
            </a:extLst>
          </a:blip>
          <a:srcRect l="264" t="2320" r="643" b="2280"/>
          <a:stretch/>
        </p:blipFill>
        <p:spPr>
          <a:xfrm>
            <a:off x="304800" y="292100"/>
            <a:ext cx="11582400" cy="627221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2626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88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331201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23414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16455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1910444"/>
            <a:ext cx="4162425" cy="435859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1">
            <a:extLst>
              <a:ext uri="{FF2B5EF4-FFF2-40B4-BE49-F238E27FC236}">
                <a16:creationId xmlns:a16="http://schemas.microsoft.com/office/drawing/2014/main" id="{EF16E498-0952-C715-3E23-18DC884F4C28}"/>
              </a:ext>
            </a:extLst>
          </p:cNvPr>
          <p:cNvSpPr>
            <a:spLocks noGrp="1"/>
          </p:cNvSpPr>
          <p:nvPr>
            <p:ph type="title"/>
          </p:nvPr>
        </p:nvSpPr>
        <p:spPr>
          <a:xfrm>
            <a:off x="588264" y="457200"/>
            <a:ext cx="4127692" cy="1107996"/>
          </a:xfrm>
        </p:spPr>
        <p:txBody>
          <a:bodyPr wrap="square" anchor="t" anchorCtr="0">
            <a:noAutofit/>
          </a:bodyPr>
          <a:lstStyle/>
          <a:p>
            <a:r>
              <a:rPr lang="en-US"/>
              <a:t>Click to edit Master title style</a:t>
            </a:r>
          </a:p>
        </p:txBody>
      </p:sp>
    </p:spTree>
    <p:extLst>
      <p:ext uri="{BB962C8B-B14F-4D97-AF65-F5344CB8AC3E}">
        <p14:creationId xmlns:p14="http://schemas.microsoft.com/office/powerpoint/2010/main" val="27174948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7729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4982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21599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11365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81481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85678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84027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3293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3517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002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90478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89121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66738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4662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2549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06473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08992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2164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5713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97260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38195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005102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051568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017056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060758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98329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B68A-030A-791C-B117-512A2D5C34A4}"/>
              </a:ext>
            </a:extLst>
          </p:cNvPr>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8333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146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Section Title">
    <p:bg>
      <p:bgPr>
        <a:gradFill>
          <a:gsLst>
            <a:gs pos="96000">
              <a:srgbClr val="75C86D"/>
            </a:gs>
            <a:gs pos="73000">
              <a:srgbClr val="3C7D65"/>
            </a:gs>
            <a:gs pos="81000">
              <a:srgbClr val="4F9668"/>
            </a:gs>
            <a:gs pos="47000">
              <a:srgbClr val="225B62"/>
            </a:gs>
          </a:gsLst>
          <a:lin ang="81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E3B92DC-6607-7880-E478-DA0EEF4C3C51}"/>
              </a:ext>
            </a:extLst>
          </p:cNvPr>
          <p:cNvSpPr>
            <a:spLocks noGrp="1"/>
          </p:cNvSpPr>
          <p:nvPr>
            <p:ph type="title" hasCustomPrompt="1"/>
          </p:nvPr>
        </p:nvSpPr>
        <p:spPr>
          <a:xfrm>
            <a:off x="585216" y="1542197"/>
            <a:ext cx="5720050" cy="3432412"/>
          </a:xfrm>
          <a:noFill/>
        </p:spPr>
        <p:txBody>
          <a:bodyPr vert="horz" wrap="square" lIns="0" tIns="0" rIns="0" bIns="0" rtlCol="0" anchor="t" anchorCtr="0">
            <a:no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7006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peak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192370" y="1564683"/>
            <a:ext cx="4395363" cy="4395363"/>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0" y="1967678"/>
            <a:ext cx="4602135" cy="3992367"/>
          </a:xfrm>
        </p:spPr>
        <p:txBody>
          <a:bodyPr anchor="t">
            <a:noAutofit/>
          </a:bodyPr>
          <a:lstStyle>
            <a:lvl1pPr marL="0" indent="0">
              <a:spcBef>
                <a:spcPts val="0"/>
              </a:spcBef>
              <a:buNone/>
              <a:defRPr sz="32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232745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Speak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6750310" y="1389767"/>
            <a:ext cx="2408830" cy="240883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0" y="1389767"/>
            <a:ext cx="4602135" cy="4732245"/>
          </a:xfrm>
        </p:spPr>
        <p:txBody>
          <a:bodyPr anchor="t">
            <a:noAutofit/>
          </a:bodyPr>
          <a:lstStyle>
            <a:lvl1pPr marL="0" indent="0">
              <a:spcBef>
                <a:spcPts val="0"/>
              </a:spcBef>
              <a:buNone/>
              <a:defRPr sz="3200">
                <a:solidFill>
                  <a:schemeClr val="bg1"/>
                </a:solidFill>
                <a:latin typeface="+mj-lt"/>
              </a:defRPr>
            </a:lvl1pPr>
          </a:lstStyle>
          <a:p>
            <a:pPr lvl="0"/>
            <a:r>
              <a:rPr lang="en-US"/>
              <a:t>Click to edit Master text styles</a:t>
            </a:r>
          </a:p>
        </p:txBody>
      </p:sp>
      <p:sp>
        <p:nvSpPr>
          <p:cNvPr id="4" name="Picture Placeholder 9">
            <a:extLst>
              <a:ext uri="{FF2B5EF4-FFF2-40B4-BE49-F238E27FC236}">
                <a16:creationId xmlns:a16="http://schemas.microsoft.com/office/drawing/2014/main" id="{8EF58F4B-A6C4-EE93-F04F-181EC7B40E65}"/>
              </a:ext>
            </a:extLst>
          </p:cNvPr>
          <p:cNvSpPr>
            <a:spLocks noGrp="1"/>
          </p:cNvSpPr>
          <p:nvPr>
            <p:ph type="pic" sz="quarter" idx="18" hasCustomPrompt="1"/>
          </p:nvPr>
        </p:nvSpPr>
        <p:spPr>
          <a:xfrm>
            <a:off x="6750310" y="3991970"/>
            <a:ext cx="2408830" cy="240883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Tree>
    <p:extLst>
      <p:ext uri="{BB962C8B-B14F-4D97-AF65-F5344CB8AC3E}">
        <p14:creationId xmlns:p14="http://schemas.microsoft.com/office/powerpoint/2010/main" val="1004113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64546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peaker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192370" y="1564683"/>
            <a:ext cx="4395363" cy="4395363"/>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0" y="1967678"/>
            <a:ext cx="4602135" cy="3992367"/>
          </a:xfrm>
        </p:spPr>
        <p:txBody>
          <a:bodyPr anchor="t">
            <a:noAutofit/>
          </a:bodyPr>
          <a:lstStyle>
            <a:lvl1pPr marL="0" indent="0">
              <a:spcBef>
                <a:spcPts val="0"/>
              </a:spcBef>
              <a:buNone/>
              <a:defRPr sz="32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252588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pic>
        <p:nvPicPr>
          <p:cNvPr id="4" name="Picture 3" descr="A blue and green gradient&#10;&#10;Description automatically generated">
            <a:extLst>
              <a:ext uri="{FF2B5EF4-FFF2-40B4-BE49-F238E27FC236}">
                <a16:creationId xmlns:a16="http://schemas.microsoft.com/office/drawing/2014/main" id="{82C9CA7D-A3E8-8444-81CE-B27F8075777E}"/>
              </a:ext>
            </a:extLst>
          </p:cNvPr>
          <p:cNvPicPr>
            <a:picLocks noChangeAspect="1"/>
          </p:cNvPicPr>
          <p:nvPr userDrawn="1"/>
        </p:nvPicPr>
        <p:blipFill rotWithShape="1">
          <a:blip r:embed="rId2">
            <a:alphaModFix amt="24000"/>
            <a:extLst>
              <a:ext uri="{28A0092B-C50C-407E-A947-70E740481C1C}">
                <a14:useLocalDpi xmlns:a14="http://schemas.microsoft.com/office/drawing/2010/main" val="0"/>
              </a:ext>
            </a:extLst>
          </a:blip>
          <a:srcRect l="59699" t="1849" b="1999"/>
          <a:stretch/>
        </p:blipFill>
        <p:spPr>
          <a:xfrm>
            <a:off x="7228114" y="292100"/>
            <a:ext cx="4673600" cy="6272213"/>
          </a:xfrm>
          <a:prstGeom prst="rect">
            <a:avLst/>
          </a:prstGeom>
        </p:spPr>
      </p:pic>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30319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pic>
        <p:nvPicPr>
          <p:cNvPr id="4" name="Picture 3" descr="A blue and green gradient&#10;&#10;Description automatically generated">
            <a:extLst>
              <a:ext uri="{FF2B5EF4-FFF2-40B4-BE49-F238E27FC236}">
                <a16:creationId xmlns:a16="http://schemas.microsoft.com/office/drawing/2014/main" id="{1D7D6B85-0EA3-8B94-31EB-AA4D8905E5E4}"/>
              </a:ext>
            </a:extLst>
          </p:cNvPr>
          <p:cNvPicPr>
            <a:picLocks noChangeAspect="1"/>
          </p:cNvPicPr>
          <p:nvPr userDrawn="1"/>
        </p:nvPicPr>
        <p:blipFill rotWithShape="1">
          <a:blip r:embed="rId2">
            <a:alphaModFix amt="24000"/>
            <a:extLst>
              <a:ext uri="{28A0092B-C50C-407E-A947-70E740481C1C}">
                <a14:useLocalDpi xmlns:a14="http://schemas.microsoft.com/office/drawing/2010/main" val="0"/>
              </a:ext>
            </a:extLst>
          </a:blip>
          <a:srcRect t="1849" b="1999"/>
          <a:stretch/>
        </p:blipFill>
        <p:spPr>
          <a:xfrm>
            <a:off x="304800" y="292100"/>
            <a:ext cx="11596914" cy="6272213"/>
          </a:xfrm>
          <a:prstGeom prst="rect">
            <a:avLst/>
          </a:prstGeom>
        </p:spPr>
      </p:pic>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984885"/>
          </a:xfrm>
        </p:spPr>
        <p:txBody>
          <a:bodyPr/>
          <a:lstStyle>
            <a:lvl1pPr algn="l">
              <a:defRPr>
                <a:solidFill>
                  <a:schemeClr val="bg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06064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588143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984885"/>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65802505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C9A1D9-D3C1-7CBD-EFA2-ACB92A6CC55B}"/>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1"/>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F1EE3EE8-71DF-D708-093F-DBBDDC49CD8D}"/>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52BA9B4E-D3E8-B9FD-6157-29CEA03B43C6}"/>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6" name="MS logo gray - EMF" descr="Microsoft logo, gray text version">
            <a:extLst>
              <a:ext uri="{FF2B5EF4-FFF2-40B4-BE49-F238E27FC236}">
                <a16:creationId xmlns:a16="http://schemas.microsoft.com/office/drawing/2014/main" id="{23F98D9B-B863-4E9E-F4F8-1CC2454E059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37634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7236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539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0093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7796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48194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D99FA1-C905-419B-B0C6-13687059AE4B}"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454949-0817-4140-A031-136F2AEFD245}" type="slidenum">
              <a:rPr lang="en-US" smtClean="0"/>
              <a:t>‹#›</a:t>
            </a:fld>
            <a:endParaRPr lang="en-US"/>
          </a:p>
        </p:txBody>
      </p:sp>
    </p:spTree>
    <p:extLst>
      <p:ext uri="{BB962C8B-B14F-4D97-AF65-F5344CB8AC3E}">
        <p14:creationId xmlns:p14="http://schemas.microsoft.com/office/powerpoint/2010/main" val="261452238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67977902"/>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65356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35374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39048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descr="A group of colorful objects&#10;&#10;Description automatically generated with medium confidence">
            <a:extLst>
              <a:ext uri="{FF2B5EF4-FFF2-40B4-BE49-F238E27FC236}">
                <a16:creationId xmlns:a16="http://schemas.microsoft.com/office/drawing/2014/main" id="{68126A89-90B2-4E49-909E-79F6B3F1AA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078D4"/>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55813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83802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4222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97045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0144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512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2319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66371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31401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82051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05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062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4550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00705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2832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68566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3434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26753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385221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11408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1772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13642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42764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17809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blue and purple hexagons&#10;&#10;Description automatically generated">
            <a:extLst>
              <a:ext uri="{FF2B5EF4-FFF2-40B4-BE49-F238E27FC236}">
                <a16:creationId xmlns:a16="http://schemas.microsoft.com/office/drawing/2014/main" id="{A078D81F-FE21-3E92-420C-4EC15283A54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04829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2455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B2E8E2"/>
        </a:solidFill>
        <a:effectLst/>
      </p:bgPr>
    </p:bg>
    <p:spTree>
      <p:nvGrpSpPr>
        <p:cNvPr id="1" name=""/>
        <p:cNvGrpSpPr/>
        <p:nvPr/>
      </p:nvGrpSpPr>
      <p:grpSpPr>
        <a:xfrm>
          <a:off x="0" y="0"/>
          <a:ext cx="0" cy="0"/>
          <a:chOff x="0" y="0"/>
          <a:chExt cx="0" cy="0"/>
        </a:xfrm>
      </p:grpSpPr>
      <p:pic>
        <p:nvPicPr>
          <p:cNvPr id="4" name="Picture 3" descr="A blue and purple hexagons&#10;&#10;Description automatically generated">
            <a:extLst>
              <a:ext uri="{FF2B5EF4-FFF2-40B4-BE49-F238E27FC236}">
                <a16:creationId xmlns:a16="http://schemas.microsoft.com/office/drawing/2014/main" id="{4A61EC96-D427-E3BD-8279-AE0B53BFFCB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309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8515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4209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301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0707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387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89593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0426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321014306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12800" y="536111"/>
            <a:ext cx="10566400" cy="837141"/>
          </a:xfrm>
        </p:spPr>
        <p:txBody>
          <a:bodyPr anchor="t"/>
          <a:lstStyle/>
          <a:p>
            <a:r>
              <a:rPr lang="en-US"/>
              <a:t>Click to edit Master title style</a:t>
            </a:r>
          </a:p>
        </p:txBody>
      </p:sp>
      <p:sp>
        <p:nvSpPr>
          <p:cNvPr id="3" name="Google Shape;268;p27">
            <a:extLst>
              <a:ext uri="{FF2B5EF4-FFF2-40B4-BE49-F238E27FC236}">
                <a16:creationId xmlns:a16="http://schemas.microsoft.com/office/drawing/2014/main" id="{3AF86EE4-E7DF-DDB4-43E0-47F9B609B204}"/>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4" name="Google Shape;67;p15">
            <a:extLst>
              <a:ext uri="{FF2B5EF4-FFF2-40B4-BE49-F238E27FC236}">
                <a16:creationId xmlns:a16="http://schemas.microsoft.com/office/drawing/2014/main" id="{018A8A0D-A556-CF1C-FA26-688EDFB4469D}"/>
              </a:ext>
              <a:ext uri="{C183D7F6-B498-43B3-948B-1728B52AA6E4}">
                <adec:decorative xmlns:adec="http://schemas.microsoft.com/office/drawing/2017/decorative" val="1"/>
              </a:ext>
            </a:extLst>
          </p:cNvPr>
          <p:cNvCxnSpPr>
            <a:cxnSpLocks/>
          </p:cNvCxnSpPr>
          <p:nvPr userDrawn="1"/>
        </p:nvCxnSpPr>
        <p:spPr>
          <a:xfrm>
            <a:off x="812801" y="6377215"/>
            <a:ext cx="11378271" cy="0"/>
          </a:xfrm>
          <a:prstGeom prst="straightConnector1">
            <a:avLst/>
          </a:prstGeom>
          <a:noFill/>
          <a:ln w="12700" cap="flat" cmpd="sng">
            <a:solidFill>
              <a:srgbClr val="627597"/>
            </a:solidFill>
            <a:prstDash val="solid"/>
            <a:miter lim="800000"/>
            <a:headEnd type="none" w="sm" len="sm"/>
            <a:tailEnd type="none" w="sm" len="sm"/>
          </a:ln>
        </p:spPr>
      </p:cxnSp>
      <p:sp>
        <p:nvSpPr>
          <p:cNvPr id="8" name="Google Shape;56;p14">
            <a:extLst>
              <a:ext uri="{FF2B5EF4-FFF2-40B4-BE49-F238E27FC236}">
                <a16:creationId xmlns:a16="http://schemas.microsoft.com/office/drawing/2014/main" id="{41E0DF4D-CA5E-C176-1A0B-E0873400F64F}"/>
              </a:ext>
            </a:extLst>
          </p:cNvPr>
          <p:cNvSpPr/>
          <p:nvPr userDrawn="1"/>
        </p:nvSpPr>
        <p:spPr>
          <a:xfrm>
            <a:off x="758779" y="6534431"/>
            <a:ext cx="6739301" cy="166400"/>
          </a:xfrm>
          <a:prstGeom prst="rect">
            <a:avLst/>
          </a:prstGeom>
          <a:noFill/>
          <a:ln>
            <a:noFill/>
          </a:ln>
        </p:spPr>
        <p:txBody>
          <a:bodyPr spcFirstLastPara="1" wrap="square" lIns="57200" tIns="28600" rIns="57200" bIns="28600" anchor="t" anchorCtr="0">
            <a:noAutofit/>
          </a:bodyPr>
          <a:lstStyle/>
          <a:p>
            <a:pPr marL="0" marR="0" lvl="0" indent="0" algn="l" defTabSz="609585" rtl="0" eaLnBrk="1" latinLnBrk="0" hangingPunct="1">
              <a:lnSpc>
                <a:spcPct val="120000"/>
              </a:lnSpc>
              <a:spcBef>
                <a:spcPts val="0"/>
              </a:spcBef>
              <a:spcAft>
                <a:spcPts val="0"/>
              </a:spcAft>
              <a:buNone/>
            </a:pPr>
            <a:r>
              <a:rPr lang="en-US" sz="667" b="0" i="0" u="none" strike="noStrike" kern="1200" cap="none" spc="800">
                <a:solidFill>
                  <a:srgbClr val="627597"/>
                </a:solidFill>
                <a:latin typeface="Helvetica" pitchFamily="2" charset="0"/>
                <a:ea typeface="Helvetica Neue"/>
                <a:cs typeface="Helvetica Neue"/>
                <a:sym typeface="Helvetica Neue"/>
              </a:rPr>
              <a:t>SHAPING TOMORROW'S APPS TOGETHER</a:t>
            </a:r>
          </a:p>
        </p:txBody>
      </p:sp>
    </p:spTree>
    <p:extLst>
      <p:ext uri="{BB962C8B-B14F-4D97-AF65-F5344CB8AC3E}">
        <p14:creationId xmlns:p14="http://schemas.microsoft.com/office/powerpoint/2010/main" val="239120359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A group of triangles in a blue background&#10;&#10;Description automatically generated">
            <a:extLst>
              <a:ext uri="{FF2B5EF4-FFF2-40B4-BE49-F238E27FC236}">
                <a16:creationId xmlns:a16="http://schemas.microsoft.com/office/drawing/2014/main" id="{0DB05C38-C219-B017-BE71-52783CCF1B9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5" name="Picture 9">
            <a:extLst>
              <a:ext uri="{FF2B5EF4-FFF2-40B4-BE49-F238E27FC236}">
                <a16:creationId xmlns:a16="http://schemas.microsoft.com/office/drawing/2014/main" id="{CA36B15D-8C01-9831-E367-5EA3DC5ACFF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32830" y="2680838"/>
            <a:ext cx="4128188" cy="1260871"/>
          </a:xfrm>
          <a:prstGeom prst="rect">
            <a:avLst/>
          </a:prstGeom>
        </p:spPr>
      </p:pic>
    </p:spTree>
    <p:extLst>
      <p:ext uri="{BB962C8B-B14F-4D97-AF65-F5344CB8AC3E}">
        <p14:creationId xmlns:p14="http://schemas.microsoft.com/office/powerpoint/2010/main" val="24356718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group of triangles in a blue background&#10;&#10;Description automatically generated">
            <a:extLst>
              <a:ext uri="{FF2B5EF4-FFF2-40B4-BE49-F238E27FC236}">
                <a16:creationId xmlns:a16="http://schemas.microsoft.com/office/drawing/2014/main" id="{B764708C-478D-B104-0891-7DE7E5CD34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ACE0D8"/>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4695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06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093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026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6437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6824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707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506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873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78149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70224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14005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0823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56284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7516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23736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48076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23330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486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76526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50037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82801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7920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6088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3734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220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10697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5430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54305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0687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51443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41989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6615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8621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26408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194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59152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3273531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813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74205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202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5716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8898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descr="A colorful background with triangles&#10;&#10;Description automatically generated">
            <a:extLst>
              <a:ext uri="{FF2B5EF4-FFF2-40B4-BE49-F238E27FC236}">
                <a16:creationId xmlns:a16="http://schemas.microsoft.com/office/drawing/2014/main" id="{40EB3F15-C693-2441-74BA-3335074A8EE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5787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718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descr="A colorful background with triangles&#10;&#10;Description automatically generated">
            <a:extLst>
              <a:ext uri="{FF2B5EF4-FFF2-40B4-BE49-F238E27FC236}">
                <a16:creationId xmlns:a16="http://schemas.microsoft.com/office/drawing/2014/main" id="{217C0B9E-8B64-60FD-7477-6E9930BDDF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1146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793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127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875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8251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797840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image" Target="../media/image2.svg"/><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image" Target="../media/image1.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theme" Target="../theme/theme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slideLayout" Target="../slideLayouts/slideLayout148.xml"/><Relationship Id="rId50" Type="http://schemas.openxmlformats.org/officeDocument/2006/relationships/slideLayout" Target="../slideLayouts/slideLayout151.xml"/><Relationship Id="rId55" Type="http://schemas.openxmlformats.org/officeDocument/2006/relationships/slideLayout" Target="../slideLayouts/slideLayout156.xml"/><Relationship Id="rId63" Type="http://schemas.openxmlformats.org/officeDocument/2006/relationships/image" Target="../media/image2.svg"/><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3" Type="http://schemas.openxmlformats.org/officeDocument/2006/relationships/slideLayout" Target="../slideLayouts/slideLayout154.xml"/><Relationship Id="rId58" Type="http://schemas.openxmlformats.org/officeDocument/2006/relationships/slideLayout" Target="../slideLayouts/slideLayout159.xml"/><Relationship Id="rId5" Type="http://schemas.openxmlformats.org/officeDocument/2006/relationships/slideLayout" Target="../slideLayouts/slideLayout106.xml"/><Relationship Id="rId61" Type="http://schemas.openxmlformats.org/officeDocument/2006/relationships/theme" Target="../theme/theme3.xml"/><Relationship Id="rId19" Type="http://schemas.openxmlformats.org/officeDocument/2006/relationships/slideLayout" Target="../slideLayouts/slideLayout12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slideLayout" Target="../slideLayouts/slideLayout149.xml"/><Relationship Id="rId56" Type="http://schemas.openxmlformats.org/officeDocument/2006/relationships/slideLayout" Target="../slideLayouts/slideLayout157.xml"/><Relationship Id="rId8" Type="http://schemas.openxmlformats.org/officeDocument/2006/relationships/slideLayout" Target="../slideLayouts/slideLayout109.xml"/><Relationship Id="rId51" Type="http://schemas.openxmlformats.org/officeDocument/2006/relationships/slideLayout" Target="../slideLayouts/slideLayout152.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slideLayout" Target="../slideLayouts/slideLayout147.xml"/><Relationship Id="rId59" Type="http://schemas.openxmlformats.org/officeDocument/2006/relationships/slideLayout" Target="../slideLayouts/slideLayout160.xml"/><Relationship Id="rId20" Type="http://schemas.openxmlformats.org/officeDocument/2006/relationships/slideLayout" Target="../slideLayouts/slideLayout121.xml"/><Relationship Id="rId41" Type="http://schemas.openxmlformats.org/officeDocument/2006/relationships/slideLayout" Target="../slideLayouts/slideLayout142.xml"/><Relationship Id="rId54" Type="http://schemas.openxmlformats.org/officeDocument/2006/relationships/slideLayout" Target="../slideLayouts/slideLayout155.xml"/><Relationship Id="rId62" Type="http://schemas.openxmlformats.org/officeDocument/2006/relationships/image" Target="../media/image1.pn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slideLayout" Target="../slideLayouts/slideLayout150.xml"/><Relationship Id="rId57" Type="http://schemas.openxmlformats.org/officeDocument/2006/relationships/slideLayout" Target="../slideLayouts/slideLayout158.xml"/><Relationship Id="rId10" Type="http://schemas.openxmlformats.org/officeDocument/2006/relationships/slideLayout" Target="../slideLayouts/slideLayout111.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52" Type="http://schemas.openxmlformats.org/officeDocument/2006/relationships/slideLayout" Target="../slideLayouts/slideLayout153.xml"/><Relationship Id="rId60" Type="http://schemas.openxmlformats.org/officeDocument/2006/relationships/slideLayout" Target="../slideLayouts/slideLayout16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97597741"/>
      </p:ext>
    </p:extLst>
  </p:cSld>
  <p:clrMap bg1="lt1" tx1="dk1" bg2="lt2" tx2="dk2" accent1="accent1" accent2="accent2" accent3="accent3" accent4="accent4" accent5="accent5" accent6="accent6" hlink="hlink" folHlink="folHlink"/>
  <p:sldLayoutIdLst>
    <p:sldLayoutId id="2147485854" r:id="rId1"/>
    <p:sldLayoutId id="2147485855" r:id="rId2"/>
    <p:sldLayoutId id="2147485856" r:id="rId3"/>
    <p:sldLayoutId id="2147485857" r:id="rId4"/>
    <p:sldLayoutId id="2147485858" r:id="rId5"/>
    <p:sldLayoutId id="2147485859" r:id="rId6"/>
    <p:sldLayoutId id="2147485860" r:id="rId7"/>
    <p:sldLayoutId id="2147485861" r:id="rId8"/>
    <p:sldLayoutId id="2147485862" r:id="rId9"/>
    <p:sldLayoutId id="2147485863" r:id="rId10"/>
    <p:sldLayoutId id="2147485864" r:id="rId11"/>
    <p:sldLayoutId id="2147485865" r:id="rId12"/>
    <p:sldLayoutId id="2147485866" r:id="rId13"/>
    <p:sldLayoutId id="2147485867" r:id="rId14"/>
    <p:sldLayoutId id="2147485868" r:id="rId15"/>
    <p:sldLayoutId id="2147485869" r:id="rId16"/>
    <p:sldLayoutId id="2147485870" r:id="rId17"/>
    <p:sldLayoutId id="2147485871" r:id="rId18"/>
    <p:sldLayoutId id="2147485872" r:id="rId19"/>
    <p:sldLayoutId id="2147485873" r:id="rId20"/>
    <p:sldLayoutId id="2147485874" r:id="rId21"/>
    <p:sldLayoutId id="2147485875" r:id="rId22"/>
    <p:sldLayoutId id="2147485876" r:id="rId23"/>
    <p:sldLayoutId id="2147485877" r:id="rId24"/>
    <p:sldLayoutId id="2147485878" r:id="rId25"/>
    <p:sldLayoutId id="2147485879" r:id="rId26"/>
    <p:sldLayoutId id="2147485880" r:id="rId27"/>
    <p:sldLayoutId id="2147485881" r:id="rId28"/>
    <p:sldLayoutId id="2147485882" r:id="rId29"/>
    <p:sldLayoutId id="2147485883" r:id="rId30"/>
    <p:sldLayoutId id="2147485884" r:id="rId31"/>
    <p:sldLayoutId id="2147485885" r:id="rId32"/>
    <p:sldLayoutId id="2147485886" r:id="rId33"/>
    <p:sldLayoutId id="2147485887" r:id="rId34"/>
    <p:sldLayoutId id="2147485888" r:id="rId35"/>
    <p:sldLayoutId id="2147485889" r:id="rId36"/>
    <p:sldLayoutId id="2147485890" r:id="rId37"/>
    <p:sldLayoutId id="2147485891" r:id="rId38"/>
    <p:sldLayoutId id="2147485892" r:id="rId39"/>
    <p:sldLayoutId id="2147485893" r:id="rId40"/>
    <p:sldLayoutId id="2147485894" r:id="rId41"/>
    <p:sldLayoutId id="2147485895" r:id="rId42"/>
    <p:sldLayoutId id="2147485896" r:id="rId43"/>
    <p:sldLayoutId id="2147485897" r:id="rId44"/>
    <p:sldLayoutId id="2147485898" r:id="rId45"/>
    <p:sldLayoutId id="2147485899" r:id="rId46"/>
    <p:sldLayoutId id="2147485900" r:id="rId47"/>
    <p:sldLayoutId id="2147485901" r:id="rId48"/>
    <p:sldLayoutId id="2147485902" r:id="rId49"/>
    <p:sldLayoutId id="2147486017" r:id="rId50"/>
    <p:sldLayoutId id="2147486018"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08892672"/>
      </p:ext>
    </p:extLst>
  </p:cSld>
  <p:clrMap bg1="dk1" tx1="lt1" bg2="dk2" tx2="lt2" accent1="accent1" accent2="accent2" accent3="accent3" accent4="accent4" accent5="accent5" accent6="accent6" hlink="hlink" folHlink="folHlink"/>
  <p:sldLayoutIdLst>
    <p:sldLayoutId id="2147485904" r:id="rId1"/>
    <p:sldLayoutId id="2147485905" r:id="rId2"/>
    <p:sldLayoutId id="2147485906" r:id="rId3"/>
    <p:sldLayoutId id="2147485907" r:id="rId4"/>
    <p:sldLayoutId id="2147485908" r:id="rId5"/>
    <p:sldLayoutId id="2147485909" r:id="rId6"/>
    <p:sldLayoutId id="2147485910" r:id="rId7"/>
    <p:sldLayoutId id="2147485911" r:id="rId8"/>
    <p:sldLayoutId id="2147485912" r:id="rId9"/>
    <p:sldLayoutId id="2147485913" r:id="rId10"/>
    <p:sldLayoutId id="2147485914" r:id="rId11"/>
    <p:sldLayoutId id="2147485915" r:id="rId12"/>
    <p:sldLayoutId id="2147485916" r:id="rId13"/>
    <p:sldLayoutId id="2147485917" r:id="rId14"/>
    <p:sldLayoutId id="2147485918" r:id="rId15"/>
    <p:sldLayoutId id="2147485919" r:id="rId16"/>
    <p:sldLayoutId id="2147485920" r:id="rId17"/>
    <p:sldLayoutId id="2147485921" r:id="rId18"/>
    <p:sldLayoutId id="2147485922" r:id="rId19"/>
    <p:sldLayoutId id="2147485923" r:id="rId20"/>
    <p:sldLayoutId id="2147485924" r:id="rId21"/>
    <p:sldLayoutId id="2147485925" r:id="rId22"/>
    <p:sldLayoutId id="2147485926" r:id="rId23"/>
    <p:sldLayoutId id="2147485927" r:id="rId24"/>
    <p:sldLayoutId id="2147485928" r:id="rId25"/>
    <p:sldLayoutId id="2147485929" r:id="rId26"/>
    <p:sldLayoutId id="2147485930" r:id="rId27"/>
    <p:sldLayoutId id="2147485931" r:id="rId28"/>
    <p:sldLayoutId id="2147485932" r:id="rId29"/>
    <p:sldLayoutId id="2147485933" r:id="rId30"/>
    <p:sldLayoutId id="2147485934" r:id="rId31"/>
    <p:sldLayoutId id="2147485935" r:id="rId32"/>
    <p:sldLayoutId id="2147485936" r:id="rId33"/>
    <p:sldLayoutId id="2147485937" r:id="rId34"/>
    <p:sldLayoutId id="2147485938" r:id="rId35"/>
    <p:sldLayoutId id="2147485939" r:id="rId36"/>
    <p:sldLayoutId id="2147485940" r:id="rId37"/>
    <p:sldLayoutId id="2147485941" r:id="rId38"/>
    <p:sldLayoutId id="2147485942" r:id="rId39"/>
    <p:sldLayoutId id="2147485943" r:id="rId40"/>
    <p:sldLayoutId id="2147485944" r:id="rId41"/>
    <p:sldLayoutId id="2147485945" r:id="rId42"/>
    <p:sldLayoutId id="2147485946" r:id="rId43"/>
    <p:sldLayoutId id="2147485947" r:id="rId44"/>
    <p:sldLayoutId id="2147485948" r:id="rId45"/>
    <p:sldLayoutId id="2147485949" r:id="rId46"/>
    <p:sldLayoutId id="2147485950" r:id="rId47"/>
    <p:sldLayoutId id="2147485951" r:id="rId48"/>
    <p:sldLayoutId id="2147485952" r:id="rId49"/>
    <p:sldLayoutId id="2147486019"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9657683"/>
      </p:ext>
    </p:extLst>
  </p:cSld>
  <p:clrMap bg1="lt1" tx1="dk1" bg2="lt2" tx2="dk2" accent1="accent1" accent2="accent2" accent3="accent3" accent4="accent4" accent5="accent5" accent6="accent6" hlink="hlink" folHlink="folHlink"/>
  <p:sldLayoutIdLst>
    <p:sldLayoutId id="2147485954" r:id="rId1"/>
    <p:sldLayoutId id="2147485955" r:id="rId2"/>
    <p:sldLayoutId id="2147485956" r:id="rId3"/>
    <p:sldLayoutId id="2147485957" r:id="rId4"/>
    <p:sldLayoutId id="2147485958" r:id="rId5"/>
    <p:sldLayoutId id="2147485959" r:id="rId6"/>
    <p:sldLayoutId id="2147485960" r:id="rId7"/>
    <p:sldLayoutId id="2147485961" r:id="rId8"/>
    <p:sldLayoutId id="2147485962" r:id="rId9"/>
    <p:sldLayoutId id="2147485963" r:id="rId10"/>
    <p:sldLayoutId id="2147485964" r:id="rId11"/>
    <p:sldLayoutId id="2147485965" r:id="rId12"/>
    <p:sldLayoutId id="2147485966" r:id="rId13"/>
    <p:sldLayoutId id="2147485967" r:id="rId14"/>
    <p:sldLayoutId id="2147485968" r:id="rId15"/>
    <p:sldLayoutId id="2147485969" r:id="rId16"/>
    <p:sldLayoutId id="2147485970" r:id="rId17"/>
    <p:sldLayoutId id="2147485971" r:id="rId18"/>
    <p:sldLayoutId id="2147485972" r:id="rId19"/>
    <p:sldLayoutId id="2147485973" r:id="rId20"/>
    <p:sldLayoutId id="2147485974" r:id="rId21"/>
    <p:sldLayoutId id="2147485975" r:id="rId22"/>
    <p:sldLayoutId id="2147485976" r:id="rId23"/>
    <p:sldLayoutId id="2147485977" r:id="rId24"/>
    <p:sldLayoutId id="2147485978" r:id="rId25"/>
    <p:sldLayoutId id="2147485979" r:id="rId26"/>
    <p:sldLayoutId id="2147485980" r:id="rId27"/>
    <p:sldLayoutId id="2147485981" r:id="rId28"/>
    <p:sldLayoutId id="2147485982" r:id="rId29"/>
    <p:sldLayoutId id="2147485983" r:id="rId30"/>
    <p:sldLayoutId id="2147485984" r:id="rId31"/>
    <p:sldLayoutId id="2147485985" r:id="rId32"/>
    <p:sldLayoutId id="2147485986" r:id="rId33"/>
    <p:sldLayoutId id="2147485987" r:id="rId34"/>
    <p:sldLayoutId id="2147485988" r:id="rId35"/>
    <p:sldLayoutId id="2147485989" r:id="rId36"/>
    <p:sldLayoutId id="2147485990" r:id="rId37"/>
    <p:sldLayoutId id="2147485991" r:id="rId38"/>
    <p:sldLayoutId id="2147485992" r:id="rId39"/>
    <p:sldLayoutId id="2147485993" r:id="rId40"/>
    <p:sldLayoutId id="2147485994" r:id="rId41"/>
    <p:sldLayoutId id="2147485995" r:id="rId42"/>
    <p:sldLayoutId id="2147485996" r:id="rId43"/>
    <p:sldLayoutId id="2147485997" r:id="rId44"/>
    <p:sldLayoutId id="2147485998" r:id="rId45"/>
    <p:sldLayoutId id="2147485999" r:id="rId46"/>
    <p:sldLayoutId id="2147486000" r:id="rId47"/>
    <p:sldLayoutId id="2147486001" r:id="rId48"/>
    <p:sldLayoutId id="2147486002" r:id="rId49"/>
    <p:sldLayoutId id="2147486003" r:id="rId50"/>
    <p:sldLayoutId id="2147486004" r:id="rId51"/>
    <p:sldLayoutId id="2147486005" r:id="rId52"/>
    <p:sldLayoutId id="2147486006" r:id="rId53"/>
    <p:sldLayoutId id="2147486007" r:id="rId54"/>
    <p:sldLayoutId id="2147486008" r:id="rId55"/>
    <p:sldLayoutId id="2147486009" r:id="rId56"/>
    <p:sldLayoutId id="2147486010" r:id="rId57"/>
    <p:sldLayoutId id="2147486011" r:id="rId58"/>
    <p:sldLayoutId id="2147486012" r:id="rId59"/>
    <p:sldLayoutId id="2147486013" r:id="rId6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01.xml"/><Relationship Id="rId6" Type="http://schemas.openxmlformats.org/officeDocument/2006/relationships/image" Target="../media/image66.svg"/><Relationship Id="rId5" Type="http://schemas.openxmlformats.org/officeDocument/2006/relationships/image" Target="../media/image6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hyperlink" Target="https://huggingface.co/spaces/mteb/leaderboard" TargetMode="External"/><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57.xml"/><Relationship Id="rId4" Type="http://schemas.openxmlformats.org/officeDocument/2006/relationships/hyperlink" Target="https://pamelafox.github.io/vectors-comparis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hyperlink" Target="https://projector.tensorflow.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01.xml"/><Relationship Id="rId6" Type="http://schemas.openxmlformats.org/officeDocument/2006/relationships/image" Target="../media/image66.svg"/><Relationship Id="rId5" Type="http://schemas.openxmlformats.org/officeDocument/2006/relationships/image" Target="../media/image6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6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64.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8" Type="http://schemas.openxmlformats.org/officeDocument/2006/relationships/image" Target="../media/image101.png"/><Relationship Id="rId3" Type="http://schemas.microsoft.com/office/2007/relationships/hdphoto" Target="../media/hdphoto2.wdp"/><Relationship Id="rId7" Type="http://schemas.openxmlformats.org/officeDocument/2006/relationships/image" Target="../media/image100.svg"/><Relationship Id="rId2" Type="http://schemas.openxmlformats.org/officeDocument/2006/relationships/image" Target="../media/image96.png"/><Relationship Id="rId1" Type="http://schemas.openxmlformats.org/officeDocument/2006/relationships/slideLayout" Target="../slideLayouts/slideLayout6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sv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01.xml"/><Relationship Id="rId6" Type="http://schemas.openxmlformats.org/officeDocument/2006/relationships/image" Target="../media/image66.svg"/><Relationship Id="rId5" Type="http://schemas.openxmlformats.org/officeDocument/2006/relationships/image" Target="../media/image65.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01.xml"/><Relationship Id="rId6" Type="http://schemas.openxmlformats.org/officeDocument/2006/relationships/image" Target="../media/image66.svg"/><Relationship Id="rId5" Type="http://schemas.openxmlformats.org/officeDocument/2006/relationships/image" Target="../media/image6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9.png"/><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01.xml"/><Relationship Id="rId6" Type="http://schemas.openxmlformats.org/officeDocument/2006/relationships/image" Target="../media/image66.svg"/><Relationship Id="rId5" Type="http://schemas.openxmlformats.org/officeDocument/2006/relationships/image" Target="../media/image65.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6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01.xml"/><Relationship Id="rId6" Type="http://schemas.openxmlformats.org/officeDocument/2006/relationships/image" Target="../media/image66.svg"/><Relationship Id="rId5" Type="http://schemas.openxmlformats.org/officeDocument/2006/relationships/image" Target="../media/image65.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3.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56.xml"/><Relationship Id="rId6" Type="http://schemas.openxmlformats.org/officeDocument/2006/relationships/image" Target="../media/image111.svg"/><Relationship Id="rId5" Type="http://schemas.openxmlformats.org/officeDocument/2006/relationships/image" Target="../media/image110.png"/><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101.xml"/><Relationship Id="rId6" Type="http://schemas.openxmlformats.org/officeDocument/2006/relationships/image" Target="../media/image66.svg"/><Relationship Id="rId5" Type="http://schemas.openxmlformats.org/officeDocument/2006/relationships/image" Target="../media/image6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64.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01.xml"/><Relationship Id="rId6" Type="http://schemas.openxmlformats.org/officeDocument/2006/relationships/image" Target="../media/image66.svg"/><Relationship Id="rId5" Type="http://schemas.openxmlformats.org/officeDocument/2006/relationships/image" Target="../media/image6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2CB81B2-3216-8FB9-A1C8-D915302790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2D1E94-9A01-1116-E5B6-D080F9856EBA}"/>
              </a:ext>
            </a:extLst>
          </p:cNvPr>
          <p:cNvSpPr>
            <a:spLocks noGrp="1"/>
          </p:cNvSpPr>
          <p:nvPr>
            <p:ph type="title"/>
          </p:nvPr>
        </p:nvSpPr>
        <p:spPr>
          <a:xfrm>
            <a:off x="584200" y="2499582"/>
            <a:ext cx="4780516" cy="1846659"/>
          </a:xfrm>
        </p:spPr>
        <p:txBody>
          <a:bodyPr/>
          <a:lstStyle/>
          <a:p>
            <a:pPr>
              <a:spcAft>
                <a:spcPts val="300"/>
              </a:spcAft>
            </a:pPr>
            <a:r>
              <a:rPr lang="en-GB" b="1" i="0" dirty="0">
                <a:effectLst/>
                <a:latin typeface="Segoe Sans"/>
              </a:rPr>
              <a:t>LAB: Building AI apps with PostgreSQL</a:t>
            </a:r>
          </a:p>
        </p:txBody>
      </p:sp>
      <p:sp>
        <p:nvSpPr>
          <p:cNvPr id="6" name="Text Placeholder 4">
            <a:extLst>
              <a:ext uri="{FF2B5EF4-FFF2-40B4-BE49-F238E27FC236}">
                <a16:creationId xmlns:a16="http://schemas.microsoft.com/office/drawing/2014/main" id="{D22FFF08-98B1-EA94-07CB-0EE0072333FB}"/>
              </a:ext>
            </a:extLst>
          </p:cNvPr>
          <p:cNvSpPr>
            <a:spLocks noGrp="1"/>
          </p:cNvSpPr>
          <p:nvPr>
            <p:ph type="body" sz="quarter" idx="12"/>
          </p:nvPr>
        </p:nvSpPr>
        <p:spPr>
          <a:xfrm>
            <a:off x="584200" y="4850559"/>
            <a:ext cx="5577840" cy="553998"/>
          </a:xfrm>
        </p:spPr>
        <p:txBody>
          <a:bodyPr/>
          <a:lstStyle/>
          <a:p>
            <a:r>
              <a:rPr lang="en-US" dirty="0"/>
              <a:t>Abe Omorogbe</a:t>
            </a:r>
          </a:p>
          <a:p>
            <a:endParaRPr lang="en-US" dirty="0"/>
          </a:p>
        </p:txBody>
      </p:sp>
    </p:spTree>
    <p:extLst>
      <p:ext uri="{BB962C8B-B14F-4D97-AF65-F5344CB8AC3E}">
        <p14:creationId xmlns:p14="http://schemas.microsoft.com/office/powerpoint/2010/main" val="330393813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0362E-9AF5-DF16-1072-22C36119DEA3}"/>
            </a:ext>
          </a:extLst>
        </p:cNvPr>
        <p:cNvGrpSpPr/>
        <p:nvPr/>
      </p:nvGrpSpPr>
      <p:grpSpPr>
        <a:xfrm>
          <a:off x="0" y="0"/>
          <a:ext cx="0" cy="0"/>
          <a:chOff x="0" y="0"/>
          <a:chExt cx="0" cy="0"/>
        </a:xfrm>
      </p:grpSpPr>
      <p:sp>
        <p:nvSpPr>
          <p:cNvPr id="3" name="Title 16">
            <a:extLst>
              <a:ext uri="{FF2B5EF4-FFF2-40B4-BE49-F238E27FC236}">
                <a16:creationId xmlns:a16="http://schemas.microsoft.com/office/drawing/2014/main" id="{6BC91B7B-1A4B-6E4A-FD4C-A511286E59D0}"/>
              </a:ext>
            </a:extLst>
          </p:cNvPr>
          <p:cNvSpPr txBox="1">
            <a:spLocks/>
          </p:cNvSpPr>
          <p:nvPr/>
        </p:nvSpPr>
        <p:spPr bwMode="auto">
          <a:xfrm>
            <a:off x="586739" y="571923"/>
            <a:ext cx="11018520"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90000"/>
              </a:lnSpc>
              <a:spcBef>
                <a:spcPct val="0"/>
              </a:spcBef>
              <a:spcAft>
                <a:spcPct val="0"/>
              </a:spcAft>
              <a:defRPr sz="3600" b="1" i="0" kern="1200">
                <a:solidFill>
                  <a:schemeClr val="bg1"/>
                </a:solidFill>
                <a:latin typeface="Kanit SemiBold" pitchFamily="2" charset="-34"/>
                <a:ea typeface="+mj-ea"/>
                <a:cs typeface="Kanit SemiBold"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12700" defTabSz="932742">
              <a:lnSpc>
                <a:spcPct val="100000"/>
              </a:lnSpc>
              <a:spcBef>
                <a:spcPct val="20000"/>
              </a:spcBef>
              <a:buSzPct val="90000"/>
              <a:defRPr/>
            </a:pPr>
            <a:r>
              <a:rPr lang="en-US" sz="3200" b="0">
                <a:gradFill flip="none" rotWithShape="1">
                  <a:gsLst>
                    <a:gs pos="100000">
                      <a:srgbClr val="48C5B1"/>
                    </a:gs>
                    <a:gs pos="0">
                      <a:srgbClr val="8CEA72"/>
                    </a:gs>
                  </a:gsLst>
                  <a:lin ang="0" scaled="1"/>
                  <a:tileRect/>
                </a:gradFill>
                <a:latin typeface="+mj-lt"/>
                <a:cs typeface="Kanit Medium" pitchFamily="2" charset="-34"/>
              </a:rPr>
              <a:t>Search Pattern</a:t>
            </a:r>
          </a:p>
        </p:txBody>
      </p:sp>
      <p:sp>
        <p:nvSpPr>
          <p:cNvPr id="5" name="Arrow: Chevron 1">
            <a:extLst>
              <a:ext uri="{FF2B5EF4-FFF2-40B4-BE49-F238E27FC236}">
                <a16:creationId xmlns:a16="http://schemas.microsoft.com/office/drawing/2014/main" id="{21DEC15F-B43C-7348-69D0-EA522EC216D2}"/>
              </a:ext>
            </a:extLst>
          </p:cNvPr>
          <p:cNvSpPr/>
          <p:nvPr/>
        </p:nvSpPr>
        <p:spPr>
          <a:xfrm>
            <a:off x="5810197" y="2084881"/>
            <a:ext cx="571605" cy="1091257"/>
          </a:xfrm>
          <a:prstGeom prst="chevron">
            <a:avLst>
              <a:gd name="adj" fmla="val 62310"/>
            </a:avLst>
          </a:prstGeom>
          <a:gradFill flip="none" rotWithShape="1">
            <a:gsLst>
              <a:gs pos="35000">
                <a:srgbClr val="49C5B1"/>
              </a:gs>
              <a:gs pos="0">
                <a:srgbClr val="8DE971"/>
              </a:gs>
            </a:gsLst>
            <a:path path="circle">
              <a:fillToRect l="100000" t="100000"/>
            </a:path>
            <a:tileRect r="-100000" b="-100000"/>
          </a:gradFill>
          <a:ln w="10795" cap="flat" cmpd="sng" algn="ctr">
            <a:noFill/>
            <a:prstDash val="solid"/>
          </a:ln>
          <a:effectLst>
            <a:outerShdw blurRad="63500" dist="127000" dir="2700000" algn="tl" rotWithShape="0">
              <a:srgbClr val="000000">
                <a:alpha val="49804"/>
              </a:srgbClr>
            </a:outerShdw>
          </a:effectLst>
        </p:spPr>
        <p:style>
          <a:lnRef idx="0">
            <a:scrgbClr r="0" g="0" b="0"/>
          </a:lnRef>
          <a:fillRef idx="1">
            <a:scrgbClr r="0" g="0" b="0"/>
          </a:fillRef>
          <a:effectRef idx="0">
            <a:scrgbClr r="0" g="0" b="0"/>
          </a:effectRef>
          <a:fontRef idx="minor">
            <a:schemeClr val="lt1"/>
          </a:fontRef>
        </p:style>
        <p:txBody>
          <a:bodyPr/>
          <a:lstStyle/>
          <a:p>
            <a:endParaRPr lang="en-US">
              <a:latin typeface="Kanit" pitchFamily="2" charset="-34"/>
              <a:cs typeface="Kanit" pitchFamily="2" charset="-34"/>
            </a:endParaRPr>
          </a:p>
        </p:txBody>
      </p:sp>
      <p:grpSp>
        <p:nvGrpSpPr>
          <p:cNvPr id="6" name="Group 5">
            <a:extLst>
              <a:ext uri="{FF2B5EF4-FFF2-40B4-BE49-F238E27FC236}">
                <a16:creationId xmlns:a16="http://schemas.microsoft.com/office/drawing/2014/main" id="{FB91DB4F-337F-1BDA-D371-F60C497FB820}"/>
              </a:ext>
            </a:extLst>
          </p:cNvPr>
          <p:cNvGrpSpPr>
            <a:grpSpLocks noChangeAspect="1"/>
          </p:cNvGrpSpPr>
          <p:nvPr/>
        </p:nvGrpSpPr>
        <p:grpSpPr>
          <a:xfrm>
            <a:off x="6662445" y="1737234"/>
            <a:ext cx="4794085" cy="1786549"/>
            <a:chOff x="6951981" y="2442530"/>
            <a:chExt cx="5346699" cy="4684782"/>
          </a:xfrm>
          <a:solidFill>
            <a:schemeClr val="tx1"/>
          </a:solidFill>
        </p:grpSpPr>
        <p:sp>
          <p:nvSpPr>
            <p:cNvPr id="7" name="Rectangle: Rounded Corners 5">
              <a:extLst>
                <a:ext uri="{FF2B5EF4-FFF2-40B4-BE49-F238E27FC236}">
                  <a16:creationId xmlns:a16="http://schemas.microsoft.com/office/drawing/2014/main" id="{C39C4439-ACF7-ACC4-1329-BE71EA532E77}"/>
                </a:ext>
                <a:ext uri="{C183D7F6-B498-43B3-948B-1728B52AA6E4}">
                  <adec:decorative xmlns:adec="http://schemas.microsoft.com/office/drawing/2017/decorative" val="1"/>
                </a:ext>
              </a:extLst>
            </p:cNvPr>
            <p:cNvSpPr/>
            <p:nvPr/>
          </p:nvSpPr>
          <p:spPr bwMode="auto">
            <a:xfrm>
              <a:off x="6951981" y="2442530"/>
              <a:ext cx="5346699" cy="4684782"/>
            </a:xfrm>
            <a:prstGeom prst="roundRect">
              <a:avLst>
                <a:gd name="adj" fmla="val 4284"/>
              </a:avLst>
            </a:prstGeom>
            <a:solidFill>
              <a:schemeClr val="tx1"/>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Kanit" pitchFamily="2" charset="-34"/>
                <a:ea typeface="Segoe UI" pitchFamily="34" charset="0"/>
                <a:cs typeface="Kanit" pitchFamily="2" charset="-34"/>
              </a:endParaRPr>
            </a:p>
          </p:txBody>
        </p:sp>
        <p:sp>
          <p:nvSpPr>
            <p:cNvPr id="8" name="Text Placeholder 4">
              <a:extLst>
                <a:ext uri="{FF2B5EF4-FFF2-40B4-BE49-F238E27FC236}">
                  <a16:creationId xmlns:a16="http://schemas.microsoft.com/office/drawing/2014/main" id="{0BE9892B-F389-D902-4344-4C195A4958B1}"/>
                </a:ext>
              </a:extLst>
            </p:cNvPr>
            <p:cNvSpPr txBox="1">
              <a:spLocks/>
            </p:cNvSpPr>
            <p:nvPr/>
          </p:nvSpPr>
          <p:spPr>
            <a:xfrm>
              <a:off x="7113267" y="3154414"/>
              <a:ext cx="5185413" cy="3529410"/>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800" b="1">
                  <a:solidFill>
                    <a:srgbClr val="800000"/>
                  </a:solidFill>
                  <a:latin typeface="Kanit" pitchFamily="2" charset="-34"/>
                  <a:cs typeface="Kanit" pitchFamily="2" charset="-34"/>
                </a:rPr>
                <a:t>WHERE</a:t>
              </a:r>
              <a:r>
                <a:rPr lang="en-US" sz="1800" b="1">
                  <a:solidFill>
                    <a:schemeClr val="bg2"/>
                  </a:solidFill>
                  <a:latin typeface="Kanit" pitchFamily="2" charset="-34"/>
                  <a:cs typeface="Kanit" pitchFamily="2" charset="-34"/>
                </a:rPr>
                <a:t> summary </a:t>
              </a:r>
              <a:r>
                <a:rPr lang="en-US" sz="1800" b="1">
                  <a:solidFill>
                    <a:srgbClr val="800000"/>
                  </a:solidFill>
                  <a:latin typeface="Kanit" pitchFamily="2" charset="-34"/>
                  <a:cs typeface="Kanit" pitchFamily="2" charset="-34"/>
                </a:rPr>
                <a:t>ILIKE</a:t>
              </a:r>
              <a:r>
                <a:rPr lang="en-US" sz="1800" b="1">
                  <a:solidFill>
                    <a:srgbClr val="000000"/>
                  </a:solidFill>
                  <a:latin typeface="Kanit" pitchFamily="2" charset="-34"/>
                  <a:cs typeface="Kanit" pitchFamily="2" charset="-34"/>
                </a:rPr>
                <a:t> </a:t>
              </a:r>
              <a:r>
                <a:rPr lang="en-US" sz="1800" b="1">
                  <a:solidFill>
                    <a:srgbClr val="008000"/>
                  </a:solidFill>
                  <a:latin typeface="Kanit" pitchFamily="2" charset="-34"/>
                  <a:cs typeface="Kanit" pitchFamily="2" charset="-34"/>
                </a:rPr>
                <a:t>'%water leaking apartment from the floor above%’</a:t>
              </a:r>
              <a:r>
                <a:rPr lang="en-US" sz="1800" b="1">
                  <a:solidFill>
                    <a:srgbClr val="FF0000"/>
                  </a:solidFill>
                  <a:latin typeface="Kanit" pitchFamily="2" charset="-34"/>
                  <a:cs typeface="Kanit" pitchFamily="2" charset="-34"/>
                </a:rPr>
                <a:t>;</a:t>
              </a:r>
              <a:r>
                <a:rPr lang="en-US" sz="1800" b="1">
                  <a:solidFill>
                    <a:srgbClr val="000000"/>
                  </a:solidFill>
                  <a:latin typeface="Kanit" pitchFamily="2" charset="-34"/>
                  <a:cs typeface="Kanit" pitchFamily="2" charset="-34"/>
                </a:rPr>
                <a:t> </a:t>
              </a:r>
            </a:p>
            <a:p>
              <a:pPr marL="0" indent="0" algn="l">
                <a:buNone/>
              </a:pPr>
              <a:r>
                <a:rPr lang="en-US" sz="1050">
                  <a:solidFill>
                    <a:srgbClr val="808080"/>
                  </a:solidFill>
                  <a:cs typeface="Kanit" pitchFamily="2" charset="-34"/>
                </a:rPr>
                <a:t>-- Search for listings in review text</a:t>
              </a:r>
            </a:p>
          </p:txBody>
        </p:sp>
      </p:grpSp>
      <p:sp>
        <p:nvSpPr>
          <p:cNvPr id="2" name="Text Placeholder 5">
            <a:extLst>
              <a:ext uri="{FF2B5EF4-FFF2-40B4-BE49-F238E27FC236}">
                <a16:creationId xmlns:a16="http://schemas.microsoft.com/office/drawing/2014/main" id="{C6B8FB92-1A86-444E-0CBB-893EE209036F}"/>
              </a:ext>
            </a:extLst>
          </p:cNvPr>
          <p:cNvSpPr txBox="1">
            <a:spLocks/>
          </p:cNvSpPr>
          <p:nvPr/>
        </p:nvSpPr>
        <p:spPr>
          <a:xfrm>
            <a:off x="532439" y="1825271"/>
            <a:ext cx="5037138" cy="1841617"/>
          </a:xfrm>
          <a:prstGeom prst="rect">
            <a:avLst/>
          </a:prstGeom>
        </p:spPr>
        <p:txBody>
          <a:bodyPr vert="horz" wrap="square" lIns="0" tIns="0" rIns="0" bIns="0" rtlCol="0" anchor="t">
            <a:normAutofit fontScale="92500" lnSpcReduction="20000"/>
          </a:bodyPr>
          <a:lstStyle>
            <a:lvl1pPr marL="457200" indent="-457200" algn="l" rtl="0" eaLnBrk="1" fontAlgn="base" hangingPunct="1">
              <a:lnSpc>
                <a:spcPct val="130000"/>
              </a:lnSpc>
              <a:spcBef>
                <a:spcPts val="1000"/>
              </a:spcBef>
              <a:spcAft>
                <a:spcPct val="0"/>
              </a:spcAft>
              <a:buClr>
                <a:srgbClr val="CC0000"/>
              </a:buClr>
              <a:buSzPct val="70000"/>
              <a:buFontTx/>
              <a:buBlip>
                <a:blip r:embed="rId2"/>
              </a:buBlip>
              <a:defRPr sz="3400" b="0" i="0" kern="1200">
                <a:solidFill>
                  <a:schemeClr val="tx1"/>
                </a:solidFill>
                <a:latin typeface="Kanit Light" pitchFamily="2" charset="-34"/>
                <a:ea typeface="+mn-ea"/>
                <a:cs typeface="Kanit Light"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2"/>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2"/>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sz="2800" kern="0">
                <a:solidFill>
                  <a:srgbClr val="FFFFFF"/>
                </a:solidFill>
                <a:latin typeface="+mn-lt"/>
                <a:cs typeface="Kanit" pitchFamily="2" charset="-34"/>
              </a:rPr>
              <a:t>This approach is simple but has limitations when it comes to complex phrases or contextual search.</a:t>
            </a:r>
          </a:p>
        </p:txBody>
      </p:sp>
    </p:spTree>
    <p:extLst>
      <p:ext uri="{BB962C8B-B14F-4D97-AF65-F5344CB8AC3E}">
        <p14:creationId xmlns:p14="http://schemas.microsoft.com/office/powerpoint/2010/main" val="26395419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9F21BE49-8133-95D2-7718-102C58061CEA}"/>
              </a:ext>
            </a:extLst>
          </p:cNvPr>
          <p:cNvSpPr>
            <a:spLocks noGrp="1"/>
          </p:cNvSpPr>
          <p:nvPr>
            <p:ph type="title"/>
          </p:nvPr>
        </p:nvSpPr>
        <p:spPr/>
        <p:txBody>
          <a:bodyPr wrap="square" anchor="t">
            <a:noAutofit/>
          </a:bodyPr>
          <a:lstStyle/>
          <a:p>
            <a:pPr marL="12700" fontAlgn="base">
              <a:spcBef>
                <a:spcPct val="20000"/>
              </a:spcBef>
              <a:spcAft>
                <a:spcPct val="0"/>
              </a:spcAft>
              <a:buSzPct val="90000"/>
              <a:defRPr/>
            </a:pPr>
            <a:r>
              <a:rPr lang="en-US" sz="3200">
                <a:gradFill flip="none" rotWithShape="1">
                  <a:gsLst>
                    <a:gs pos="100000">
                      <a:srgbClr val="48C5B1"/>
                    </a:gs>
                    <a:gs pos="0">
                      <a:srgbClr val="8CEA72"/>
                    </a:gs>
                  </a:gsLst>
                  <a:lin ang="0" scaled="1"/>
                  <a:tileRect/>
                </a:gradFill>
                <a:ea typeface="+mj-ea"/>
                <a:cs typeface="Kanit Medium" pitchFamily="2" charset="-34"/>
              </a:rPr>
              <a:t>Search Phrase – FULL TEXT</a:t>
            </a:r>
          </a:p>
        </p:txBody>
      </p:sp>
      <p:sp>
        <p:nvSpPr>
          <p:cNvPr id="4" name="Text Placeholder 5">
            <a:extLst>
              <a:ext uri="{FF2B5EF4-FFF2-40B4-BE49-F238E27FC236}">
                <a16:creationId xmlns:a16="http://schemas.microsoft.com/office/drawing/2014/main" id="{63895B7B-EED6-895B-9661-1F5E023AE773}"/>
              </a:ext>
            </a:extLst>
          </p:cNvPr>
          <p:cNvSpPr txBox="1">
            <a:spLocks/>
          </p:cNvSpPr>
          <p:nvPr/>
        </p:nvSpPr>
        <p:spPr>
          <a:xfrm>
            <a:off x="475288" y="1954794"/>
            <a:ext cx="5513388" cy="2187081"/>
          </a:xfrm>
          <a:prstGeom prst="rect">
            <a:avLst/>
          </a:prstGeom>
        </p:spPr>
        <p:txBody>
          <a:bodyPr vert="horz" wrap="square" lIns="0" tIns="0" rIns="0" bIns="0" rtlCol="0" anchor="t">
            <a:normAutofit fontScale="92500" lnSpcReduction="10000"/>
          </a:bodyPr>
          <a:lstStyle>
            <a:lvl1pPr marL="457200" indent="-457200" algn="l" rtl="0" eaLnBrk="1" fontAlgn="base" hangingPunct="1">
              <a:lnSpc>
                <a:spcPct val="130000"/>
              </a:lnSpc>
              <a:spcBef>
                <a:spcPts val="1000"/>
              </a:spcBef>
              <a:spcAft>
                <a:spcPct val="0"/>
              </a:spcAft>
              <a:buClr>
                <a:srgbClr val="CC0000"/>
              </a:buClr>
              <a:buSzPct val="70000"/>
              <a:buFontTx/>
              <a:buBlip>
                <a:blip r:embed="rId2"/>
              </a:buBlip>
              <a:defRPr sz="3400" b="0" i="0" kern="1200">
                <a:solidFill>
                  <a:schemeClr val="tx1"/>
                </a:solidFill>
                <a:latin typeface="Kanit Light" pitchFamily="2" charset="-34"/>
                <a:ea typeface="+mn-ea"/>
                <a:cs typeface="Kanit Light"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2"/>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2"/>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Arial" panose="020B0604020202020204" pitchFamily="34" charset="0"/>
              <a:buChar char="•"/>
            </a:pPr>
            <a:r>
              <a:rPr lang="en-US" sz="2800" kern="0">
                <a:solidFill>
                  <a:srgbClr val="FFFFFF"/>
                </a:solidFill>
                <a:latin typeface="+mn-lt"/>
                <a:cs typeface="Kanit" pitchFamily="2" charset="-34"/>
              </a:rPr>
              <a:t>Next, we use PostgreSQL’s FULL TEXT search capabilities.</a:t>
            </a:r>
          </a:p>
          <a:p>
            <a:pPr>
              <a:buClr>
                <a:schemeClr val="tx1"/>
              </a:buClr>
              <a:buFont typeface="Arial" panose="020B0604020202020204" pitchFamily="34" charset="0"/>
              <a:buChar char="•"/>
            </a:pPr>
            <a:r>
              <a:rPr lang="en-US" sz="2800" kern="0">
                <a:solidFill>
                  <a:srgbClr val="FFFFFF"/>
                </a:solidFill>
                <a:latin typeface="+mn-lt"/>
                <a:cs typeface="Kanit" pitchFamily="2" charset="-34"/>
              </a:rPr>
              <a:t>Full-text search helps us find phrases like ‘tenant’ or ‘property’.</a:t>
            </a:r>
          </a:p>
          <a:p>
            <a:endParaRPr lang="en-US" sz="2800" kern="0">
              <a:solidFill>
                <a:srgbClr val="FFFFFF"/>
              </a:solidFill>
              <a:latin typeface="Kanit" pitchFamily="2" charset="-34"/>
              <a:cs typeface="Kanit" pitchFamily="2" charset="-34"/>
            </a:endParaRPr>
          </a:p>
        </p:txBody>
      </p:sp>
      <p:sp>
        <p:nvSpPr>
          <p:cNvPr id="5" name="Arrow: Chevron 2">
            <a:extLst>
              <a:ext uri="{FF2B5EF4-FFF2-40B4-BE49-F238E27FC236}">
                <a16:creationId xmlns:a16="http://schemas.microsoft.com/office/drawing/2014/main" id="{412D56CD-6E6E-6849-5B74-99C9C3A9022A}"/>
              </a:ext>
            </a:extLst>
          </p:cNvPr>
          <p:cNvSpPr/>
          <p:nvPr/>
        </p:nvSpPr>
        <p:spPr>
          <a:xfrm>
            <a:off x="6246540" y="2451529"/>
            <a:ext cx="571605" cy="1091257"/>
          </a:xfrm>
          <a:prstGeom prst="chevron">
            <a:avLst>
              <a:gd name="adj" fmla="val 62310"/>
            </a:avLst>
          </a:prstGeom>
          <a:gradFill flip="none" rotWithShape="1">
            <a:gsLst>
              <a:gs pos="35000">
                <a:srgbClr val="49C5B1"/>
              </a:gs>
              <a:gs pos="0">
                <a:srgbClr val="8DE971"/>
              </a:gs>
            </a:gsLst>
            <a:path path="circle">
              <a:fillToRect l="100000" t="100000"/>
            </a:path>
            <a:tileRect r="-100000" b="-100000"/>
          </a:gradFill>
          <a:ln w="10795" cap="flat" cmpd="sng" algn="ctr">
            <a:noFill/>
            <a:prstDash val="solid"/>
          </a:ln>
          <a:effectLst>
            <a:outerShdw blurRad="63500" dist="127000" dir="2700000" algn="tl" rotWithShape="0">
              <a:srgbClr val="000000">
                <a:alpha val="49804"/>
              </a:srgbClr>
            </a:outerShdw>
          </a:effectLst>
        </p:spPr>
        <p:style>
          <a:lnRef idx="0">
            <a:scrgbClr r="0" g="0" b="0"/>
          </a:lnRef>
          <a:fillRef idx="1">
            <a:scrgbClr r="0" g="0" b="0"/>
          </a:fillRef>
          <a:effectRef idx="0">
            <a:scrgbClr r="0" g="0" b="0"/>
          </a:effectRef>
          <a:fontRef idx="minor">
            <a:schemeClr val="lt1"/>
          </a:fontRef>
        </p:style>
        <p:txBody>
          <a:bodyPr/>
          <a:lstStyle/>
          <a:p>
            <a:endParaRPr lang="en-US">
              <a:latin typeface="Kanit" pitchFamily="2" charset="-34"/>
              <a:cs typeface="Kanit" pitchFamily="2" charset="-34"/>
            </a:endParaRPr>
          </a:p>
        </p:txBody>
      </p:sp>
      <p:grpSp>
        <p:nvGrpSpPr>
          <p:cNvPr id="6" name="Group 5">
            <a:extLst>
              <a:ext uri="{FF2B5EF4-FFF2-40B4-BE49-F238E27FC236}">
                <a16:creationId xmlns:a16="http://schemas.microsoft.com/office/drawing/2014/main" id="{CAD5BDD6-679A-C396-D40F-9266768AE223}"/>
              </a:ext>
            </a:extLst>
          </p:cNvPr>
          <p:cNvGrpSpPr>
            <a:grpSpLocks noChangeAspect="1"/>
          </p:cNvGrpSpPr>
          <p:nvPr/>
        </p:nvGrpSpPr>
        <p:grpSpPr>
          <a:xfrm>
            <a:off x="7031640" y="2103884"/>
            <a:ext cx="4794085" cy="1786549"/>
            <a:chOff x="6951981" y="2442530"/>
            <a:chExt cx="5346699" cy="4684782"/>
          </a:xfrm>
          <a:solidFill>
            <a:schemeClr val="bg1"/>
          </a:solidFill>
        </p:grpSpPr>
        <p:sp>
          <p:nvSpPr>
            <p:cNvPr id="7" name="Rectangle: Rounded Corners 7">
              <a:extLst>
                <a:ext uri="{FF2B5EF4-FFF2-40B4-BE49-F238E27FC236}">
                  <a16:creationId xmlns:a16="http://schemas.microsoft.com/office/drawing/2014/main" id="{F8FC98F9-0146-C04C-FFBB-C72D2176CAFA}"/>
                </a:ext>
                <a:ext uri="{C183D7F6-B498-43B3-948B-1728B52AA6E4}">
                  <adec:decorative xmlns:adec="http://schemas.microsoft.com/office/drawing/2017/decorative" val="1"/>
                </a:ext>
              </a:extLst>
            </p:cNvPr>
            <p:cNvSpPr/>
            <p:nvPr/>
          </p:nvSpPr>
          <p:spPr bwMode="auto">
            <a:xfrm>
              <a:off x="6951981" y="2442530"/>
              <a:ext cx="5346699" cy="4684782"/>
            </a:xfrm>
            <a:prstGeom prst="roundRect">
              <a:avLst>
                <a:gd name="adj" fmla="val 4284"/>
              </a:avLst>
            </a:prstGeom>
            <a:solidFill>
              <a:schemeClr val="tx1"/>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Kanit" pitchFamily="2" charset="-34"/>
                <a:ea typeface="Segoe UI" pitchFamily="34" charset="0"/>
                <a:cs typeface="Kanit" pitchFamily="2" charset="-34"/>
              </a:endParaRPr>
            </a:p>
          </p:txBody>
        </p:sp>
        <p:sp>
          <p:nvSpPr>
            <p:cNvPr id="8" name="Text Placeholder 4">
              <a:extLst>
                <a:ext uri="{FF2B5EF4-FFF2-40B4-BE49-F238E27FC236}">
                  <a16:creationId xmlns:a16="http://schemas.microsoft.com/office/drawing/2014/main" id="{FFEB7715-5F17-952C-D9B3-FE19F0F162EF}"/>
                </a:ext>
              </a:extLst>
            </p:cNvPr>
            <p:cNvSpPr txBox="1">
              <a:spLocks/>
            </p:cNvSpPr>
            <p:nvPr/>
          </p:nvSpPr>
          <p:spPr>
            <a:xfrm>
              <a:off x="7113266" y="3154414"/>
              <a:ext cx="5185413" cy="3529410"/>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b="1">
                  <a:solidFill>
                    <a:srgbClr val="800000"/>
                  </a:solidFill>
                  <a:latin typeface="Kanit" pitchFamily="2" charset="-34"/>
                  <a:cs typeface="Kanit" pitchFamily="2" charset="-34"/>
                </a:rPr>
                <a:t>WHERE</a:t>
              </a:r>
              <a:r>
                <a:rPr lang="en-US" b="1">
                  <a:solidFill>
                    <a:srgbClr val="000000"/>
                  </a:solidFill>
                  <a:latin typeface="Kanit" pitchFamily="2" charset="-34"/>
                  <a:cs typeface="Kanit" pitchFamily="2" charset="-34"/>
                </a:rPr>
                <a:t> </a:t>
              </a:r>
              <a:r>
                <a:rPr lang="en-US" b="1" err="1">
                  <a:solidFill>
                    <a:srgbClr val="000000"/>
                  </a:solidFill>
                  <a:latin typeface="Kanit" pitchFamily="2" charset="-34"/>
                  <a:cs typeface="Kanit" pitchFamily="2" charset="-34"/>
                </a:rPr>
                <a:t>opinion_text</a:t>
              </a:r>
              <a:r>
                <a:rPr lang="en-US">
                  <a:solidFill>
                    <a:srgbClr val="000000"/>
                  </a:solidFill>
                  <a:latin typeface="Kanit" pitchFamily="2" charset="-34"/>
                  <a:cs typeface="Kanit" pitchFamily="2" charset="-34"/>
                </a:rPr>
                <a:t>@@ </a:t>
              </a:r>
              <a:r>
                <a:rPr lang="en-US" b="1">
                  <a:solidFill>
                    <a:srgbClr val="000080"/>
                  </a:solidFill>
                  <a:latin typeface="Kanit" pitchFamily="2" charset="-34"/>
                  <a:cs typeface="Kanit" pitchFamily="2" charset="-34"/>
                </a:rPr>
                <a:t>to_tsquery</a:t>
              </a:r>
              <a:r>
                <a:rPr lang="en-US" b="1">
                  <a:solidFill>
                    <a:srgbClr val="000000"/>
                  </a:solidFill>
                  <a:latin typeface="Kanit" pitchFamily="2" charset="-34"/>
                  <a:cs typeface="Kanit" pitchFamily="2" charset="-34"/>
                </a:rPr>
                <a:t>(</a:t>
              </a:r>
              <a:r>
                <a:rPr lang="en-US" b="1">
                  <a:solidFill>
                    <a:srgbClr val="008000"/>
                  </a:solidFill>
                  <a:latin typeface="Kanit" pitchFamily="2" charset="-34"/>
                  <a:cs typeface="Kanit" pitchFamily="2" charset="-34"/>
                </a:rPr>
                <a:t>'</a:t>
              </a:r>
              <a:r>
                <a:rPr lang="en-US" b="1" err="1">
                  <a:solidFill>
                    <a:srgbClr val="008000"/>
                  </a:solidFill>
                  <a:latin typeface="Kanit" pitchFamily="2" charset="-34"/>
                  <a:cs typeface="Kanit" pitchFamily="2" charset="-34"/>
                </a:rPr>
                <a:t>english</a:t>
              </a:r>
              <a:r>
                <a:rPr lang="en-US" b="1">
                  <a:solidFill>
                    <a:srgbClr val="008000"/>
                  </a:solidFill>
                  <a:latin typeface="Kanit" pitchFamily="2" charset="-34"/>
                  <a:cs typeface="Kanit" pitchFamily="2" charset="-34"/>
                </a:rPr>
                <a:t>’</a:t>
              </a:r>
              <a:r>
                <a:rPr lang="en-US" b="1">
                  <a:solidFill>
                    <a:srgbClr val="000000"/>
                  </a:solidFill>
                  <a:latin typeface="Kanit" pitchFamily="2" charset="-34"/>
                  <a:cs typeface="Kanit" pitchFamily="2" charset="-34"/>
                </a:rPr>
                <a:t>, </a:t>
              </a:r>
              <a:r>
                <a:rPr lang="en-US" b="1">
                  <a:solidFill>
                    <a:srgbClr val="008000"/>
                  </a:solidFill>
                  <a:latin typeface="Kanit" pitchFamily="2" charset="-34"/>
                  <a:cs typeface="Kanit" pitchFamily="2" charset="-34"/>
                </a:rPr>
                <a:t>‘tenant | property’</a:t>
              </a:r>
              <a:r>
                <a:rPr lang="en-US" b="1">
                  <a:solidFill>
                    <a:srgbClr val="000000"/>
                  </a:solidFill>
                  <a:latin typeface="Kanit" pitchFamily="2" charset="-34"/>
                  <a:cs typeface="Kanit" pitchFamily="2" charset="-34"/>
                </a:rPr>
                <a:t>)</a:t>
              </a:r>
              <a:br>
                <a:rPr lang="en-US" sz="1800" b="1">
                  <a:solidFill>
                    <a:srgbClr val="000000"/>
                  </a:solidFill>
                  <a:latin typeface="Kanit" pitchFamily="2" charset="-34"/>
                  <a:cs typeface="Kanit" pitchFamily="2" charset="-34"/>
                </a:rPr>
              </a:br>
              <a:r>
                <a:rPr lang="en-US" sz="1050">
                  <a:solidFill>
                    <a:srgbClr val="808080"/>
                  </a:solidFill>
                  <a:cs typeface="Kanit" pitchFamily="2" charset="-34"/>
                </a:rPr>
                <a:t>-- Search for "tenant" OR "property"</a:t>
              </a:r>
            </a:p>
            <a:p>
              <a:pPr marL="0" indent="0" algn="l">
                <a:buNone/>
              </a:pPr>
              <a:endParaRPr lang="en-US" sz="1050" b="1">
                <a:solidFill>
                  <a:srgbClr val="808080"/>
                </a:solidFill>
                <a:latin typeface="Kanit" pitchFamily="2" charset="-34"/>
                <a:cs typeface="Kanit" pitchFamily="2" charset="-34"/>
              </a:endParaRPr>
            </a:p>
          </p:txBody>
        </p:sp>
      </p:grpSp>
    </p:spTree>
    <p:extLst>
      <p:ext uri="{BB962C8B-B14F-4D97-AF65-F5344CB8AC3E}">
        <p14:creationId xmlns:p14="http://schemas.microsoft.com/office/powerpoint/2010/main" val="14463513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4E8D1-3A30-4F9F-2C12-AC9C451515F1}"/>
            </a:ext>
          </a:extLst>
        </p:cNvPr>
        <p:cNvGrpSpPr/>
        <p:nvPr/>
      </p:nvGrpSpPr>
      <p:grpSpPr>
        <a:xfrm>
          <a:off x="0" y="0"/>
          <a:ext cx="0" cy="0"/>
          <a:chOff x="0" y="0"/>
          <a:chExt cx="0" cy="0"/>
        </a:xfrm>
      </p:grpSpPr>
      <p:sp>
        <p:nvSpPr>
          <p:cNvPr id="3" name="Title 16">
            <a:extLst>
              <a:ext uri="{FF2B5EF4-FFF2-40B4-BE49-F238E27FC236}">
                <a16:creationId xmlns:a16="http://schemas.microsoft.com/office/drawing/2014/main" id="{4535D1C2-69E0-98A7-10F2-763729DC0F71}"/>
              </a:ext>
            </a:extLst>
          </p:cNvPr>
          <p:cNvSpPr>
            <a:spLocks noGrp="1"/>
          </p:cNvSpPr>
          <p:nvPr>
            <p:ph type="title"/>
          </p:nvPr>
        </p:nvSpPr>
        <p:spPr/>
        <p:txBody>
          <a:bodyPr wrap="square" anchor="t">
            <a:noAutofit/>
          </a:bodyPr>
          <a:lstStyle/>
          <a:p>
            <a:pPr marL="12700" fontAlgn="base">
              <a:spcBef>
                <a:spcPct val="20000"/>
              </a:spcBef>
              <a:spcAft>
                <a:spcPct val="0"/>
              </a:spcAft>
              <a:buSzPct val="90000"/>
              <a:defRPr/>
            </a:pPr>
            <a:r>
              <a:rPr lang="en-US" sz="3200">
                <a:gradFill flip="none" rotWithShape="1">
                  <a:gsLst>
                    <a:gs pos="100000">
                      <a:srgbClr val="48C5B1"/>
                    </a:gs>
                    <a:gs pos="0">
                      <a:srgbClr val="8CEA72"/>
                    </a:gs>
                  </a:gsLst>
                  <a:lin ang="0" scaled="1"/>
                  <a:tileRect/>
                </a:gradFill>
                <a:ea typeface="+mj-ea"/>
                <a:cs typeface="Kanit Medium" pitchFamily="2" charset="-34"/>
              </a:rPr>
              <a:t>Search Phrase – FULL TEXT</a:t>
            </a:r>
          </a:p>
        </p:txBody>
      </p:sp>
      <p:sp>
        <p:nvSpPr>
          <p:cNvPr id="4" name="Text Placeholder 5">
            <a:extLst>
              <a:ext uri="{FF2B5EF4-FFF2-40B4-BE49-F238E27FC236}">
                <a16:creationId xmlns:a16="http://schemas.microsoft.com/office/drawing/2014/main" id="{613BA7E2-DBB2-6820-2143-C24678C1B994}"/>
              </a:ext>
            </a:extLst>
          </p:cNvPr>
          <p:cNvSpPr txBox="1">
            <a:spLocks/>
          </p:cNvSpPr>
          <p:nvPr/>
        </p:nvSpPr>
        <p:spPr>
          <a:xfrm>
            <a:off x="475288" y="1954794"/>
            <a:ext cx="5513388" cy="2187081"/>
          </a:xfrm>
          <a:prstGeom prst="rect">
            <a:avLst/>
          </a:prstGeom>
        </p:spPr>
        <p:txBody>
          <a:bodyPr vert="horz" wrap="square" lIns="0" tIns="0" rIns="0" bIns="0" rtlCol="0" anchor="t">
            <a:normAutofit/>
          </a:bodyPr>
          <a:lstStyle>
            <a:lvl1pPr marL="457200" indent="-457200" algn="l" rtl="0" eaLnBrk="1" fontAlgn="base" hangingPunct="1">
              <a:lnSpc>
                <a:spcPct val="130000"/>
              </a:lnSpc>
              <a:spcBef>
                <a:spcPts val="1000"/>
              </a:spcBef>
              <a:spcAft>
                <a:spcPct val="0"/>
              </a:spcAft>
              <a:buClr>
                <a:srgbClr val="CC0000"/>
              </a:buClr>
              <a:buSzPct val="70000"/>
              <a:buFontTx/>
              <a:buBlip>
                <a:blip r:embed="rId2"/>
              </a:buBlip>
              <a:defRPr sz="3400" b="0" i="0" kern="1200">
                <a:solidFill>
                  <a:schemeClr val="tx1"/>
                </a:solidFill>
                <a:latin typeface="Kanit Light" pitchFamily="2" charset="-34"/>
                <a:ea typeface="+mn-ea"/>
                <a:cs typeface="Kanit Light"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2"/>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2"/>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Arial" panose="020B0604020202020204" pitchFamily="34" charset="0"/>
              <a:buChar char="•"/>
            </a:pPr>
            <a:r>
              <a:rPr lang="en-US" sz="2800" kern="0">
                <a:solidFill>
                  <a:srgbClr val="FFFFFF"/>
                </a:solidFill>
                <a:latin typeface="+mn-lt"/>
                <a:cs typeface="Kanit" pitchFamily="2" charset="-34"/>
              </a:rPr>
              <a:t>This is better for phrase-based searches but struggles with nuanced queries like </a:t>
            </a:r>
          </a:p>
          <a:p>
            <a:endParaRPr lang="en-US" sz="2800" kern="0">
              <a:solidFill>
                <a:srgbClr val="FFFFFF"/>
              </a:solidFill>
              <a:latin typeface="Kanit" pitchFamily="2" charset="-34"/>
              <a:cs typeface="Kanit" pitchFamily="2" charset="-34"/>
            </a:endParaRPr>
          </a:p>
        </p:txBody>
      </p:sp>
      <p:sp>
        <p:nvSpPr>
          <p:cNvPr id="5" name="Arrow: Chevron 2">
            <a:extLst>
              <a:ext uri="{FF2B5EF4-FFF2-40B4-BE49-F238E27FC236}">
                <a16:creationId xmlns:a16="http://schemas.microsoft.com/office/drawing/2014/main" id="{6E1EC358-F142-A7AF-D51E-A4066F99402D}"/>
              </a:ext>
            </a:extLst>
          </p:cNvPr>
          <p:cNvSpPr/>
          <p:nvPr/>
        </p:nvSpPr>
        <p:spPr>
          <a:xfrm>
            <a:off x="6246540" y="2451529"/>
            <a:ext cx="571605" cy="1091257"/>
          </a:xfrm>
          <a:prstGeom prst="chevron">
            <a:avLst>
              <a:gd name="adj" fmla="val 62310"/>
            </a:avLst>
          </a:prstGeom>
          <a:gradFill flip="none" rotWithShape="1">
            <a:gsLst>
              <a:gs pos="35000">
                <a:srgbClr val="49C5B1"/>
              </a:gs>
              <a:gs pos="0">
                <a:srgbClr val="8DE971"/>
              </a:gs>
            </a:gsLst>
            <a:path path="circle">
              <a:fillToRect l="100000" t="100000"/>
            </a:path>
            <a:tileRect r="-100000" b="-100000"/>
          </a:gradFill>
          <a:ln w="10795" cap="flat" cmpd="sng" algn="ctr">
            <a:noFill/>
            <a:prstDash val="solid"/>
          </a:ln>
          <a:effectLst>
            <a:outerShdw blurRad="63500" dist="127000" dir="2700000" algn="tl" rotWithShape="0">
              <a:srgbClr val="000000">
                <a:alpha val="49804"/>
              </a:srgbClr>
            </a:outerShdw>
          </a:effectLst>
        </p:spPr>
        <p:style>
          <a:lnRef idx="0">
            <a:scrgbClr r="0" g="0" b="0"/>
          </a:lnRef>
          <a:fillRef idx="1">
            <a:scrgbClr r="0" g="0" b="0"/>
          </a:fillRef>
          <a:effectRef idx="0">
            <a:scrgbClr r="0" g="0" b="0"/>
          </a:effectRef>
          <a:fontRef idx="minor">
            <a:schemeClr val="lt1"/>
          </a:fontRef>
        </p:style>
        <p:txBody>
          <a:bodyPr/>
          <a:lstStyle/>
          <a:p>
            <a:endParaRPr lang="en-US">
              <a:latin typeface="Kanit" pitchFamily="2" charset="-34"/>
              <a:cs typeface="Kanit" pitchFamily="2" charset="-34"/>
            </a:endParaRPr>
          </a:p>
        </p:txBody>
      </p:sp>
      <p:grpSp>
        <p:nvGrpSpPr>
          <p:cNvPr id="6" name="Group 5">
            <a:extLst>
              <a:ext uri="{FF2B5EF4-FFF2-40B4-BE49-F238E27FC236}">
                <a16:creationId xmlns:a16="http://schemas.microsoft.com/office/drawing/2014/main" id="{01A39828-E4EF-5BC2-B7E5-38739E685587}"/>
              </a:ext>
            </a:extLst>
          </p:cNvPr>
          <p:cNvGrpSpPr>
            <a:grpSpLocks noChangeAspect="1"/>
          </p:cNvGrpSpPr>
          <p:nvPr/>
        </p:nvGrpSpPr>
        <p:grpSpPr>
          <a:xfrm>
            <a:off x="7031640" y="2103884"/>
            <a:ext cx="4794085" cy="1786549"/>
            <a:chOff x="6951981" y="2442530"/>
            <a:chExt cx="5346699" cy="4684782"/>
          </a:xfrm>
          <a:solidFill>
            <a:schemeClr val="bg1"/>
          </a:solidFill>
        </p:grpSpPr>
        <p:sp>
          <p:nvSpPr>
            <p:cNvPr id="7" name="Rectangle: Rounded Corners 7">
              <a:extLst>
                <a:ext uri="{FF2B5EF4-FFF2-40B4-BE49-F238E27FC236}">
                  <a16:creationId xmlns:a16="http://schemas.microsoft.com/office/drawing/2014/main" id="{D7BD8454-1ABB-0973-21BA-145B0D710DD2}"/>
                </a:ext>
                <a:ext uri="{C183D7F6-B498-43B3-948B-1728B52AA6E4}">
                  <adec:decorative xmlns:adec="http://schemas.microsoft.com/office/drawing/2017/decorative" val="1"/>
                </a:ext>
              </a:extLst>
            </p:cNvPr>
            <p:cNvSpPr/>
            <p:nvPr/>
          </p:nvSpPr>
          <p:spPr bwMode="auto">
            <a:xfrm>
              <a:off x="6951981" y="2442530"/>
              <a:ext cx="5346699" cy="4684782"/>
            </a:xfrm>
            <a:prstGeom prst="roundRect">
              <a:avLst>
                <a:gd name="adj" fmla="val 4284"/>
              </a:avLst>
            </a:prstGeom>
            <a:solidFill>
              <a:schemeClr val="tx1"/>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Kanit" pitchFamily="2" charset="-34"/>
                <a:ea typeface="Segoe UI" pitchFamily="34" charset="0"/>
                <a:cs typeface="Kanit" pitchFamily="2" charset="-34"/>
              </a:endParaRPr>
            </a:p>
          </p:txBody>
        </p:sp>
        <p:sp>
          <p:nvSpPr>
            <p:cNvPr id="8" name="Text Placeholder 4">
              <a:extLst>
                <a:ext uri="{FF2B5EF4-FFF2-40B4-BE49-F238E27FC236}">
                  <a16:creationId xmlns:a16="http://schemas.microsoft.com/office/drawing/2014/main" id="{E5EACD44-6F49-A741-5F41-C99CF9B87262}"/>
                </a:ext>
              </a:extLst>
            </p:cNvPr>
            <p:cNvSpPr txBox="1">
              <a:spLocks/>
            </p:cNvSpPr>
            <p:nvPr/>
          </p:nvSpPr>
          <p:spPr>
            <a:xfrm>
              <a:off x="7113266" y="3154414"/>
              <a:ext cx="5185413" cy="3529410"/>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b="1">
                  <a:solidFill>
                    <a:srgbClr val="800000"/>
                  </a:solidFill>
                  <a:latin typeface="Kanit" pitchFamily="2" charset="-34"/>
                  <a:cs typeface="Kanit" pitchFamily="2" charset="-34"/>
                </a:rPr>
                <a:t>WHERE</a:t>
              </a:r>
              <a:r>
                <a:rPr lang="en-US" b="1">
                  <a:solidFill>
                    <a:srgbClr val="000000"/>
                  </a:solidFill>
                  <a:latin typeface="Kanit" pitchFamily="2" charset="-34"/>
                  <a:cs typeface="Kanit" pitchFamily="2" charset="-34"/>
                </a:rPr>
                <a:t> </a:t>
              </a:r>
              <a:r>
                <a:rPr lang="en-US" b="1" err="1">
                  <a:solidFill>
                    <a:srgbClr val="000000"/>
                  </a:solidFill>
                  <a:latin typeface="Kanit" pitchFamily="2" charset="-34"/>
                  <a:cs typeface="Kanit" pitchFamily="2" charset="-34"/>
                </a:rPr>
                <a:t>opinion_text</a:t>
              </a:r>
              <a:r>
                <a:rPr lang="en-US">
                  <a:solidFill>
                    <a:srgbClr val="000000"/>
                  </a:solidFill>
                  <a:latin typeface="Kanit" pitchFamily="2" charset="-34"/>
                  <a:cs typeface="Kanit" pitchFamily="2" charset="-34"/>
                </a:rPr>
                <a:t>@@ </a:t>
              </a:r>
              <a:r>
                <a:rPr lang="en-US" b="1" err="1">
                  <a:solidFill>
                    <a:srgbClr val="000080"/>
                  </a:solidFill>
                  <a:latin typeface="Kanit" pitchFamily="2" charset="-34"/>
                  <a:cs typeface="Kanit" pitchFamily="2" charset="-34"/>
                </a:rPr>
                <a:t>to_tsquery</a:t>
              </a:r>
              <a:r>
                <a:rPr lang="en-US" b="1">
                  <a:solidFill>
                    <a:srgbClr val="000000"/>
                  </a:solidFill>
                  <a:latin typeface="Kanit" pitchFamily="2" charset="-34"/>
                  <a:cs typeface="Kanit" pitchFamily="2" charset="-34"/>
                </a:rPr>
                <a:t>(</a:t>
              </a:r>
              <a:r>
                <a:rPr lang="en-US" b="1">
                  <a:solidFill>
                    <a:srgbClr val="008000"/>
                  </a:solidFill>
                  <a:latin typeface="Kanit" pitchFamily="2" charset="-34"/>
                  <a:cs typeface="Kanit" pitchFamily="2" charset="-34"/>
                </a:rPr>
                <a:t>'</a:t>
              </a:r>
              <a:r>
                <a:rPr lang="en-US" b="1" err="1">
                  <a:solidFill>
                    <a:srgbClr val="008000"/>
                  </a:solidFill>
                  <a:latin typeface="Kanit" pitchFamily="2" charset="-34"/>
                  <a:cs typeface="Kanit" pitchFamily="2" charset="-34"/>
                </a:rPr>
                <a:t>english</a:t>
              </a:r>
              <a:r>
                <a:rPr lang="en-US" b="1">
                  <a:solidFill>
                    <a:srgbClr val="008000"/>
                  </a:solidFill>
                  <a:latin typeface="Kanit" pitchFamily="2" charset="-34"/>
                  <a:cs typeface="Kanit" pitchFamily="2" charset="-34"/>
                </a:rPr>
                <a:t>’</a:t>
              </a:r>
              <a:r>
                <a:rPr lang="en-US" b="1">
                  <a:solidFill>
                    <a:srgbClr val="000000"/>
                  </a:solidFill>
                  <a:latin typeface="Kanit" pitchFamily="2" charset="-34"/>
                  <a:cs typeface="Kanit" pitchFamily="2" charset="-34"/>
                </a:rPr>
                <a:t>, </a:t>
              </a:r>
              <a:r>
                <a:rPr lang="en-US" b="1">
                  <a:solidFill>
                    <a:srgbClr val="008000"/>
                  </a:solidFill>
                  <a:latin typeface="Kanit" pitchFamily="2" charset="-34"/>
                  <a:cs typeface="Kanit" pitchFamily="2" charset="-34"/>
                </a:rPr>
                <a:t>‘</a:t>
              </a:r>
              <a:r>
                <a:rPr lang="en-US" sz="2000" b="1">
                  <a:solidFill>
                    <a:srgbClr val="008000"/>
                  </a:solidFill>
                  <a:latin typeface="Kanit" pitchFamily="2" charset="-34"/>
                  <a:cs typeface="Kanit" pitchFamily="2" charset="-34"/>
                </a:rPr>
                <a:t>water leaking apartment from the floor above</a:t>
              </a:r>
              <a:r>
                <a:rPr lang="en-US" b="1">
                  <a:solidFill>
                    <a:srgbClr val="008000"/>
                  </a:solidFill>
                  <a:latin typeface="Kanit" pitchFamily="2" charset="-34"/>
                  <a:cs typeface="Kanit" pitchFamily="2" charset="-34"/>
                </a:rPr>
                <a:t>’</a:t>
              </a:r>
              <a:r>
                <a:rPr lang="en-US" b="1">
                  <a:solidFill>
                    <a:srgbClr val="000000"/>
                  </a:solidFill>
                  <a:latin typeface="Kanit" pitchFamily="2" charset="-34"/>
                  <a:cs typeface="Kanit" pitchFamily="2" charset="-34"/>
                </a:rPr>
                <a:t>)</a:t>
              </a:r>
              <a:br>
                <a:rPr lang="en-US" sz="1800" b="1">
                  <a:solidFill>
                    <a:srgbClr val="000000"/>
                  </a:solidFill>
                  <a:latin typeface="Kanit" pitchFamily="2" charset="-34"/>
                  <a:cs typeface="Kanit" pitchFamily="2" charset="-34"/>
                </a:rPr>
              </a:br>
              <a:r>
                <a:rPr lang="en-US" sz="1050">
                  <a:solidFill>
                    <a:srgbClr val="808080"/>
                  </a:solidFill>
                  <a:cs typeface="Kanit" pitchFamily="2" charset="-34"/>
                </a:rPr>
                <a:t>-- Attempting full-text search with a phrase</a:t>
              </a:r>
            </a:p>
            <a:p>
              <a:pPr marL="0" indent="0" algn="l">
                <a:buNone/>
              </a:pPr>
              <a:endParaRPr lang="en-US" sz="1050" b="1">
                <a:solidFill>
                  <a:srgbClr val="808080"/>
                </a:solidFill>
                <a:latin typeface="Kanit" pitchFamily="2" charset="-34"/>
                <a:cs typeface="Kanit" pitchFamily="2" charset="-34"/>
              </a:endParaRPr>
            </a:p>
          </p:txBody>
        </p:sp>
      </p:grpSp>
    </p:spTree>
    <p:extLst>
      <p:ext uri="{BB962C8B-B14F-4D97-AF65-F5344CB8AC3E}">
        <p14:creationId xmlns:p14="http://schemas.microsoft.com/office/powerpoint/2010/main" val="26593761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53100-BD62-E6AD-48FE-36EA05F7AE5E}"/>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7151E9D9-1A87-C719-53C0-4EEBCEADC2BF}"/>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0" y="-107823"/>
            <a:ext cx="12203747" cy="7073646"/>
          </a:xfrm>
          <a:prstGeom prst="rect">
            <a:avLst/>
          </a:prstGeom>
        </p:spPr>
      </p:pic>
      <p:sp>
        <p:nvSpPr>
          <p:cNvPr id="20" name="Title 19">
            <a:extLst>
              <a:ext uri="{FF2B5EF4-FFF2-40B4-BE49-F238E27FC236}">
                <a16:creationId xmlns:a16="http://schemas.microsoft.com/office/drawing/2014/main" id="{7EFD46D7-B0E6-51B0-1D4C-0AD8FE151099}"/>
              </a:ext>
            </a:extLst>
          </p:cNvPr>
          <p:cNvSpPr>
            <a:spLocks noGrp="1"/>
          </p:cNvSpPr>
          <p:nvPr>
            <p:ph type="title"/>
          </p:nvPr>
        </p:nvSpPr>
        <p:spPr>
          <a:xfrm>
            <a:off x="400049" y="215238"/>
            <a:ext cx="8125386" cy="433965"/>
          </a:xfr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p>
            <a:pPr defTabSz="914367">
              <a:lnSpc>
                <a:spcPct val="100000"/>
              </a:lnSpc>
              <a:spcBef>
                <a:spcPts val="0"/>
              </a:spcBef>
            </a:pPr>
            <a:r>
              <a:rPr lang="en-US" sz="2400" b="1">
                <a:gradFill>
                  <a:gsLst>
                    <a:gs pos="41958">
                      <a:srgbClr val="FFFFFF"/>
                    </a:gs>
                    <a:gs pos="24000">
                      <a:srgbClr val="FFFFFF"/>
                    </a:gs>
                  </a:gsLst>
                  <a:lin ang="2700000" scaled="0"/>
                </a:gradFill>
                <a:latin typeface="Segoe UI" panose="020B0502040204020203" pitchFamily="34" charset="0"/>
              </a:rPr>
              <a:t>Lab Agenda – Find Relevant Cases</a:t>
            </a:r>
          </a:p>
        </p:txBody>
      </p:sp>
      <p:sp>
        <p:nvSpPr>
          <p:cNvPr id="2" name="Freeform: Shape 1">
            <a:extLst>
              <a:ext uri="{FF2B5EF4-FFF2-40B4-BE49-F238E27FC236}">
                <a16:creationId xmlns:a16="http://schemas.microsoft.com/office/drawing/2014/main" id="{EA20F05F-1BCA-5ABD-204E-680648AAC9C5}"/>
              </a:ext>
            </a:extLst>
          </p:cNvPr>
          <p:cNvSpPr/>
          <p:nvPr/>
        </p:nvSpPr>
        <p:spPr>
          <a:xfrm>
            <a:off x="806450" y="887398"/>
            <a:ext cx="9281320" cy="5780102"/>
          </a:xfrm>
          <a:custGeom>
            <a:avLst/>
            <a:gdLst>
              <a:gd name="connsiteX0" fmla="*/ 0 w 9281320"/>
              <a:gd name="connsiteY0" fmla="*/ 5780102 h 5780102"/>
              <a:gd name="connsiteX1" fmla="*/ 2451100 w 9281320"/>
              <a:gd name="connsiteY1" fmla="*/ 4516452 h 5780102"/>
              <a:gd name="connsiteX2" fmla="*/ 2165350 w 9281320"/>
              <a:gd name="connsiteY2" fmla="*/ 3068652 h 5780102"/>
              <a:gd name="connsiteX3" fmla="*/ 4654550 w 9281320"/>
              <a:gd name="connsiteY3" fmla="*/ 2624152 h 5780102"/>
              <a:gd name="connsiteX4" fmla="*/ 5308600 w 9281320"/>
              <a:gd name="connsiteY4" fmla="*/ 1011252 h 5780102"/>
              <a:gd name="connsiteX5" fmla="*/ 7918450 w 9281320"/>
              <a:gd name="connsiteY5" fmla="*/ 1665302 h 5780102"/>
              <a:gd name="connsiteX6" fmla="*/ 9144000 w 9281320"/>
              <a:gd name="connsiteY6" fmla="*/ 166702 h 5780102"/>
              <a:gd name="connsiteX7" fmla="*/ 9264650 w 9281320"/>
              <a:gd name="connsiteY7" fmla="*/ 20652 h 57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1320" h="5780102">
                <a:moveTo>
                  <a:pt x="0" y="5780102"/>
                </a:moveTo>
                <a:cubicBezTo>
                  <a:pt x="1045104" y="5374231"/>
                  <a:pt x="2090208" y="4968360"/>
                  <a:pt x="2451100" y="4516452"/>
                </a:cubicBezTo>
                <a:cubicBezTo>
                  <a:pt x="2811992" y="4064544"/>
                  <a:pt x="1798108" y="3384035"/>
                  <a:pt x="2165350" y="3068652"/>
                </a:cubicBezTo>
                <a:cubicBezTo>
                  <a:pt x="2532592" y="2753269"/>
                  <a:pt x="4130675" y="2967052"/>
                  <a:pt x="4654550" y="2624152"/>
                </a:cubicBezTo>
                <a:cubicBezTo>
                  <a:pt x="5178425" y="2281252"/>
                  <a:pt x="4764617" y="1171060"/>
                  <a:pt x="5308600" y="1011252"/>
                </a:cubicBezTo>
                <a:cubicBezTo>
                  <a:pt x="5852583" y="851444"/>
                  <a:pt x="7279217" y="1806060"/>
                  <a:pt x="7918450" y="1665302"/>
                </a:cubicBezTo>
                <a:cubicBezTo>
                  <a:pt x="8557683" y="1524544"/>
                  <a:pt x="8919633" y="440810"/>
                  <a:pt x="9144000" y="166702"/>
                </a:cubicBezTo>
                <a:cubicBezTo>
                  <a:pt x="9368367" y="-107406"/>
                  <a:pt x="9245600" y="44994"/>
                  <a:pt x="9264650" y="20652"/>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9CD04ADE-914A-665F-710C-564213CCD9B2}"/>
              </a:ext>
            </a:extLst>
          </p:cNvPr>
          <p:cNvSpPr/>
          <p:nvPr/>
        </p:nvSpPr>
        <p:spPr>
          <a:xfrm>
            <a:off x="171450" y="5048250"/>
            <a:ext cx="2921000" cy="1536700"/>
          </a:xfrm>
          <a:custGeom>
            <a:avLst/>
            <a:gdLst>
              <a:gd name="connsiteX0" fmla="*/ 0 w 2921000"/>
              <a:gd name="connsiteY0" fmla="*/ 1536700 h 1536700"/>
              <a:gd name="connsiteX1" fmla="*/ 31750 w 2921000"/>
              <a:gd name="connsiteY1" fmla="*/ 1530350 h 1536700"/>
              <a:gd name="connsiteX2" fmla="*/ 107950 w 2921000"/>
              <a:gd name="connsiteY2" fmla="*/ 1397000 h 1536700"/>
              <a:gd name="connsiteX3" fmla="*/ 298450 w 2921000"/>
              <a:gd name="connsiteY3" fmla="*/ 1162050 h 1536700"/>
              <a:gd name="connsiteX4" fmla="*/ 349250 w 2921000"/>
              <a:gd name="connsiteY4" fmla="*/ 1104900 h 1536700"/>
              <a:gd name="connsiteX5" fmla="*/ 552450 w 2921000"/>
              <a:gd name="connsiteY5" fmla="*/ 1009650 h 1536700"/>
              <a:gd name="connsiteX6" fmla="*/ 704850 w 2921000"/>
              <a:gd name="connsiteY6" fmla="*/ 952500 h 1536700"/>
              <a:gd name="connsiteX7" fmla="*/ 882650 w 2921000"/>
              <a:gd name="connsiteY7" fmla="*/ 889000 h 1536700"/>
              <a:gd name="connsiteX8" fmla="*/ 920750 w 2921000"/>
              <a:gd name="connsiteY8" fmla="*/ 869950 h 1536700"/>
              <a:gd name="connsiteX9" fmla="*/ 1130300 w 2921000"/>
              <a:gd name="connsiteY9" fmla="*/ 819150 h 1536700"/>
              <a:gd name="connsiteX10" fmla="*/ 1174750 w 2921000"/>
              <a:gd name="connsiteY10" fmla="*/ 806450 h 1536700"/>
              <a:gd name="connsiteX11" fmla="*/ 1346200 w 2921000"/>
              <a:gd name="connsiteY11" fmla="*/ 800100 h 1536700"/>
              <a:gd name="connsiteX12" fmla="*/ 1695450 w 2921000"/>
              <a:gd name="connsiteY12" fmla="*/ 774700 h 1536700"/>
              <a:gd name="connsiteX13" fmla="*/ 1854200 w 2921000"/>
              <a:gd name="connsiteY13" fmla="*/ 742950 h 1536700"/>
              <a:gd name="connsiteX14" fmla="*/ 1917700 w 2921000"/>
              <a:gd name="connsiteY14" fmla="*/ 730250 h 1536700"/>
              <a:gd name="connsiteX15" fmla="*/ 1987550 w 2921000"/>
              <a:gd name="connsiteY15" fmla="*/ 723900 h 1536700"/>
              <a:gd name="connsiteX16" fmla="*/ 2146300 w 2921000"/>
              <a:gd name="connsiteY16" fmla="*/ 692150 h 1536700"/>
              <a:gd name="connsiteX17" fmla="*/ 2273300 w 2921000"/>
              <a:gd name="connsiteY17" fmla="*/ 666750 h 1536700"/>
              <a:gd name="connsiteX18" fmla="*/ 2374900 w 2921000"/>
              <a:gd name="connsiteY18" fmla="*/ 635000 h 1536700"/>
              <a:gd name="connsiteX19" fmla="*/ 2438400 w 2921000"/>
              <a:gd name="connsiteY19" fmla="*/ 609600 h 1536700"/>
              <a:gd name="connsiteX20" fmla="*/ 2717800 w 2921000"/>
              <a:gd name="connsiteY20" fmla="*/ 374650 h 1536700"/>
              <a:gd name="connsiteX21" fmla="*/ 2870200 w 2921000"/>
              <a:gd name="connsiteY21" fmla="*/ 76200 h 1536700"/>
              <a:gd name="connsiteX22" fmla="*/ 2889250 w 2921000"/>
              <a:gd name="connsiteY22" fmla="*/ 38100 h 1536700"/>
              <a:gd name="connsiteX23" fmla="*/ 2901950 w 2921000"/>
              <a:gd name="connsiteY23" fmla="*/ 12700 h 1536700"/>
              <a:gd name="connsiteX24" fmla="*/ 2921000 w 2921000"/>
              <a:gd name="connsiteY24" fmla="*/ 0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000" h="1536700">
                <a:moveTo>
                  <a:pt x="0" y="1536700"/>
                </a:moveTo>
                <a:cubicBezTo>
                  <a:pt x="10583" y="1534583"/>
                  <a:pt x="23764" y="1537610"/>
                  <a:pt x="31750" y="1530350"/>
                </a:cubicBezTo>
                <a:cubicBezTo>
                  <a:pt x="59911" y="1504750"/>
                  <a:pt x="91478" y="1425238"/>
                  <a:pt x="107950" y="1397000"/>
                </a:cubicBezTo>
                <a:cubicBezTo>
                  <a:pt x="164329" y="1300350"/>
                  <a:pt x="215985" y="1255511"/>
                  <a:pt x="298450" y="1162050"/>
                </a:cubicBezTo>
                <a:cubicBezTo>
                  <a:pt x="315313" y="1142938"/>
                  <a:pt x="326172" y="1115718"/>
                  <a:pt x="349250" y="1104900"/>
                </a:cubicBezTo>
                <a:cubicBezTo>
                  <a:pt x="416983" y="1073150"/>
                  <a:pt x="481483" y="1033306"/>
                  <a:pt x="552450" y="1009650"/>
                </a:cubicBezTo>
                <a:cubicBezTo>
                  <a:pt x="752945" y="942818"/>
                  <a:pt x="503021" y="1028186"/>
                  <a:pt x="704850" y="952500"/>
                </a:cubicBezTo>
                <a:cubicBezTo>
                  <a:pt x="763776" y="930403"/>
                  <a:pt x="826361" y="917145"/>
                  <a:pt x="882650" y="889000"/>
                </a:cubicBezTo>
                <a:cubicBezTo>
                  <a:pt x="895350" y="882650"/>
                  <a:pt x="907360" y="874676"/>
                  <a:pt x="920750" y="869950"/>
                </a:cubicBezTo>
                <a:cubicBezTo>
                  <a:pt x="970070" y="852543"/>
                  <a:pt x="1098854" y="828135"/>
                  <a:pt x="1130300" y="819150"/>
                </a:cubicBezTo>
                <a:cubicBezTo>
                  <a:pt x="1145117" y="814917"/>
                  <a:pt x="1159400" y="807804"/>
                  <a:pt x="1174750" y="806450"/>
                </a:cubicBezTo>
                <a:cubicBezTo>
                  <a:pt x="1231718" y="801423"/>
                  <a:pt x="1289101" y="803317"/>
                  <a:pt x="1346200" y="800100"/>
                </a:cubicBezTo>
                <a:cubicBezTo>
                  <a:pt x="1545214" y="788888"/>
                  <a:pt x="1558608" y="787140"/>
                  <a:pt x="1695450" y="774700"/>
                </a:cubicBezTo>
                <a:cubicBezTo>
                  <a:pt x="1853903" y="740746"/>
                  <a:pt x="1718290" y="768838"/>
                  <a:pt x="1854200" y="742950"/>
                </a:cubicBezTo>
                <a:cubicBezTo>
                  <a:pt x="1875405" y="738911"/>
                  <a:pt x="1896331" y="733303"/>
                  <a:pt x="1917700" y="730250"/>
                </a:cubicBezTo>
                <a:cubicBezTo>
                  <a:pt x="1940844" y="726944"/>
                  <a:pt x="1964267" y="726017"/>
                  <a:pt x="1987550" y="723900"/>
                </a:cubicBezTo>
                <a:lnTo>
                  <a:pt x="2146300" y="692150"/>
                </a:lnTo>
                <a:cubicBezTo>
                  <a:pt x="2188633" y="683683"/>
                  <a:pt x="2232093" y="679627"/>
                  <a:pt x="2273300" y="666750"/>
                </a:cubicBezTo>
                <a:cubicBezTo>
                  <a:pt x="2307167" y="656167"/>
                  <a:pt x="2341370" y="646606"/>
                  <a:pt x="2374900" y="635000"/>
                </a:cubicBezTo>
                <a:cubicBezTo>
                  <a:pt x="2396443" y="627543"/>
                  <a:pt x="2419068" y="621682"/>
                  <a:pt x="2438400" y="609600"/>
                </a:cubicBezTo>
                <a:cubicBezTo>
                  <a:pt x="2563786" y="531234"/>
                  <a:pt x="2637065" y="487679"/>
                  <a:pt x="2717800" y="374650"/>
                </a:cubicBezTo>
                <a:cubicBezTo>
                  <a:pt x="2776969" y="291814"/>
                  <a:pt x="2829135" y="163463"/>
                  <a:pt x="2870200" y="76200"/>
                </a:cubicBezTo>
                <a:cubicBezTo>
                  <a:pt x="2876246" y="63352"/>
                  <a:pt x="2882900" y="50800"/>
                  <a:pt x="2889250" y="38100"/>
                </a:cubicBezTo>
                <a:cubicBezTo>
                  <a:pt x="2893483" y="29633"/>
                  <a:pt x="2894074" y="17951"/>
                  <a:pt x="2901950" y="12700"/>
                </a:cubicBezTo>
                <a:lnTo>
                  <a:pt x="2921000" y="0"/>
                </a:ln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40444459-EC5E-1D34-C095-8894C2247BC1}"/>
              </a:ext>
            </a:extLst>
          </p:cNvPr>
          <p:cNvSpPr/>
          <p:nvPr/>
        </p:nvSpPr>
        <p:spPr>
          <a:xfrm>
            <a:off x="556420" y="921572"/>
            <a:ext cx="10086530" cy="5390328"/>
          </a:xfrm>
          <a:custGeom>
            <a:avLst/>
            <a:gdLst>
              <a:gd name="connsiteX0" fmla="*/ 0 w 10086530"/>
              <a:gd name="connsiteY0" fmla="*/ 5390328 h 5390328"/>
              <a:gd name="connsiteX1" fmla="*/ 3467100 w 10086530"/>
              <a:gd name="connsiteY1" fmla="*/ 4450528 h 5390328"/>
              <a:gd name="connsiteX2" fmla="*/ 5289550 w 10086530"/>
              <a:gd name="connsiteY2" fmla="*/ 2139128 h 5390328"/>
              <a:gd name="connsiteX3" fmla="*/ 8591550 w 10086530"/>
              <a:gd name="connsiteY3" fmla="*/ 3212278 h 5390328"/>
              <a:gd name="connsiteX4" fmla="*/ 9969500 w 10086530"/>
              <a:gd name="connsiteY4" fmla="*/ 246828 h 5390328"/>
              <a:gd name="connsiteX5" fmla="*/ 9918700 w 10086530"/>
              <a:gd name="connsiteY5" fmla="*/ 373828 h 539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6530" h="5390328">
                <a:moveTo>
                  <a:pt x="0" y="5390328"/>
                </a:moveTo>
                <a:cubicBezTo>
                  <a:pt x="1292754" y="5191361"/>
                  <a:pt x="2585508" y="4992395"/>
                  <a:pt x="3467100" y="4450528"/>
                </a:cubicBezTo>
                <a:cubicBezTo>
                  <a:pt x="4348692" y="3908661"/>
                  <a:pt x="4435475" y="2345503"/>
                  <a:pt x="5289550" y="2139128"/>
                </a:cubicBezTo>
                <a:cubicBezTo>
                  <a:pt x="6143625" y="1932753"/>
                  <a:pt x="7811558" y="3527661"/>
                  <a:pt x="8591550" y="3212278"/>
                </a:cubicBezTo>
                <a:cubicBezTo>
                  <a:pt x="9371542" y="2896895"/>
                  <a:pt x="9748308" y="719903"/>
                  <a:pt x="9969500" y="246828"/>
                </a:cubicBezTo>
                <a:cubicBezTo>
                  <a:pt x="10190692" y="-226247"/>
                  <a:pt x="10054696" y="73790"/>
                  <a:pt x="9918700" y="373828"/>
                </a:cubicBezTo>
              </a:path>
            </a:pathLst>
          </a:custGeom>
          <a:noFill/>
          <a:ln w="79375">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7E00854E-E7E0-E5F9-2495-E774E9CDC069}"/>
              </a:ext>
            </a:extLst>
          </p:cNvPr>
          <p:cNvGrpSpPr>
            <a:grpSpLocks noChangeAspect="1"/>
          </p:cNvGrpSpPr>
          <p:nvPr/>
        </p:nvGrpSpPr>
        <p:grpSpPr>
          <a:xfrm>
            <a:off x="171450" y="6083300"/>
            <a:ext cx="457200" cy="457200"/>
            <a:chOff x="6669393" y="1558637"/>
            <a:chExt cx="1325086" cy="1325086"/>
          </a:xfrm>
        </p:grpSpPr>
        <p:sp>
          <p:nvSpPr>
            <p:cNvPr id="6" name="Oval 5">
              <a:extLst>
                <a:ext uri="{FF2B5EF4-FFF2-40B4-BE49-F238E27FC236}">
                  <a16:creationId xmlns:a16="http://schemas.microsoft.com/office/drawing/2014/main" id="{2A4C7C45-611F-8BD6-7DA6-F1C08D2673F9}"/>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7" name="Oval 4">
              <a:extLst>
                <a:ext uri="{FF2B5EF4-FFF2-40B4-BE49-F238E27FC236}">
                  <a16:creationId xmlns:a16="http://schemas.microsoft.com/office/drawing/2014/main" id="{EEB6EF2B-AE11-6A9F-4846-1B96213A9924}"/>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1</a:t>
              </a:r>
            </a:p>
          </p:txBody>
        </p:sp>
      </p:grpSp>
      <p:grpSp>
        <p:nvGrpSpPr>
          <p:cNvPr id="8" name="Group 7">
            <a:extLst>
              <a:ext uri="{FF2B5EF4-FFF2-40B4-BE49-F238E27FC236}">
                <a16:creationId xmlns:a16="http://schemas.microsoft.com/office/drawing/2014/main" id="{1B458059-B583-EBB6-42A1-399DE2970AB5}"/>
              </a:ext>
            </a:extLst>
          </p:cNvPr>
          <p:cNvGrpSpPr>
            <a:grpSpLocks noChangeAspect="1"/>
          </p:cNvGrpSpPr>
          <p:nvPr/>
        </p:nvGrpSpPr>
        <p:grpSpPr>
          <a:xfrm>
            <a:off x="3716849" y="5156200"/>
            <a:ext cx="457200" cy="457200"/>
            <a:chOff x="6669393" y="1558637"/>
            <a:chExt cx="1325086" cy="1325086"/>
          </a:xfrm>
        </p:grpSpPr>
        <p:sp>
          <p:nvSpPr>
            <p:cNvPr id="9" name="Oval 8">
              <a:extLst>
                <a:ext uri="{FF2B5EF4-FFF2-40B4-BE49-F238E27FC236}">
                  <a16:creationId xmlns:a16="http://schemas.microsoft.com/office/drawing/2014/main" id="{54DC08D1-A4A9-A5B5-CFAC-194BFFDF3142}"/>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Oval 4">
              <a:extLst>
                <a:ext uri="{FF2B5EF4-FFF2-40B4-BE49-F238E27FC236}">
                  <a16:creationId xmlns:a16="http://schemas.microsoft.com/office/drawing/2014/main" id="{A4344F3D-36E6-EAD9-0B45-69F7CC95714B}"/>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2</a:t>
              </a:r>
            </a:p>
          </p:txBody>
        </p:sp>
      </p:grpSp>
      <p:sp>
        <p:nvSpPr>
          <p:cNvPr id="37" name="TextBox 36">
            <a:extLst>
              <a:ext uri="{FF2B5EF4-FFF2-40B4-BE49-F238E27FC236}">
                <a16:creationId xmlns:a16="http://schemas.microsoft.com/office/drawing/2014/main" id="{01032A78-D83E-FECA-4C89-6AFEE2964FA0}"/>
              </a:ext>
            </a:extLst>
          </p:cNvPr>
          <p:cNvSpPr txBox="1"/>
          <p:nvPr/>
        </p:nvSpPr>
        <p:spPr>
          <a:xfrm>
            <a:off x="2900822" y="4616450"/>
            <a:ext cx="2019650" cy="45720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defTabSz="914367">
              <a:defRPr sz="1600" b="1">
                <a:gradFill>
                  <a:gsLst>
                    <a:gs pos="24000">
                      <a:srgbClr val="FFFFFF"/>
                    </a:gs>
                    <a:gs pos="41958">
                      <a:srgbClr val="FFFFFF"/>
                    </a:gs>
                  </a:gsLst>
                  <a:lin ang="2700000" scaled="0"/>
                </a:gradFill>
                <a:latin typeface="Segoe UI Semibold"/>
                <a:cs typeface="Segoe UI Semibold"/>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Search context</a:t>
            </a: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 – </a:t>
            </a:r>
          </a:p>
          <a:p>
            <a:pPr defTabSz="914367">
              <a:defRPr/>
            </a:pP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Pattern Matching</a:t>
            </a:r>
            <a:endParaRPr lang="en-US" sz="1600">
              <a:gradFill>
                <a:gsLst>
                  <a:gs pos="24000">
                    <a:srgbClr val="FFFFFF"/>
                  </a:gs>
                  <a:gs pos="41958">
                    <a:srgbClr val="FFFFFF"/>
                  </a:gs>
                </a:gsLst>
                <a:lin ang="2700000" scaled="0"/>
              </a:gradFill>
              <a:latin typeface="Segoe UI Semibold"/>
              <a:cs typeface="Segoe UI Semibold"/>
            </a:endParaRPr>
          </a:p>
        </p:txBody>
      </p:sp>
      <p:sp>
        <p:nvSpPr>
          <p:cNvPr id="38" name="TextBox 37">
            <a:extLst>
              <a:ext uri="{FF2B5EF4-FFF2-40B4-BE49-F238E27FC236}">
                <a16:creationId xmlns:a16="http://schemas.microsoft.com/office/drawing/2014/main" id="{DD6CD049-7DD7-432B-34BC-64A3CDD321C2}"/>
              </a:ext>
            </a:extLst>
          </p:cNvPr>
          <p:cNvSpPr txBox="1"/>
          <p:nvPr/>
        </p:nvSpPr>
        <p:spPr>
          <a:xfrm>
            <a:off x="0" y="5590823"/>
            <a:ext cx="1761049"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US Caselaw Dataset</a:t>
            </a:r>
          </a:p>
        </p:txBody>
      </p:sp>
      <p:sp>
        <p:nvSpPr>
          <p:cNvPr id="48" name="Freeform: Shape 47">
            <a:extLst>
              <a:ext uri="{FF2B5EF4-FFF2-40B4-BE49-F238E27FC236}">
                <a16:creationId xmlns:a16="http://schemas.microsoft.com/office/drawing/2014/main" id="{064ACF85-CE71-0DF4-892C-7AFD153FE173}"/>
              </a:ext>
            </a:extLst>
          </p:cNvPr>
          <p:cNvSpPr/>
          <p:nvPr/>
        </p:nvSpPr>
        <p:spPr>
          <a:xfrm>
            <a:off x="8160989" y="4216400"/>
            <a:ext cx="1398334" cy="1965316"/>
          </a:xfrm>
          <a:custGeom>
            <a:avLst/>
            <a:gdLst>
              <a:gd name="connsiteX0" fmla="*/ 885644 w 1398334"/>
              <a:gd name="connsiteY0" fmla="*/ 0 h 1965316"/>
              <a:gd name="connsiteX1" fmla="*/ 1368244 w 1398334"/>
              <a:gd name="connsiteY1" fmla="*/ 1837267 h 1965316"/>
              <a:gd name="connsiteX2" fmla="*/ 115178 w 1398334"/>
              <a:gd name="connsiteY2" fmla="*/ 1803400 h 1965316"/>
              <a:gd name="connsiteX3" fmla="*/ 132111 w 1398334"/>
              <a:gd name="connsiteY3" fmla="*/ 1756833 h 1965316"/>
            </a:gdLst>
            <a:ahLst/>
            <a:cxnLst>
              <a:cxn ang="0">
                <a:pos x="connsiteX0" y="connsiteY0"/>
              </a:cxn>
              <a:cxn ang="0">
                <a:pos x="connsiteX1" y="connsiteY1"/>
              </a:cxn>
              <a:cxn ang="0">
                <a:pos x="connsiteX2" y="connsiteY2"/>
              </a:cxn>
              <a:cxn ang="0">
                <a:pos x="connsiteX3" y="connsiteY3"/>
              </a:cxn>
            </a:cxnLst>
            <a:rect l="l" t="t" r="r" b="b"/>
            <a:pathLst>
              <a:path w="1398334" h="1965316">
                <a:moveTo>
                  <a:pt x="885644" y="0"/>
                </a:moveTo>
                <a:cubicBezTo>
                  <a:pt x="1191149" y="768350"/>
                  <a:pt x="1496655" y="1536700"/>
                  <a:pt x="1368244" y="1837267"/>
                </a:cubicBezTo>
                <a:cubicBezTo>
                  <a:pt x="1239833" y="2137834"/>
                  <a:pt x="321200" y="1816806"/>
                  <a:pt x="115178" y="1803400"/>
                </a:cubicBezTo>
                <a:cubicBezTo>
                  <a:pt x="-90844" y="1789994"/>
                  <a:pt x="20633" y="1773413"/>
                  <a:pt x="132111" y="1756833"/>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ourt with solid fill">
            <a:extLst>
              <a:ext uri="{FF2B5EF4-FFF2-40B4-BE49-F238E27FC236}">
                <a16:creationId xmlns:a16="http://schemas.microsoft.com/office/drawing/2014/main" id="{45776A81-8E18-998F-1AF6-7070A20F8C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4985" y="243683"/>
            <a:ext cx="914400" cy="914400"/>
          </a:xfrm>
          <a:prstGeom prst="rect">
            <a:avLst/>
          </a:prstGeom>
        </p:spPr>
      </p:pic>
      <p:sp>
        <p:nvSpPr>
          <p:cNvPr id="24" name="Freeform: Shape 23">
            <a:extLst>
              <a:ext uri="{FF2B5EF4-FFF2-40B4-BE49-F238E27FC236}">
                <a16:creationId xmlns:a16="http://schemas.microsoft.com/office/drawing/2014/main" id="{A173AA45-5643-2B64-8798-E4B9EB4FFF65}"/>
              </a:ext>
            </a:extLst>
          </p:cNvPr>
          <p:cNvSpPr/>
          <p:nvPr/>
        </p:nvSpPr>
        <p:spPr bwMode="auto">
          <a:xfrm>
            <a:off x="3013656" y="2936677"/>
            <a:ext cx="2209355" cy="643650"/>
          </a:xfrm>
          <a:custGeom>
            <a:avLst/>
            <a:gdLst>
              <a:gd name="connsiteX0" fmla="*/ 0 w 2209355"/>
              <a:gd name="connsiteY0" fmla="*/ 51222 h 643650"/>
              <a:gd name="connsiteX1" fmla="*/ 2189409 w 2209355"/>
              <a:gd name="connsiteY1" fmla="*/ 643650 h 643650"/>
              <a:gd name="connsiteX2" fmla="*/ 1296474 w 2209355"/>
              <a:gd name="connsiteY2" fmla="*/ 55515 h 643650"/>
            </a:gdLst>
            <a:ahLst/>
            <a:cxnLst>
              <a:cxn ang="0">
                <a:pos x="connsiteX0" y="connsiteY0"/>
              </a:cxn>
              <a:cxn ang="0">
                <a:pos x="connsiteX1" y="connsiteY1"/>
              </a:cxn>
              <a:cxn ang="0">
                <a:pos x="connsiteX2" y="connsiteY2"/>
              </a:cxn>
            </a:cxnLst>
            <a:rect l="l" t="t" r="r" b="b"/>
            <a:pathLst>
              <a:path w="2209355" h="643650">
                <a:moveTo>
                  <a:pt x="0" y="51222"/>
                </a:moveTo>
                <a:cubicBezTo>
                  <a:pt x="986665" y="347078"/>
                  <a:pt x="1973330" y="642935"/>
                  <a:pt x="2189409" y="643650"/>
                </a:cubicBezTo>
                <a:cubicBezTo>
                  <a:pt x="2405488" y="644365"/>
                  <a:pt x="783466" y="-224243"/>
                  <a:pt x="1296474" y="55515"/>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5474308-9B78-A61D-1396-9791F56EA6F4}"/>
              </a:ext>
            </a:extLst>
          </p:cNvPr>
          <p:cNvSpPr/>
          <p:nvPr/>
        </p:nvSpPr>
        <p:spPr bwMode="auto">
          <a:xfrm>
            <a:off x="3095223" y="2698079"/>
            <a:ext cx="2021983" cy="1032501"/>
          </a:xfrm>
          <a:custGeom>
            <a:avLst/>
            <a:gdLst>
              <a:gd name="connsiteX0" fmla="*/ 2021983 w 2021983"/>
              <a:gd name="connsiteY0" fmla="*/ 1032501 h 1032501"/>
              <a:gd name="connsiteX1" fmla="*/ 1257836 w 2021983"/>
              <a:gd name="connsiteY1" fmla="*/ 32242 h 1032501"/>
              <a:gd name="connsiteX2" fmla="*/ 0 w 2021983"/>
              <a:gd name="connsiteY2" fmla="*/ 246890 h 1032501"/>
            </a:gdLst>
            <a:ahLst/>
            <a:cxnLst>
              <a:cxn ang="0">
                <a:pos x="connsiteX0" y="connsiteY0"/>
              </a:cxn>
              <a:cxn ang="0">
                <a:pos x="connsiteX1" y="connsiteY1"/>
              </a:cxn>
              <a:cxn ang="0">
                <a:pos x="connsiteX2" y="connsiteY2"/>
              </a:cxn>
            </a:cxnLst>
            <a:rect l="l" t="t" r="r" b="b"/>
            <a:pathLst>
              <a:path w="2021983" h="1032501">
                <a:moveTo>
                  <a:pt x="2021983" y="1032501"/>
                </a:moveTo>
                <a:cubicBezTo>
                  <a:pt x="1808408" y="597839"/>
                  <a:pt x="1594833" y="163177"/>
                  <a:pt x="1257836" y="32242"/>
                </a:cubicBezTo>
                <a:cubicBezTo>
                  <a:pt x="920839" y="-98693"/>
                  <a:pt x="204631" y="208969"/>
                  <a:pt x="0" y="24689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FE24047-31EB-6F38-D96B-E287FF2E301E}"/>
              </a:ext>
            </a:extLst>
          </p:cNvPr>
          <p:cNvSpPr/>
          <p:nvPr/>
        </p:nvSpPr>
        <p:spPr bwMode="auto">
          <a:xfrm>
            <a:off x="2863326" y="2802122"/>
            <a:ext cx="2176530" cy="1085867"/>
          </a:xfrm>
          <a:custGeom>
            <a:avLst/>
            <a:gdLst>
              <a:gd name="connsiteX0" fmla="*/ 2176530 w 2176530"/>
              <a:gd name="connsiteY0" fmla="*/ 1085867 h 1085867"/>
              <a:gd name="connsiteX1" fmla="*/ 1369454 w 2176530"/>
              <a:gd name="connsiteY1" fmla="*/ 34093 h 1085867"/>
              <a:gd name="connsiteX2" fmla="*/ 0 w 2176530"/>
              <a:gd name="connsiteY2" fmla="*/ 261619 h 1085867"/>
            </a:gdLst>
            <a:ahLst/>
            <a:cxnLst>
              <a:cxn ang="0">
                <a:pos x="connsiteX0" y="connsiteY0"/>
              </a:cxn>
              <a:cxn ang="0">
                <a:pos x="connsiteX1" y="connsiteY1"/>
              </a:cxn>
              <a:cxn ang="0">
                <a:pos x="connsiteX2" y="connsiteY2"/>
              </a:cxn>
            </a:cxnLst>
            <a:rect l="l" t="t" r="r" b="b"/>
            <a:pathLst>
              <a:path w="2176530" h="1085867">
                <a:moveTo>
                  <a:pt x="2176530" y="1085867"/>
                </a:moveTo>
                <a:cubicBezTo>
                  <a:pt x="1954369" y="628667"/>
                  <a:pt x="1732209" y="171468"/>
                  <a:pt x="1369454" y="34093"/>
                </a:cubicBezTo>
                <a:cubicBezTo>
                  <a:pt x="1006699" y="-103282"/>
                  <a:pt x="222518" y="215827"/>
                  <a:pt x="0" y="261619"/>
                </a:cubicBezTo>
              </a:path>
            </a:pathLst>
          </a:cu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E6EB6F99-AF1A-F8A1-4A6E-0C29BD1207F6}"/>
              </a:ext>
            </a:extLst>
          </p:cNvPr>
          <p:cNvSpPr txBox="1"/>
          <p:nvPr/>
        </p:nvSpPr>
        <p:spPr>
          <a:xfrm>
            <a:off x="1793268" y="2774374"/>
            <a:ext cx="1513796" cy="437120"/>
          </a:xfrm>
          <a:prstGeom prst="roundRect">
            <a:avLst>
              <a:gd name="adj" fmla="val 50000"/>
            </a:avLst>
          </a:prstGeom>
          <a:gradFill flip="none" rotWithShape="1">
            <a:gsLst>
              <a:gs pos="1000">
                <a:schemeClr val="accent2">
                  <a:lumMod val="40000"/>
                  <a:lumOff val="60000"/>
                </a:schemeClr>
              </a:gs>
              <a:gs pos="100000">
                <a:schemeClr val="accent2">
                  <a:lumMod val="75000"/>
                </a:schemeClr>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367">
              <a:defRPr>
                <a:latin typeface="+mj-lt"/>
              </a:defRPr>
            </a:lvl1pPr>
          </a:lstStyle>
          <a:p>
            <a:r>
              <a:rPr lang="en-US" sz="1600">
                <a:latin typeface="Segoe UI Semibold" panose="020B0702040204020203" pitchFamily="34" charset="0"/>
                <a:cs typeface="Segoe UI Semibold" panose="020B0702040204020203" pitchFamily="34" charset="0"/>
              </a:rPr>
              <a:t>Vectors 101</a:t>
            </a:r>
          </a:p>
        </p:txBody>
      </p:sp>
    </p:spTree>
    <p:extLst>
      <p:ext uri="{BB962C8B-B14F-4D97-AF65-F5344CB8AC3E}">
        <p14:creationId xmlns:p14="http://schemas.microsoft.com/office/powerpoint/2010/main" val="3306990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FE073-1464-8450-6B14-37D04D1EF945}"/>
            </a:ext>
          </a:extLst>
        </p:cNvPr>
        <p:cNvGrpSpPr/>
        <p:nvPr/>
      </p:nvGrpSpPr>
      <p:grpSpPr>
        <a:xfrm>
          <a:off x="0" y="0"/>
          <a:ext cx="0" cy="0"/>
          <a:chOff x="0" y="0"/>
          <a:chExt cx="0" cy="0"/>
        </a:xfrm>
      </p:grpSpPr>
      <p:sp>
        <p:nvSpPr>
          <p:cNvPr id="25" name="Title 16">
            <a:extLst>
              <a:ext uri="{FF2B5EF4-FFF2-40B4-BE49-F238E27FC236}">
                <a16:creationId xmlns:a16="http://schemas.microsoft.com/office/drawing/2014/main" id="{37011918-EABF-4B0E-F163-BF13734D16EE}"/>
              </a:ext>
            </a:extLst>
          </p:cNvPr>
          <p:cNvSpPr>
            <a:spLocks noGrp="1"/>
          </p:cNvSpPr>
          <p:nvPr>
            <p:ph type="title"/>
          </p:nvPr>
        </p:nvSpPr>
        <p:spPr/>
        <p:txBody>
          <a:bodyPr wrap="square" anchor="t">
            <a:normAutofit/>
          </a:bodyPr>
          <a:lstStyle/>
          <a:p>
            <a:pPr marL="12700" algn="ctr" defTabSz="932742">
              <a:lnSpc>
                <a:spcPct val="100000"/>
              </a:lnSpc>
              <a:spcBef>
                <a:spcPct val="20000"/>
              </a:spcBef>
              <a:buSzPct val="90000"/>
              <a:defRPr/>
            </a:pPr>
            <a:r>
              <a:rPr lang="en-US" sz="2800">
                <a:gradFill>
                  <a:gsLst>
                    <a:gs pos="70000">
                      <a:srgbClr val="49C5B1"/>
                    </a:gs>
                    <a:gs pos="0">
                      <a:srgbClr val="8DE971"/>
                    </a:gs>
                  </a:gsLst>
                  <a:path path="circle">
                    <a:fillToRect l="100000" t="100000"/>
                  </a:path>
                </a:gradFill>
                <a:latin typeface="Segoe UI Semibold" panose="020B0702040204020203" pitchFamily="34" charset="0"/>
                <a:ea typeface="+mn-ea"/>
                <a:cs typeface="Segoe UI Semibold" panose="020B0702040204020203" pitchFamily="34" charset="0"/>
              </a:rPr>
              <a:t>Vector 101</a:t>
            </a:r>
          </a:p>
        </p:txBody>
      </p:sp>
      <p:grpSp>
        <p:nvGrpSpPr>
          <p:cNvPr id="10" name="Group 9">
            <a:extLst>
              <a:ext uri="{FF2B5EF4-FFF2-40B4-BE49-F238E27FC236}">
                <a16:creationId xmlns:a16="http://schemas.microsoft.com/office/drawing/2014/main" id="{8DDBBD4C-1E9A-19C8-8DA3-323BF5792EC9}"/>
              </a:ext>
            </a:extLst>
          </p:cNvPr>
          <p:cNvGrpSpPr/>
          <p:nvPr/>
        </p:nvGrpSpPr>
        <p:grpSpPr>
          <a:xfrm>
            <a:off x="483447" y="1318240"/>
            <a:ext cx="5346699" cy="4684782"/>
            <a:chOff x="6951981" y="2442530"/>
            <a:chExt cx="5346699" cy="4684782"/>
          </a:xfrm>
        </p:grpSpPr>
        <p:sp>
          <p:nvSpPr>
            <p:cNvPr id="11" name="Rectangle: Rounded Corners 10">
              <a:extLst>
                <a:ext uri="{FF2B5EF4-FFF2-40B4-BE49-F238E27FC236}">
                  <a16:creationId xmlns:a16="http://schemas.microsoft.com/office/drawing/2014/main" id="{74F46781-6B74-7644-FBBE-8EF7F482B47A}"/>
                </a:ext>
                <a:ext uri="{C183D7F6-B498-43B3-948B-1728B52AA6E4}">
                  <adec:decorative xmlns:adec="http://schemas.microsoft.com/office/drawing/2017/decorative" val="1"/>
                </a:ext>
              </a:extLst>
            </p:cNvPr>
            <p:cNvSpPr/>
            <p:nvPr/>
          </p:nvSpPr>
          <p:spPr bwMode="auto">
            <a:xfrm>
              <a:off x="6951981" y="2442530"/>
              <a:ext cx="5346699" cy="4684782"/>
            </a:xfrm>
            <a:prstGeom prst="roundRect">
              <a:avLst>
                <a:gd name="adj" fmla="val 4284"/>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31D6BF74-8436-B2A8-BB32-33CE8A759B53}"/>
                </a:ext>
              </a:extLst>
            </p:cNvPr>
            <p:cNvSpPr txBox="1">
              <a:spLocks/>
            </p:cNvSpPr>
            <p:nvPr/>
          </p:nvSpPr>
          <p:spPr>
            <a:xfrm>
              <a:off x="7195662" y="2956056"/>
              <a:ext cx="5017506" cy="3529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Lists of numbers that represent items in a high-dimensional space.</a:t>
              </a:r>
            </a:p>
            <a:p>
              <a:r>
                <a:rPr lang="en-US" sz="2400"/>
                <a:t>For example, a vector representing the string “</a:t>
              </a:r>
              <a:r>
                <a:rPr lang="en-US" sz="2400">
                  <a:gradFill>
                    <a:gsLst>
                      <a:gs pos="70000">
                        <a:srgbClr val="49C5B1"/>
                      </a:gs>
                      <a:gs pos="0">
                        <a:srgbClr val="8DE971"/>
                      </a:gs>
                    </a:gsLst>
                    <a:path path="circle">
                      <a:fillToRect l="100000" t="100000"/>
                    </a:path>
                  </a:gradFill>
                  <a:latin typeface="Segoe UI Semibold" panose="020B0702040204020203" pitchFamily="34" charset="0"/>
                  <a:cs typeface="Segoe UI Semibold" panose="020B0702040204020203" pitchFamily="34" charset="0"/>
                </a:rPr>
                <a:t>dogs</a:t>
              </a:r>
              <a:r>
                <a:rPr lang="en-US" sz="2400"/>
                <a:t>" might be [0.7, 0.8, 0.5].</a:t>
              </a:r>
            </a:p>
            <a:p>
              <a:r>
                <a:rPr lang="en-US" sz="2400"/>
                <a:t>Each number in the vector is a dimension of the space.</a:t>
              </a:r>
            </a:p>
          </p:txBody>
        </p:sp>
      </p:grpSp>
      <p:pic>
        <p:nvPicPr>
          <p:cNvPr id="15" name="Picture 14" descr="A graph of a cat and dog&#10;&#10;Description automatically generated">
            <a:extLst>
              <a:ext uri="{FF2B5EF4-FFF2-40B4-BE49-F238E27FC236}">
                <a16:creationId xmlns:a16="http://schemas.microsoft.com/office/drawing/2014/main" id="{FA007561-648E-5509-B347-E60F80397222}"/>
              </a:ext>
            </a:extLst>
          </p:cNvPr>
          <p:cNvPicPr>
            <a:picLocks noChangeAspect="1"/>
          </p:cNvPicPr>
          <p:nvPr/>
        </p:nvPicPr>
        <p:blipFill>
          <a:blip r:embed="rId3"/>
          <a:stretch>
            <a:fillRect/>
          </a:stretch>
        </p:blipFill>
        <p:spPr>
          <a:xfrm>
            <a:off x="6689334" y="1223326"/>
            <a:ext cx="5132074" cy="5029535"/>
          </a:xfrm>
          <a:prstGeom prst="rect">
            <a:avLst/>
          </a:prstGeom>
        </p:spPr>
      </p:pic>
    </p:spTree>
    <p:extLst>
      <p:ext uri="{BB962C8B-B14F-4D97-AF65-F5344CB8AC3E}">
        <p14:creationId xmlns:p14="http://schemas.microsoft.com/office/powerpoint/2010/main" val="49383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2EE25-A43E-D504-9ED7-5BE5E2F1C94E}"/>
            </a:ext>
          </a:extLst>
        </p:cNvPr>
        <p:cNvGrpSpPr/>
        <p:nvPr/>
      </p:nvGrpSpPr>
      <p:grpSpPr>
        <a:xfrm>
          <a:off x="0" y="0"/>
          <a:ext cx="0" cy="0"/>
          <a:chOff x="0" y="0"/>
          <a:chExt cx="0" cy="0"/>
        </a:xfrm>
      </p:grpSpPr>
      <p:sp>
        <p:nvSpPr>
          <p:cNvPr id="25" name="Title 16">
            <a:extLst>
              <a:ext uri="{FF2B5EF4-FFF2-40B4-BE49-F238E27FC236}">
                <a16:creationId xmlns:a16="http://schemas.microsoft.com/office/drawing/2014/main" id="{562DB429-4457-A4AB-4F21-6410CC98B2AC}"/>
              </a:ext>
            </a:extLst>
          </p:cNvPr>
          <p:cNvSpPr>
            <a:spLocks noGrp="1"/>
          </p:cNvSpPr>
          <p:nvPr>
            <p:ph type="title"/>
          </p:nvPr>
        </p:nvSpPr>
        <p:spPr/>
        <p:txBody>
          <a:bodyPr wrap="square" anchor="t">
            <a:normAutofit/>
          </a:bodyPr>
          <a:lstStyle/>
          <a:p>
            <a:pPr marL="12700" defTabSz="932742">
              <a:lnSpc>
                <a:spcPct val="100000"/>
              </a:lnSpc>
              <a:spcBef>
                <a:spcPct val="20000"/>
              </a:spcBef>
              <a:buSzPct val="90000"/>
              <a:defRPr/>
            </a:pPr>
            <a:r>
              <a:rPr lang="en-US" sz="2800">
                <a:gradFill>
                  <a:gsLst>
                    <a:gs pos="70000">
                      <a:srgbClr val="49C5B1"/>
                    </a:gs>
                    <a:gs pos="0">
                      <a:srgbClr val="8DE971"/>
                    </a:gs>
                  </a:gsLst>
                  <a:path path="circle">
                    <a:fillToRect l="100000" t="100000"/>
                  </a:path>
                </a:gradFill>
                <a:latin typeface="Segoe UI Semibold" panose="020B0702040204020203" pitchFamily="34" charset="0"/>
                <a:ea typeface="+mn-ea"/>
                <a:cs typeface="Segoe UI Semibold" panose="020B0702040204020203" pitchFamily="34" charset="0"/>
              </a:rPr>
              <a:t>Generating vectors</a:t>
            </a:r>
          </a:p>
        </p:txBody>
      </p:sp>
      <p:sp>
        <p:nvSpPr>
          <p:cNvPr id="5" name="Text Placeholder 5">
            <a:extLst>
              <a:ext uri="{FF2B5EF4-FFF2-40B4-BE49-F238E27FC236}">
                <a16:creationId xmlns:a16="http://schemas.microsoft.com/office/drawing/2014/main" id="{CD0F7B2A-0141-8DF7-4775-AC58FC02D510}"/>
              </a:ext>
            </a:extLst>
          </p:cNvPr>
          <p:cNvSpPr>
            <a:spLocks noGrp="1"/>
          </p:cNvSpPr>
          <p:nvPr>
            <p:ph sz="quarter" idx="12"/>
          </p:nvPr>
        </p:nvSpPr>
        <p:spPr>
          <a:xfrm>
            <a:off x="718077" y="1248717"/>
            <a:ext cx="11186055" cy="1850083"/>
          </a:xfrm>
        </p:spPr>
        <p:txBody>
          <a:bodyPr vert="horz" wrap="square" lIns="0" tIns="0" rIns="0" bIns="0" rtlCol="0" anchor="t">
            <a:normAutofit/>
          </a:bodyPr>
          <a:lstStyle/>
          <a:p>
            <a:pPr marL="0" indent="0">
              <a:buNone/>
            </a:pPr>
            <a:r>
              <a:rPr lang="en-US" sz="2400"/>
              <a:t>Use a model to generate vectors for items:</a:t>
            </a:r>
          </a:p>
        </p:txBody>
      </p:sp>
      <p:graphicFrame>
        <p:nvGraphicFramePr>
          <p:cNvPr id="8" name="Table 7">
            <a:extLst>
              <a:ext uri="{FF2B5EF4-FFF2-40B4-BE49-F238E27FC236}">
                <a16:creationId xmlns:a16="http://schemas.microsoft.com/office/drawing/2014/main" id="{8C57FB38-8717-A19A-EF99-9D4A0598137A}"/>
              </a:ext>
            </a:extLst>
          </p:cNvPr>
          <p:cNvGraphicFramePr>
            <a:graphicFrameLocks noGrp="1"/>
          </p:cNvGraphicFramePr>
          <p:nvPr/>
        </p:nvGraphicFramePr>
        <p:xfrm>
          <a:off x="814917" y="1742017"/>
          <a:ext cx="9785351" cy="1242060"/>
        </p:xfrm>
        <a:graphic>
          <a:graphicData uri="http://schemas.openxmlformats.org/drawingml/2006/table">
            <a:tbl>
              <a:tblPr>
                <a:tableStyleId>{5C22544A-7EE6-4342-B048-85BDC9FD1C3A}</a:tableStyleId>
              </a:tblPr>
              <a:tblGrid>
                <a:gridCol w="1310216">
                  <a:extLst>
                    <a:ext uri="{9D8B030D-6E8A-4147-A177-3AD203B41FA5}">
                      <a16:colId xmlns:a16="http://schemas.microsoft.com/office/drawing/2014/main" val="1759883802"/>
                    </a:ext>
                  </a:extLst>
                </a:gridCol>
                <a:gridCol w="587123">
                  <a:extLst>
                    <a:ext uri="{9D8B030D-6E8A-4147-A177-3AD203B41FA5}">
                      <a16:colId xmlns:a16="http://schemas.microsoft.com/office/drawing/2014/main" val="2911002095"/>
                    </a:ext>
                  </a:extLst>
                </a:gridCol>
                <a:gridCol w="1616252">
                  <a:extLst>
                    <a:ext uri="{9D8B030D-6E8A-4147-A177-3AD203B41FA5}">
                      <a16:colId xmlns:a16="http://schemas.microsoft.com/office/drawing/2014/main" val="1689824100"/>
                    </a:ext>
                  </a:extLst>
                </a:gridCol>
                <a:gridCol w="491903">
                  <a:extLst>
                    <a:ext uri="{9D8B030D-6E8A-4147-A177-3AD203B41FA5}">
                      <a16:colId xmlns:a16="http://schemas.microsoft.com/office/drawing/2014/main" val="2019059056"/>
                    </a:ext>
                  </a:extLst>
                </a:gridCol>
                <a:gridCol w="5779857">
                  <a:extLst>
                    <a:ext uri="{9D8B030D-6E8A-4147-A177-3AD203B41FA5}">
                      <a16:colId xmlns:a16="http://schemas.microsoft.com/office/drawing/2014/main" val="735718854"/>
                    </a:ext>
                  </a:extLst>
                </a:gridCol>
              </a:tblGrid>
              <a:tr h="319312">
                <a:tc>
                  <a:txBody>
                    <a:bodyPr/>
                    <a:lstStyle/>
                    <a:p>
                      <a:pPr algn="l" fontAlgn="ctr"/>
                      <a:r>
                        <a:rPr lang="en-US" sz="2400" b="1" u="none" strike="noStrike">
                          <a:solidFill>
                            <a:schemeClr val="tx1"/>
                          </a:solidFill>
                          <a:effectLst/>
                        </a:rPr>
                        <a:t>Input</a:t>
                      </a:r>
                      <a:endParaRPr lang="en-US" sz="2400" b="1" i="0" u="none" strike="noStrike">
                        <a:solidFill>
                          <a:schemeClr val="tx1"/>
                        </a:solidFill>
                        <a:effectLst/>
                        <a:latin typeface="Inherit"/>
                      </a:endParaRPr>
                    </a:p>
                  </a:txBody>
                  <a:tcPr marL="7620" marR="7620" marT="7620" marB="0"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400" b="1" u="none" strike="noStrike">
                          <a:solidFill>
                            <a:schemeClr val="tx1"/>
                          </a:solidFill>
                          <a:effectLst/>
                        </a:rPr>
                        <a:t>→</a:t>
                      </a:r>
                      <a:endParaRPr lang="en-US" sz="2400" b="1" i="0" u="none" strike="noStrike">
                        <a:solidFill>
                          <a:schemeClr val="tx1"/>
                        </a:solidFill>
                        <a:effectLst/>
                        <a:latin typeface="Inherit"/>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400" b="1" u="none" strike="noStrike">
                          <a:solidFill>
                            <a:schemeClr val="tx1"/>
                          </a:solidFill>
                          <a:effectLst/>
                        </a:rPr>
                        <a:t>Model</a:t>
                      </a:r>
                      <a:endParaRPr lang="en-US" sz="2400" b="1" i="0" u="none" strike="noStrike">
                        <a:solidFill>
                          <a:schemeClr val="tx1"/>
                        </a:solidFill>
                        <a:effectLst/>
                        <a:latin typeface="Inherit"/>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400" b="1" u="none" strike="noStrike">
                          <a:solidFill>
                            <a:schemeClr val="tx1"/>
                          </a:solidFill>
                          <a:effectLst/>
                        </a:rPr>
                        <a:t>→</a:t>
                      </a:r>
                      <a:endParaRPr lang="en-US" sz="2400" b="1" i="0" u="none" strike="noStrike">
                        <a:solidFill>
                          <a:schemeClr val="tx1"/>
                        </a:solidFill>
                        <a:effectLst/>
                        <a:latin typeface="Inherit"/>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400" b="1" u="none" strike="noStrike">
                          <a:solidFill>
                            <a:schemeClr val="tx1"/>
                          </a:solidFill>
                          <a:effectLst/>
                        </a:rPr>
                        <a:t>Vector</a:t>
                      </a:r>
                      <a:endParaRPr lang="en-US" sz="2400" b="1" i="0" u="none" strike="noStrike">
                        <a:solidFill>
                          <a:schemeClr val="tx1"/>
                        </a:solidFill>
                        <a:effectLst/>
                        <a:latin typeface="Inherit"/>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940034"/>
                  </a:ext>
                </a:extLst>
              </a:tr>
              <a:tr h="319312">
                <a:tc>
                  <a:txBody>
                    <a:bodyPr/>
                    <a:lstStyle/>
                    <a:p>
                      <a:pPr algn="l" fontAlgn="ctr"/>
                      <a:r>
                        <a:rPr lang="en-US" sz="2400" u="none" strike="noStrike">
                          <a:solidFill>
                            <a:schemeClr val="tx1"/>
                          </a:solidFill>
                          <a:effectLst/>
                        </a:rPr>
                        <a:t>"</a:t>
                      </a:r>
                      <a:r>
                        <a:rPr lang="en-US" sz="2800" b="0" i="0" kern="1200">
                          <a:gradFill>
                            <a:gsLst>
                              <a:gs pos="70000">
                                <a:srgbClr val="49C5B1"/>
                              </a:gs>
                              <a:gs pos="0">
                                <a:srgbClr val="8DE971"/>
                              </a:gs>
                            </a:gsLst>
                            <a:path path="circle">
                              <a:fillToRect l="100000" t="100000"/>
                            </a:path>
                          </a:gradFill>
                          <a:latin typeface="Segoe UI Semibold" panose="020B0702040204020203" pitchFamily="34" charset="0"/>
                          <a:ea typeface="+mn-ea"/>
                          <a:cs typeface="Segoe UI Semibold" panose="020B0702040204020203" pitchFamily="34" charset="0"/>
                        </a:rPr>
                        <a:t>dog</a:t>
                      </a:r>
                      <a:r>
                        <a:rPr lang="en-US" sz="2400" u="none" strike="noStrike">
                          <a:solidFill>
                            <a:schemeClr val="tx1"/>
                          </a:solidFill>
                          <a:effectLst/>
                        </a:rPr>
                        <a:t>"</a:t>
                      </a:r>
                      <a:endParaRPr lang="en-US" sz="2400" b="0" i="0" u="none" strike="noStrike">
                        <a:solidFill>
                          <a:schemeClr val="tx1"/>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400" u="none" strike="noStrike">
                          <a:solidFill>
                            <a:schemeClr val="tx1"/>
                          </a:solidFill>
                          <a:effectLst/>
                        </a:rPr>
                        <a:t> </a:t>
                      </a:r>
                      <a:endParaRPr lang="en-US" sz="2400" b="0" i="0" u="none" strike="noStrike">
                        <a:solidFill>
                          <a:schemeClr val="tx1"/>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400" u="none" strike="noStrike">
                          <a:solidFill>
                            <a:schemeClr val="tx1"/>
                          </a:solidFill>
                          <a:effectLst/>
                        </a:rPr>
                        <a:t>word2vec</a:t>
                      </a:r>
                      <a:endParaRPr lang="en-US" sz="2400" b="0" i="0" u="none" strike="noStrike">
                        <a:solidFill>
                          <a:schemeClr val="tx1"/>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400" u="none" strike="noStrike">
                          <a:solidFill>
                            <a:schemeClr val="tx1"/>
                          </a:solidFill>
                          <a:effectLst/>
                        </a:rPr>
                        <a:t> </a:t>
                      </a:r>
                      <a:endParaRPr lang="en-US" sz="2400" b="0" i="0" u="none" strike="noStrike">
                        <a:solidFill>
                          <a:schemeClr val="tx1"/>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400" u="none" strike="noStrike">
                          <a:solidFill>
                            <a:schemeClr val="tx1"/>
                          </a:solidFill>
                          <a:effectLst/>
                        </a:rPr>
                        <a:t>[0.017198, -0.007493, -0.057982, ..]</a:t>
                      </a:r>
                      <a:endParaRPr lang="en-US" sz="2400" b="0" i="0" u="none" strike="noStrike">
                        <a:solidFill>
                          <a:schemeClr val="tx1"/>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886983"/>
                  </a:ext>
                </a:extLst>
              </a:tr>
              <a:tr h="319312">
                <a:tc>
                  <a:txBody>
                    <a:bodyPr/>
                    <a:lstStyle/>
                    <a:p>
                      <a:pPr algn="l" fontAlgn="ctr"/>
                      <a:r>
                        <a:rPr lang="en-US" sz="2400" u="none" strike="noStrike">
                          <a:solidFill>
                            <a:schemeClr val="tx1"/>
                          </a:solidFill>
                          <a:effectLst/>
                        </a:rPr>
                        <a:t>"</a:t>
                      </a:r>
                      <a:r>
                        <a:rPr lang="en-US" sz="2800" b="0" i="0" kern="1200">
                          <a:gradFill>
                            <a:gsLst>
                              <a:gs pos="70000">
                                <a:srgbClr val="49C5B1"/>
                              </a:gs>
                              <a:gs pos="0">
                                <a:srgbClr val="8DE971"/>
                              </a:gs>
                            </a:gsLst>
                            <a:path path="circle">
                              <a:fillToRect l="100000" t="100000"/>
                            </a:path>
                          </a:gradFill>
                          <a:latin typeface="Segoe UI Semibold" panose="020B0702040204020203" pitchFamily="34" charset="0"/>
                          <a:ea typeface="+mn-ea"/>
                          <a:cs typeface="Segoe UI Semibold" panose="020B0702040204020203" pitchFamily="34" charset="0"/>
                        </a:rPr>
                        <a:t>cat</a:t>
                      </a:r>
                      <a:r>
                        <a:rPr lang="en-US" sz="2400" u="none" strike="noStrike">
                          <a:solidFill>
                            <a:schemeClr val="tx1"/>
                          </a:solidFill>
                          <a:effectLst/>
                        </a:rPr>
                        <a:t>"</a:t>
                      </a:r>
                      <a:endParaRPr lang="en-US" sz="2400" b="0" i="0" u="none" strike="noStrike">
                        <a:solidFill>
                          <a:schemeClr val="tx1"/>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r>
                        <a:rPr lang="en-US" sz="2400" u="none" strike="noStrike">
                          <a:solidFill>
                            <a:schemeClr val="tx1"/>
                          </a:solidFill>
                          <a:effectLst/>
                        </a:rPr>
                        <a:t> </a:t>
                      </a:r>
                      <a:endParaRPr lang="en-US" sz="2400" b="0" i="0" u="none" strike="noStrike">
                        <a:solidFill>
                          <a:schemeClr val="tx1"/>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r>
                        <a:rPr lang="en-US" sz="2400" u="none" strike="noStrike">
                          <a:solidFill>
                            <a:schemeClr val="tx1"/>
                          </a:solidFill>
                          <a:effectLst/>
                        </a:rPr>
                        <a:t>word2vec</a:t>
                      </a:r>
                      <a:endParaRPr lang="en-US" sz="2400" b="0" i="0" u="none" strike="noStrike">
                        <a:solidFill>
                          <a:schemeClr val="tx1"/>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r>
                        <a:rPr lang="en-US" sz="2400" u="none" strike="noStrike">
                          <a:solidFill>
                            <a:schemeClr val="tx1"/>
                          </a:solidFill>
                          <a:effectLst/>
                        </a:rPr>
                        <a:t> </a:t>
                      </a:r>
                      <a:endParaRPr lang="en-US" sz="2400" b="0" i="0" u="none" strike="noStrike">
                        <a:solidFill>
                          <a:schemeClr val="tx1"/>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r>
                        <a:rPr lang="en-US" sz="2400" u="none" strike="noStrike">
                          <a:solidFill>
                            <a:schemeClr val="tx1"/>
                          </a:solidFill>
                          <a:effectLst/>
                        </a:rPr>
                        <a:t>[0.004059, 0.06719, -0.093874, ...]</a:t>
                      </a:r>
                      <a:endParaRPr lang="en-US" sz="2400" b="0" i="0" u="none" strike="noStrike">
                        <a:solidFill>
                          <a:schemeClr val="tx1"/>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145615"/>
                  </a:ext>
                </a:extLst>
              </a:tr>
            </a:tbl>
          </a:graphicData>
        </a:graphic>
      </p:graphicFrame>
      <p:graphicFrame>
        <p:nvGraphicFramePr>
          <p:cNvPr id="9" name="Table 8">
            <a:extLst>
              <a:ext uri="{FF2B5EF4-FFF2-40B4-BE49-F238E27FC236}">
                <a16:creationId xmlns:a16="http://schemas.microsoft.com/office/drawing/2014/main" id="{AA7CC220-3039-1FF1-8311-4B693F782FB9}"/>
              </a:ext>
            </a:extLst>
          </p:cNvPr>
          <p:cNvGraphicFramePr>
            <a:graphicFrameLocks noGrp="1"/>
          </p:cNvGraphicFramePr>
          <p:nvPr/>
        </p:nvGraphicFramePr>
        <p:xfrm>
          <a:off x="814917" y="3592100"/>
          <a:ext cx="11056938" cy="1553645"/>
        </p:xfrm>
        <a:graphic>
          <a:graphicData uri="http://schemas.openxmlformats.org/drawingml/2006/table">
            <a:tbl>
              <a:tblPr>
                <a:tableStyleId>{5C22544A-7EE6-4342-B048-85BDC9FD1C3A}</a:tableStyleId>
              </a:tblPr>
              <a:tblGrid>
                <a:gridCol w="4942587">
                  <a:extLst>
                    <a:ext uri="{9D8B030D-6E8A-4147-A177-3AD203B41FA5}">
                      <a16:colId xmlns:a16="http://schemas.microsoft.com/office/drawing/2014/main" val="1750648160"/>
                    </a:ext>
                  </a:extLst>
                </a:gridCol>
                <a:gridCol w="2428705">
                  <a:extLst>
                    <a:ext uri="{9D8B030D-6E8A-4147-A177-3AD203B41FA5}">
                      <a16:colId xmlns:a16="http://schemas.microsoft.com/office/drawing/2014/main" val="969591647"/>
                    </a:ext>
                  </a:extLst>
                </a:gridCol>
                <a:gridCol w="3685646">
                  <a:extLst>
                    <a:ext uri="{9D8B030D-6E8A-4147-A177-3AD203B41FA5}">
                      <a16:colId xmlns:a16="http://schemas.microsoft.com/office/drawing/2014/main" val="2823975495"/>
                    </a:ext>
                  </a:extLst>
                </a:gridCol>
              </a:tblGrid>
              <a:tr h="260861">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Model</a:t>
                      </a:r>
                    </a:p>
                  </a:txBody>
                  <a:tcPr marL="5929" marR="5929" marT="5929"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Input types</a:t>
                      </a:r>
                    </a:p>
                  </a:txBody>
                  <a:tcPr marL="5929" marR="5929" marT="5929"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Dimensions</a:t>
                      </a:r>
                    </a:p>
                  </a:txBody>
                  <a:tcPr marL="5929" marR="5929" marT="5929"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9299914"/>
                  </a:ext>
                </a:extLst>
              </a:tr>
              <a:tr h="308153">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Word2Vec</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Word</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50-300</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7030985"/>
                  </a:ext>
                </a:extLst>
              </a:tr>
              <a:tr h="260861">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OpenAI text-embedding-ada-002</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Text</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1536</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124574"/>
                  </a:ext>
                </a:extLst>
              </a:tr>
              <a:tr h="260861">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OpenAI text-embedding-3</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Text</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256-3072</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3692180"/>
                  </a:ext>
                </a:extLst>
              </a:tr>
              <a:tr h="254932">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Azure Computer Vision Multi-modal</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Text or Image</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2000" u="none" strike="noStrike" kern="1200">
                          <a:solidFill>
                            <a:schemeClr val="tx1"/>
                          </a:solidFill>
                          <a:effectLst/>
                          <a:latin typeface="+mn-lt"/>
                          <a:ea typeface="+mn-ea"/>
                          <a:cs typeface="+mn-cs"/>
                        </a:rPr>
                        <a:t>1024</a:t>
                      </a:r>
                    </a:p>
                  </a:txBody>
                  <a:tcPr marL="5929" marR="5929" marT="5929"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54109577"/>
                  </a:ext>
                </a:extLst>
              </a:tr>
            </a:tbl>
          </a:graphicData>
        </a:graphic>
      </p:graphicFrame>
      <p:sp>
        <p:nvSpPr>
          <p:cNvPr id="11" name="TextBox 10">
            <a:extLst>
              <a:ext uri="{FF2B5EF4-FFF2-40B4-BE49-F238E27FC236}">
                <a16:creationId xmlns:a16="http://schemas.microsoft.com/office/drawing/2014/main" id="{CE9C8A82-0EFE-4A23-CA93-19125DBD9C22}"/>
              </a:ext>
            </a:extLst>
          </p:cNvPr>
          <p:cNvSpPr txBox="1"/>
          <p:nvPr/>
        </p:nvSpPr>
        <p:spPr>
          <a:xfrm>
            <a:off x="3134784" y="6283867"/>
            <a:ext cx="6811432" cy="369332"/>
          </a:xfrm>
          <a:prstGeom prst="rect">
            <a:avLst/>
          </a:prstGeom>
          <a:noFill/>
        </p:spPr>
        <p:txBody>
          <a:bodyPr wrap="square">
            <a:spAutoFit/>
          </a:bodyPr>
          <a:lstStyle/>
          <a:p>
            <a:r>
              <a:rPr lang="en-US" b="0" i="0">
                <a:effectLst/>
                <a:latin typeface="Work Sans" pitchFamily="2" charset="0"/>
              </a:rPr>
              <a:t>Popular models (find more on </a:t>
            </a:r>
            <a:r>
              <a:rPr lang="en-US" b="0" i="0" u="none" strike="noStrike" err="1">
                <a:effectLst/>
                <a:latin typeface="Work Sans" pitchFamily="2" charset="0"/>
                <a:hlinkClick r:id="rId3">
                  <a:extLst>
                    <a:ext uri="{A12FA001-AC4F-418D-AE19-62706E023703}">
                      <ahyp:hlinkClr xmlns:ahyp="http://schemas.microsoft.com/office/drawing/2018/hyperlinkcolor" val="tx"/>
                    </a:ext>
                  </a:extLst>
                </a:hlinkClick>
              </a:rPr>
              <a:t>HuggingFace</a:t>
            </a:r>
            <a:r>
              <a:rPr lang="en-US" b="0" i="0">
                <a:effectLst/>
                <a:latin typeface="Work Sans" pitchFamily="2" charset="0"/>
              </a:rPr>
              <a:t>):</a:t>
            </a:r>
            <a:endParaRPr lang="en-US"/>
          </a:p>
        </p:txBody>
      </p:sp>
    </p:spTree>
    <p:extLst>
      <p:ext uri="{BB962C8B-B14F-4D97-AF65-F5344CB8AC3E}">
        <p14:creationId xmlns:p14="http://schemas.microsoft.com/office/powerpoint/2010/main" val="419480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CA389-0FC3-74AB-C035-1367F1FA7461}"/>
            </a:ext>
          </a:extLst>
        </p:cNvPr>
        <p:cNvGrpSpPr/>
        <p:nvPr/>
      </p:nvGrpSpPr>
      <p:grpSpPr>
        <a:xfrm>
          <a:off x="0" y="0"/>
          <a:ext cx="0" cy="0"/>
          <a:chOff x="0" y="0"/>
          <a:chExt cx="0" cy="0"/>
        </a:xfrm>
      </p:grpSpPr>
      <p:sp>
        <p:nvSpPr>
          <p:cNvPr id="25" name="Title 16">
            <a:extLst>
              <a:ext uri="{FF2B5EF4-FFF2-40B4-BE49-F238E27FC236}">
                <a16:creationId xmlns:a16="http://schemas.microsoft.com/office/drawing/2014/main" id="{66884006-0D9A-DA5C-90EE-D022F6292E69}"/>
              </a:ext>
            </a:extLst>
          </p:cNvPr>
          <p:cNvSpPr>
            <a:spLocks noGrp="1"/>
          </p:cNvSpPr>
          <p:nvPr>
            <p:ph type="title"/>
          </p:nvPr>
        </p:nvSpPr>
        <p:spPr/>
        <p:txBody>
          <a:bodyPr wrap="square" anchor="t">
            <a:normAutofit/>
          </a:bodyPr>
          <a:lstStyle/>
          <a:p>
            <a:pPr marL="12700" defTabSz="932742">
              <a:lnSpc>
                <a:spcPct val="100000"/>
              </a:lnSpc>
              <a:spcBef>
                <a:spcPct val="20000"/>
              </a:spcBef>
              <a:buSzPct val="90000"/>
              <a:defRPr/>
            </a:pPr>
            <a:r>
              <a:rPr lang="en-US" sz="2800">
                <a:gradFill>
                  <a:gsLst>
                    <a:gs pos="70000">
                      <a:srgbClr val="49C5B1"/>
                    </a:gs>
                    <a:gs pos="0">
                      <a:srgbClr val="8DE971"/>
                    </a:gs>
                  </a:gsLst>
                  <a:path path="circle">
                    <a:fillToRect l="100000" t="100000"/>
                  </a:path>
                </a:gradFill>
                <a:latin typeface="Segoe UI Semibold" panose="020B0702040204020203" pitchFamily="34" charset="0"/>
                <a:ea typeface="+mn-ea"/>
                <a:cs typeface="Segoe UI Semibold" panose="020B0702040204020203" pitchFamily="34" charset="0"/>
              </a:rPr>
              <a:t>So why should we care about vectors embeddings?</a:t>
            </a:r>
          </a:p>
        </p:txBody>
      </p:sp>
      <p:sp>
        <p:nvSpPr>
          <p:cNvPr id="5" name="TextBox 4">
            <a:extLst>
              <a:ext uri="{FF2B5EF4-FFF2-40B4-BE49-F238E27FC236}">
                <a16:creationId xmlns:a16="http://schemas.microsoft.com/office/drawing/2014/main" id="{4AF7ECF5-457D-FBE5-73BB-C7C82E1A72EB}"/>
              </a:ext>
            </a:extLst>
          </p:cNvPr>
          <p:cNvSpPr txBox="1"/>
          <p:nvPr/>
        </p:nvSpPr>
        <p:spPr>
          <a:xfrm>
            <a:off x="464533" y="1755038"/>
            <a:ext cx="2166200" cy="646331"/>
          </a:xfrm>
          <a:prstGeom prst="rect">
            <a:avLst/>
          </a:prstGeom>
          <a:noFill/>
        </p:spPr>
        <p:txBody>
          <a:bodyPr wrap="square">
            <a:spAutoFit/>
          </a:bodyPr>
          <a:lstStyle/>
          <a:p>
            <a:pPr algn="ctr"/>
            <a:r>
              <a:rPr lang="en-US" sz="3600" b="1">
                <a:gradFill>
                  <a:gsLst>
                    <a:gs pos="70000">
                      <a:srgbClr val="49C5B1"/>
                    </a:gs>
                    <a:gs pos="0">
                      <a:srgbClr val="8DE971"/>
                    </a:gs>
                  </a:gsLst>
                  <a:path path="circle">
                    <a:fillToRect l="100000" t="100000"/>
                  </a:path>
                </a:gradFill>
                <a:latin typeface="Segoe UI Semibold" panose="020B0702040204020203" pitchFamily="34" charset="0"/>
                <a:cs typeface="Segoe UI Semibold" panose="020B0702040204020203" pitchFamily="34" charset="0"/>
              </a:rPr>
              <a:t>Similarity</a:t>
            </a:r>
            <a:endParaRPr lang="en-US" sz="3200" b="1">
              <a:gradFill>
                <a:gsLst>
                  <a:gs pos="70000">
                    <a:srgbClr val="49C5B1"/>
                  </a:gs>
                  <a:gs pos="0">
                    <a:srgbClr val="8DE971"/>
                  </a:gs>
                </a:gsLst>
                <a:path path="circle">
                  <a:fillToRect l="100000" t="100000"/>
                </a:path>
              </a:gradFill>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44AC7785-15F2-02BB-BE54-A4814A466287}"/>
              </a:ext>
            </a:extLst>
          </p:cNvPr>
          <p:cNvSpPr txBox="1"/>
          <p:nvPr/>
        </p:nvSpPr>
        <p:spPr>
          <a:xfrm>
            <a:off x="464532" y="2621997"/>
            <a:ext cx="4229713" cy="1569660"/>
          </a:xfrm>
          <a:prstGeom prst="rect">
            <a:avLst/>
          </a:prstGeom>
          <a:noFill/>
        </p:spPr>
        <p:txBody>
          <a:bodyPr wrap="square">
            <a:spAutoFit/>
          </a:bodyPr>
          <a:lstStyle/>
          <a:p>
            <a:r>
              <a:rPr lang="en-US" sz="3200">
                <a:cs typeface="Segoe UI" panose="020B0502040204020203" pitchFamily="34" charset="0"/>
              </a:rPr>
              <a:t>Find similar items in a large dataset, useful for recommendations</a:t>
            </a:r>
          </a:p>
        </p:txBody>
      </p:sp>
      <p:pic>
        <p:nvPicPr>
          <p:cNvPr id="21" name="Picture 20">
            <a:extLst>
              <a:ext uri="{FF2B5EF4-FFF2-40B4-BE49-F238E27FC236}">
                <a16:creationId xmlns:a16="http://schemas.microsoft.com/office/drawing/2014/main" id="{8E464FD2-C3CD-1C58-B079-36DCCFFB5301}"/>
              </a:ext>
            </a:extLst>
          </p:cNvPr>
          <p:cNvPicPr>
            <a:picLocks noChangeAspect="1"/>
          </p:cNvPicPr>
          <p:nvPr/>
        </p:nvPicPr>
        <p:blipFill>
          <a:blip r:embed="rId3"/>
          <a:srcRect b="-12775"/>
          <a:stretch/>
        </p:blipFill>
        <p:spPr>
          <a:xfrm>
            <a:off x="5003936" y="1278329"/>
            <a:ext cx="6425250" cy="5904285"/>
          </a:xfrm>
          <a:prstGeom prst="rect">
            <a:avLst/>
          </a:prstGeom>
        </p:spPr>
      </p:pic>
    </p:spTree>
    <p:extLst>
      <p:ext uri="{BB962C8B-B14F-4D97-AF65-F5344CB8AC3E}">
        <p14:creationId xmlns:p14="http://schemas.microsoft.com/office/powerpoint/2010/main" val="4093934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91FD4-1066-EC83-9B60-8747ADB6DD33}"/>
            </a:ext>
          </a:extLst>
        </p:cNvPr>
        <p:cNvGrpSpPr/>
        <p:nvPr/>
      </p:nvGrpSpPr>
      <p:grpSpPr>
        <a:xfrm>
          <a:off x="0" y="0"/>
          <a:ext cx="0" cy="0"/>
          <a:chOff x="0" y="0"/>
          <a:chExt cx="0" cy="0"/>
        </a:xfrm>
      </p:grpSpPr>
      <p:sp>
        <p:nvSpPr>
          <p:cNvPr id="25" name="Title 16">
            <a:extLst>
              <a:ext uri="{FF2B5EF4-FFF2-40B4-BE49-F238E27FC236}">
                <a16:creationId xmlns:a16="http://schemas.microsoft.com/office/drawing/2014/main" id="{E1477CC5-4226-86FB-760D-7A4681539C43}"/>
              </a:ext>
            </a:extLst>
          </p:cNvPr>
          <p:cNvSpPr>
            <a:spLocks noGrp="1"/>
          </p:cNvSpPr>
          <p:nvPr>
            <p:ph type="title"/>
          </p:nvPr>
        </p:nvSpPr>
        <p:spPr/>
        <p:txBody>
          <a:bodyPr wrap="square" anchor="t">
            <a:normAutofit/>
          </a:bodyPr>
          <a:lstStyle/>
          <a:p>
            <a:pPr marL="12700" defTabSz="932742">
              <a:lnSpc>
                <a:spcPct val="100000"/>
              </a:lnSpc>
              <a:spcBef>
                <a:spcPct val="20000"/>
              </a:spcBef>
              <a:buSzPct val="90000"/>
              <a:defRPr/>
            </a:pPr>
            <a:r>
              <a:rPr lang="en-US" sz="2800">
                <a:gradFill>
                  <a:gsLst>
                    <a:gs pos="70000">
                      <a:srgbClr val="49C5B1"/>
                    </a:gs>
                    <a:gs pos="0">
                      <a:srgbClr val="8DE971"/>
                    </a:gs>
                  </a:gsLst>
                  <a:path path="circle">
                    <a:fillToRect l="100000" t="100000"/>
                  </a:path>
                </a:gradFill>
                <a:latin typeface="Segoe UI Semibold" panose="020B0702040204020203" pitchFamily="34" charset="0"/>
                <a:ea typeface="+mn-ea"/>
                <a:cs typeface="Segoe UI Semibold" panose="020B0702040204020203" pitchFamily="34" charset="0"/>
              </a:rPr>
              <a:t>So why should we care about vectors embeddings?</a:t>
            </a:r>
          </a:p>
        </p:txBody>
      </p:sp>
      <p:sp>
        <p:nvSpPr>
          <p:cNvPr id="18" name="TextBox 17">
            <a:extLst>
              <a:ext uri="{FF2B5EF4-FFF2-40B4-BE49-F238E27FC236}">
                <a16:creationId xmlns:a16="http://schemas.microsoft.com/office/drawing/2014/main" id="{688D509B-27FC-7040-5639-DAFA3658C647}"/>
              </a:ext>
            </a:extLst>
          </p:cNvPr>
          <p:cNvSpPr txBox="1"/>
          <p:nvPr/>
        </p:nvSpPr>
        <p:spPr>
          <a:xfrm>
            <a:off x="55558" y="1862688"/>
            <a:ext cx="2133495" cy="646331"/>
          </a:xfrm>
          <a:prstGeom prst="rect">
            <a:avLst/>
          </a:prstGeom>
          <a:noFill/>
        </p:spPr>
        <p:txBody>
          <a:bodyPr wrap="square">
            <a:spAutoFit/>
          </a:bodyPr>
          <a:lstStyle>
            <a:defPPr>
              <a:defRPr lang="en-US"/>
            </a:defPPr>
            <a:lvl1pPr algn="ctr">
              <a:defRPr sz="3600" b="1">
                <a:gradFill>
                  <a:gsLst>
                    <a:gs pos="70000">
                      <a:srgbClr val="49C5B1"/>
                    </a:gs>
                    <a:gs pos="0">
                      <a:srgbClr val="8DE971"/>
                    </a:gs>
                  </a:gsLst>
                  <a:path path="circle">
                    <a:fillToRect l="100000" t="100000"/>
                  </a:path>
                </a:gradFill>
                <a:latin typeface="Segoe UI Semibold" panose="020B0702040204020203" pitchFamily="34" charset="0"/>
                <a:cs typeface="Segoe UI Semibold" panose="020B0702040204020203" pitchFamily="34" charset="0"/>
              </a:defRPr>
            </a:lvl1pPr>
          </a:lstStyle>
          <a:p>
            <a:r>
              <a:rPr lang="en-US"/>
              <a:t>Search</a:t>
            </a:r>
          </a:p>
        </p:txBody>
      </p:sp>
      <p:sp>
        <p:nvSpPr>
          <p:cNvPr id="19" name="TextBox 18">
            <a:extLst>
              <a:ext uri="{FF2B5EF4-FFF2-40B4-BE49-F238E27FC236}">
                <a16:creationId xmlns:a16="http://schemas.microsoft.com/office/drawing/2014/main" id="{AA3A6FAB-930C-7436-C158-C1CDDCFD4788}"/>
              </a:ext>
            </a:extLst>
          </p:cNvPr>
          <p:cNvSpPr txBox="1"/>
          <p:nvPr/>
        </p:nvSpPr>
        <p:spPr>
          <a:xfrm>
            <a:off x="402738" y="2575679"/>
            <a:ext cx="4472432" cy="1569660"/>
          </a:xfrm>
          <a:prstGeom prst="rect">
            <a:avLst/>
          </a:prstGeom>
          <a:noFill/>
        </p:spPr>
        <p:txBody>
          <a:bodyPr wrap="square">
            <a:spAutoFit/>
          </a:bodyPr>
          <a:lstStyle>
            <a:defPPr>
              <a:defRPr lang="en-US"/>
            </a:defPPr>
            <a:lvl1pPr>
              <a:defRPr sz="3200">
                <a:cs typeface="Segoe UI" panose="020B0502040204020203" pitchFamily="34" charset="0"/>
              </a:defRPr>
            </a:lvl1pPr>
          </a:lstStyle>
          <a:p>
            <a:r>
              <a:rPr lang="en-US"/>
              <a:t>Search other items that are similar to what </a:t>
            </a:r>
          </a:p>
          <a:p>
            <a:r>
              <a:rPr lang="en-US"/>
              <a:t>you’re querying.</a:t>
            </a:r>
          </a:p>
        </p:txBody>
      </p:sp>
      <p:pic>
        <p:nvPicPr>
          <p:cNvPr id="23" name="Picture 22">
            <a:extLst>
              <a:ext uri="{FF2B5EF4-FFF2-40B4-BE49-F238E27FC236}">
                <a16:creationId xmlns:a16="http://schemas.microsoft.com/office/drawing/2014/main" id="{AA2A3527-A916-9ABD-6DA0-1A236B40B7F2}"/>
              </a:ext>
            </a:extLst>
          </p:cNvPr>
          <p:cNvPicPr>
            <a:picLocks noChangeAspect="1"/>
          </p:cNvPicPr>
          <p:nvPr/>
        </p:nvPicPr>
        <p:blipFill>
          <a:blip r:embed="rId3"/>
          <a:stretch>
            <a:fillRect/>
          </a:stretch>
        </p:blipFill>
        <p:spPr>
          <a:xfrm>
            <a:off x="5057601" y="1313767"/>
            <a:ext cx="6399294" cy="5196654"/>
          </a:xfrm>
          <a:prstGeom prst="rect">
            <a:avLst/>
          </a:prstGeom>
        </p:spPr>
      </p:pic>
    </p:spTree>
    <p:extLst>
      <p:ext uri="{BB962C8B-B14F-4D97-AF65-F5344CB8AC3E}">
        <p14:creationId xmlns:p14="http://schemas.microsoft.com/office/powerpoint/2010/main" val="4018573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6F465-472D-9544-A558-736AB2CA24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DC01B91-9E3B-8478-8D4A-4FBA2CE640A2}"/>
              </a:ext>
            </a:extLst>
          </p:cNvPr>
          <p:cNvPicPr>
            <a:picLocks noChangeAspect="1"/>
          </p:cNvPicPr>
          <p:nvPr/>
        </p:nvPicPr>
        <p:blipFill>
          <a:blip r:embed="rId3"/>
          <a:stretch>
            <a:fillRect/>
          </a:stretch>
        </p:blipFill>
        <p:spPr>
          <a:xfrm>
            <a:off x="5549899" y="0"/>
            <a:ext cx="6129867" cy="7259053"/>
          </a:xfrm>
          <a:prstGeom prst="rect">
            <a:avLst/>
          </a:prstGeom>
        </p:spPr>
      </p:pic>
      <p:sp>
        <p:nvSpPr>
          <p:cNvPr id="9" name="TextBox 8">
            <a:extLst>
              <a:ext uri="{FF2B5EF4-FFF2-40B4-BE49-F238E27FC236}">
                <a16:creationId xmlns:a16="http://schemas.microsoft.com/office/drawing/2014/main" id="{78721784-4ED8-1CDD-8301-FC944EB4F6F6}"/>
              </a:ext>
            </a:extLst>
          </p:cNvPr>
          <p:cNvSpPr txBox="1"/>
          <p:nvPr/>
        </p:nvSpPr>
        <p:spPr>
          <a:xfrm>
            <a:off x="53181" y="2634127"/>
            <a:ext cx="5358123" cy="680186"/>
          </a:xfrm>
          <a:prstGeom prst="rect">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vert="horz" wrap="square" lIns="0" tIns="18288" rIns="0" bIns="45720" rtlCol="0" anchor="ctr" anchorCtr="0">
            <a:spAutoFit/>
          </a:bodyPr>
          <a:lstStyle>
            <a:defPPr>
              <a:defRPr lang="en-US"/>
            </a:defPPr>
            <a:lvl1pPr defTabSz="914367">
              <a:lnSpc>
                <a:spcPct val="100000"/>
              </a:lnSpc>
              <a:spcBef>
                <a:spcPts val="0"/>
              </a:spcBef>
              <a:buNone/>
              <a:defRPr sz="2400" b="1" i="0">
                <a:latin typeface="Segoe UI Light" panose="020B0502040204020203" pitchFamily="34" charset="0"/>
                <a:cs typeface="Segoe UI Light" panose="020B0502040204020203" pitchFamily="34" charset="0"/>
              </a:defRPr>
            </a:lvl1pPr>
          </a:lstStyle>
          <a:p>
            <a:r>
              <a:rPr lang="en-US" sz="2000"/>
              <a:t>Generate Vector</a:t>
            </a:r>
          </a:p>
          <a:p>
            <a:r>
              <a:rPr lang="en-US" sz="2000">
                <a:hlinkClick r:id="rId4">
                  <a:extLst>
                    <a:ext uri="{A12FA001-AC4F-418D-AE19-62706E023703}">
                      <ahyp:hlinkClr xmlns:ahyp="http://schemas.microsoft.com/office/drawing/2018/hyperlinkcolor" val="tx"/>
                    </a:ext>
                  </a:extLst>
                </a:hlinkClick>
              </a:rPr>
              <a:t>https://pamelafox.github.io/vectors-comparison/</a:t>
            </a:r>
            <a:endParaRPr lang="en-US" sz="2000"/>
          </a:p>
        </p:txBody>
      </p:sp>
      <p:sp>
        <p:nvSpPr>
          <p:cNvPr id="6" name="TextBox 5">
            <a:extLst>
              <a:ext uri="{FF2B5EF4-FFF2-40B4-BE49-F238E27FC236}">
                <a16:creationId xmlns:a16="http://schemas.microsoft.com/office/drawing/2014/main" id="{627ADC88-6709-A4AB-BC70-4BF4164579BD}"/>
              </a:ext>
            </a:extLst>
          </p:cNvPr>
          <p:cNvSpPr txBox="1"/>
          <p:nvPr/>
        </p:nvSpPr>
        <p:spPr>
          <a:xfrm>
            <a:off x="-59634" y="2110907"/>
            <a:ext cx="6886712" cy="523220"/>
          </a:xfrm>
          <a:prstGeom prst="rect">
            <a:avLst/>
          </a:prstGeom>
          <a:noFill/>
        </p:spPr>
        <p:txBody>
          <a:bodyPr wrap="square">
            <a:spAutoFit/>
          </a:bodyPr>
          <a:lstStyle>
            <a:defPPr>
              <a:defRPr lang="en-US"/>
            </a:defPPr>
            <a:lvl1pPr>
              <a:defRPr sz="2800"/>
            </a:lvl1pPr>
          </a:lstStyle>
          <a:p>
            <a:r>
              <a:rPr lang="en-US"/>
              <a:t>Example</a:t>
            </a:r>
          </a:p>
        </p:txBody>
      </p:sp>
    </p:spTree>
    <p:extLst>
      <p:ext uri="{BB962C8B-B14F-4D97-AF65-F5344CB8AC3E}">
        <p14:creationId xmlns:p14="http://schemas.microsoft.com/office/powerpoint/2010/main" val="3238683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BC40B-1DD2-EA84-0541-2AC85CECDBB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3F86F0F-FFF4-9D47-D2F1-3656B3E02410}"/>
              </a:ext>
            </a:extLst>
          </p:cNvPr>
          <p:cNvPicPr>
            <a:picLocks noChangeAspect="1"/>
          </p:cNvPicPr>
          <p:nvPr/>
        </p:nvPicPr>
        <p:blipFill>
          <a:blip r:embed="rId3"/>
          <a:stretch>
            <a:fillRect/>
          </a:stretch>
        </p:blipFill>
        <p:spPr>
          <a:xfrm>
            <a:off x="2690775" y="0"/>
            <a:ext cx="9501225" cy="6858000"/>
          </a:xfrm>
          <a:prstGeom prst="rect">
            <a:avLst/>
          </a:prstGeom>
        </p:spPr>
      </p:pic>
      <p:sp>
        <p:nvSpPr>
          <p:cNvPr id="9" name="TextBox 8">
            <a:extLst>
              <a:ext uri="{FF2B5EF4-FFF2-40B4-BE49-F238E27FC236}">
                <a16:creationId xmlns:a16="http://schemas.microsoft.com/office/drawing/2014/main" id="{885022C3-83E3-9601-DAC5-CAC2603A4800}"/>
              </a:ext>
            </a:extLst>
          </p:cNvPr>
          <p:cNvSpPr txBox="1"/>
          <p:nvPr/>
        </p:nvSpPr>
        <p:spPr>
          <a:xfrm>
            <a:off x="53180" y="1973947"/>
            <a:ext cx="5318367" cy="523220"/>
          </a:xfrm>
          <a:prstGeom prst="rect">
            <a:avLst/>
          </a:prstGeom>
          <a:noFill/>
        </p:spPr>
        <p:txBody>
          <a:bodyPr wrap="square">
            <a:spAutoFit/>
          </a:bodyPr>
          <a:lstStyle/>
          <a:p>
            <a:r>
              <a:rPr lang="en-US" sz="2800"/>
              <a:t>Example:</a:t>
            </a:r>
          </a:p>
        </p:txBody>
      </p:sp>
      <p:sp>
        <p:nvSpPr>
          <p:cNvPr id="6" name="TextBox 5">
            <a:extLst>
              <a:ext uri="{FF2B5EF4-FFF2-40B4-BE49-F238E27FC236}">
                <a16:creationId xmlns:a16="http://schemas.microsoft.com/office/drawing/2014/main" id="{D0B04BD5-721A-FD6E-7B35-50B5787F29EC}"/>
              </a:ext>
            </a:extLst>
          </p:cNvPr>
          <p:cNvSpPr txBox="1"/>
          <p:nvPr/>
        </p:nvSpPr>
        <p:spPr>
          <a:xfrm>
            <a:off x="122451" y="2644163"/>
            <a:ext cx="3620154" cy="680186"/>
          </a:xfrm>
          <a:prstGeom prst="rect">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vert="horz" wrap="square" lIns="0" tIns="18288" rIns="0" bIns="45720" rtlCol="0" anchor="ctr" anchorCtr="0">
            <a:spAutoFit/>
          </a:bodyPr>
          <a:lstStyle>
            <a:lvl1pPr defTabSz="914367">
              <a:lnSpc>
                <a:spcPct val="100000"/>
              </a:lnSpc>
              <a:spcBef>
                <a:spcPts val="0"/>
              </a:spcBef>
              <a:buNone/>
              <a:defRPr sz="3200" b="1" i="0">
                <a:gradFill>
                  <a:gsLst>
                    <a:gs pos="41958">
                      <a:srgbClr val="FFFFFF"/>
                    </a:gs>
                    <a:gs pos="24000">
                      <a:srgbClr val="FFFFFF"/>
                    </a:gs>
                  </a:gsLst>
                  <a:lin ang="2700000" scaled="0"/>
                </a:gradFill>
                <a:latin typeface="Segoe UI Semibold" panose="020B0502040204020203" pitchFamily="34" charset="0"/>
              </a:defRPr>
            </a:lvl1pPr>
          </a:lstStyle>
          <a:p>
            <a:r>
              <a:rPr lang="en-US" sz="2000">
                <a:solidFill>
                  <a:schemeClr val="tx1"/>
                </a:solidFill>
                <a:latin typeface="Segoe UI Light" panose="020B0502040204020203" pitchFamily="34" charset="0"/>
                <a:cs typeface="Segoe UI Light" panose="020B0502040204020203" pitchFamily="34" charset="0"/>
              </a:rPr>
              <a:t>Visualize Vector</a:t>
            </a:r>
          </a:p>
          <a:p>
            <a:r>
              <a:rPr lang="en-US" sz="2000">
                <a:solidFill>
                  <a:schemeClr val="tx1"/>
                </a:solidFill>
                <a:latin typeface="Segoe UI Light" panose="020B0502040204020203"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https://projector.tensorflow.org/</a:t>
            </a:r>
            <a:endParaRPr lang="en-US" sz="200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89435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8D30-4881-E566-7931-BB0E1BF39EA1}"/>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050231F-CA72-ACD1-9F8A-9B177840314E}"/>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1747" y="-98739"/>
            <a:ext cx="12203747" cy="7073646"/>
          </a:xfrm>
          <a:prstGeom prst="rect">
            <a:avLst/>
          </a:prstGeom>
        </p:spPr>
      </p:pic>
      <p:sp>
        <p:nvSpPr>
          <p:cNvPr id="20" name="Title 19">
            <a:extLst>
              <a:ext uri="{FF2B5EF4-FFF2-40B4-BE49-F238E27FC236}">
                <a16:creationId xmlns:a16="http://schemas.microsoft.com/office/drawing/2014/main" id="{B91C85A8-E7A3-0A05-B162-FAEFBE1490EB}"/>
              </a:ext>
            </a:extLst>
          </p:cNvPr>
          <p:cNvSpPr>
            <a:spLocks noGrp="1"/>
          </p:cNvSpPr>
          <p:nvPr>
            <p:ph type="title"/>
          </p:nvPr>
        </p:nvSpPr>
        <p:spPr>
          <a:xfrm>
            <a:off x="400049" y="215238"/>
            <a:ext cx="8125386" cy="433965"/>
          </a:xfr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p>
            <a:pPr defTabSz="914367">
              <a:lnSpc>
                <a:spcPct val="100000"/>
              </a:lnSpc>
              <a:spcBef>
                <a:spcPts val="0"/>
              </a:spcBef>
            </a:pPr>
            <a:r>
              <a:rPr lang="en-US" sz="2400" b="1">
                <a:gradFill>
                  <a:gsLst>
                    <a:gs pos="41958">
                      <a:srgbClr val="FFFFFF"/>
                    </a:gs>
                    <a:gs pos="24000">
                      <a:srgbClr val="FFFFFF"/>
                    </a:gs>
                  </a:gsLst>
                  <a:lin ang="2700000" scaled="0"/>
                </a:gradFill>
                <a:latin typeface="Segoe UI" panose="020B0502040204020203" pitchFamily="34" charset="0"/>
              </a:rPr>
              <a:t> Lab Agenda – Find Relevant Cases</a:t>
            </a:r>
          </a:p>
        </p:txBody>
      </p:sp>
      <p:sp>
        <p:nvSpPr>
          <p:cNvPr id="2" name="Freeform: Shape 1">
            <a:extLst>
              <a:ext uri="{FF2B5EF4-FFF2-40B4-BE49-F238E27FC236}">
                <a16:creationId xmlns:a16="http://schemas.microsoft.com/office/drawing/2014/main" id="{53381C31-B82B-B8C9-C38F-DD3F10BA4158}"/>
              </a:ext>
            </a:extLst>
          </p:cNvPr>
          <p:cNvSpPr/>
          <p:nvPr/>
        </p:nvSpPr>
        <p:spPr>
          <a:xfrm>
            <a:off x="806450" y="887398"/>
            <a:ext cx="9281320" cy="5780102"/>
          </a:xfrm>
          <a:custGeom>
            <a:avLst/>
            <a:gdLst>
              <a:gd name="connsiteX0" fmla="*/ 0 w 9281320"/>
              <a:gd name="connsiteY0" fmla="*/ 5780102 h 5780102"/>
              <a:gd name="connsiteX1" fmla="*/ 2451100 w 9281320"/>
              <a:gd name="connsiteY1" fmla="*/ 4516452 h 5780102"/>
              <a:gd name="connsiteX2" fmla="*/ 2165350 w 9281320"/>
              <a:gd name="connsiteY2" fmla="*/ 3068652 h 5780102"/>
              <a:gd name="connsiteX3" fmla="*/ 4654550 w 9281320"/>
              <a:gd name="connsiteY3" fmla="*/ 2624152 h 5780102"/>
              <a:gd name="connsiteX4" fmla="*/ 5308600 w 9281320"/>
              <a:gd name="connsiteY4" fmla="*/ 1011252 h 5780102"/>
              <a:gd name="connsiteX5" fmla="*/ 7918450 w 9281320"/>
              <a:gd name="connsiteY5" fmla="*/ 1665302 h 5780102"/>
              <a:gd name="connsiteX6" fmla="*/ 9144000 w 9281320"/>
              <a:gd name="connsiteY6" fmla="*/ 166702 h 5780102"/>
              <a:gd name="connsiteX7" fmla="*/ 9264650 w 9281320"/>
              <a:gd name="connsiteY7" fmla="*/ 20652 h 57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1320" h="5780102">
                <a:moveTo>
                  <a:pt x="0" y="5780102"/>
                </a:moveTo>
                <a:cubicBezTo>
                  <a:pt x="1045104" y="5374231"/>
                  <a:pt x="2090208" y="4968360"/>
                  <a:pt x="2451100" y="4516452"/>
                </a:cubicBezTo>
                <a:cubicBezTo>
                  <a:pt x="2811992" y="4064544"/>
                  <a:pt x="1798108" y="3384035"/>
                  <a:pt x="2165350" y="3068652"/>
                </a:cubicBezTo>
                <a:cubicBezTo>
                  <a:pt x="2532592" y="2753269"/>
                  <a:pt x="4130675" y="2967052"/>
                  <a:pt x="4654550" y="2624152"/>
                </a:cubicBezTo>
                <a:cubicBezTo>
                  <a:pt x="5178425" y="2281252"/>
                  <a:pt x="4764617" y="1171060"/>
                  <a:pt x="5308600" y="1011252"/>
                </a:cubicBezTo>
                <a:cubicBezTo>
                  <a:pt x="5852583" y="851444"/>
                  <a:pt x="7279217" y="1806060"/>
                  <a:pt x="7918450" y="1665302"/>
                </a:cubicBezTo>
                <a:cubicBezTo>
                  <a:pt x="8557683" y="1524544"/>
                  <a:pt x="8919633" y="440810"/>
                  <a:pt x="9144000" y="166702"/>
                </a:cubicBezTo>
                <a:cubicBezTo>
                  <a:pt x="9368367" y="-107406"/>
                  <a:pt x="9245600" y="44994"/>
                  <a:pt x="9264650" y="20652"/>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A7CDA594-26C8-8EC7-D5B8-4BD758DE89A4}"/>
              </a:ext>
            </a:extLst>
          </p:cNvPr>
          <p:cNvSpPr/>
          <p:nvPr/>
        </p:nvSpPr>
        <p:spPr>
          <a:xfrm>
            <a:off x="171450" y="5048250"/>
            <a:ext cx="2921000" cy="1536700"/>
          </a:xfrm>
          <a:custGeom>
            <a:avLst/>
            <a:gdLst>
              <a:gd name="connsiteX0" fmla="*/ 0 w 2921000"/>
              <a:gd name="connsiteY0" fmla="*/ 1536700 h 1536700"/>
              <a:gd name="connsiteX1" fmla="*/ 31750 w 2921000"/>
              <a:gd name="connsiteY1" fmla="*/ 1530350 h 1536700"/>
              <a:gd name="connsiteX2" fmla="*/ 107950 w 2921000"/>
              <a:gd name="connsiteY2" fmla="*/ 1397000 h 1536700"/>
              <a:gd name="connsiteX3" fmla="*/ 298450 w 2921000"/>
              <a:gd name="connsiteY3" fmla="*/ 1162050 h 1536700"/>
              <a:gd name="connsiteX4" fmla="*/ 349250 w 2921000"/>
              <a:gd name="connsiteY4" fmla="*/ 1104900 h 1536700"/>
              <a:gd name="connsiteX5" fmla="*/ 552450 w 2921000"/>
              <a:gd name="connsiteY5" fmla="*/ 1009650 h 1536700"/>
              <a:gd name="connsiteX6" fmla="*/ 704850 w 2921000"/>
              <a:gd name="connsiteY6" fmla="*/ 952500 h 1536700"/>
              <a:gd name="connsiteX7" fmla="*/ 882650 w 2921000"/>
              <a:gd name="connsiteY7" fmla="*/ 889000 h 1536700"/>
              <a:gd name="connsiteX8" fmla="*/ 920750 w 2921000"/>
              <a:gd name="connsiteY8" fmla="*/ 869950 h 1536700"/>
              <a:gd name="connsiteX9" fmla="*/ 1130300 w 2921000"/>
              <a:gd name="connsiteY9" fmla="*/ 819150 h 1536700"/>
              <a:gd name="connsiteX10" fmla="*/ 1174750 w 2921000"/>
              <a:gd name="connsiteY10" fmla="*/ 806450 h 1536700"/>
              <a:gd name="connsiteX11" fmla="*/ 1346200 w 2921000"/>
              <a:gd name="connsiteY11" fmla="*/ 800100 h 1536700"/>
              <a:gd name="connsiteX12" fmla="*/ 1695450 w 2921000"/>
              <a:gd name="connsiteY12" fmla="*/ 774700 h 1536700"/>
              <a:gd name="connsiteX13" fmla="*/ 1854200 w 2921000"/>
              <a:gd name="connsiteY13" fmla="*/ 742950 h 1536700"/>
              <a:gd name="connsiteX14" fmla="*/ 1917700 w 2921000"/>
              <a:gd name="connsiteY14" fmla="*/ 730250 h 1536700"/>
              <a:gd name="connsiteX15" fmla="*/ 1987550 w 2921000"/>
              <a:gd name="connsiteY15" fmla="*/ 723900 h 1536700"/>
              <a:gd name="connsiteX16" fmla="*/ 2146300 w 2921000"/>
              <a:gd name="connsiteY16" fmla="*/ 692150 h 1536700"/>
              <a:gd name="connsiteX17" fmla="*/ 2273300 w 2921000"/>
              <a:gd name="connsiteY17" fmla="*/ 666750 h 1536700"/>
              <a:gd name="connsiteX18" fmla="*/ 2374900 w 2921000"/>
              <a:gd name="connsiteY18" fmla="*/ 635000 h 1536700"/>
              <a:gd name="connsiteX19" fmla="*/ 2438400 w 2921000"/>
              <a:gd name="connsiteY19" fmla="*/ 609600 h 1536700"/>
              <a:gd name="connsiteX20" fmla="*/ 2717800 w 2921000"/>
              <a:gd name="connsiteY20" fmla="*/ 374650 h 1536700"/>
              <a:gd name="connsiteX21" fmla="*/ 2870200 w 2921000"/>
              <a:gd name="connsiteY21" fmla="*/ 76200 h 1536700"/>
              <a:gd name="connsiteX22" fmla="*/ 2889250 w 2921000"/>
              <a:gd name="connsiteY22" fmla="*/ 38100 h 1536700"/>
              <a:gd name="connsiteX23" fmla="*/ 2901950 w 2921000"/>
              <a:gd name="connsiteY23" fmla="*/ 12700 h 1536700"/>
              <a:gd name="connsiteX24" fmla="*/ 2921000 w 2921000"/>
              <a:gd name="connsiteY24" fmla="*/ 0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000" h="1536700">
                <a:moveTo>
                  <a:pt x="0" y="1536700"/>
                </a:moveTo>
                <a:cubicBezTo>
                  <a:pt x="10583" y="1534583"/>
                  <a:pt x="23764" y="1537610"/>
                  <a:pt x="31750" y="1530350"/>
                </a:cubicBezTo>
                <a:cubicBezTo>
                  <a:pt x="59911" y="1504750"/>
                  <a:pt x="91478" y="1425238"/>
                  <a:pt x="107950" y="1397000"/>
                </a:cubicBezTo>
                <a:cubicBezTo>
                  <a:pt x="164329" y="1300350"/>
                  <a:pt x="215985" y="1255511"/>
                  <a:pt x="298450" y="1162050"/>
                </a:cubicBezTo>
                <a:cubicBezTo>
                  <a:pt x="315313" y="1142938"/>
                  <a:pt x="326172" y="1115718"/>
                  <a:pt x="349250" y="1104900"/>
                </a:cubicBezTo>
                <a:cubicBezTo>
                  <a:pt x="416983" y="1073150"/>
                  <a:pt x="481483" y="1033306"/>
                  <a:pt x="552450" y="1009650"/>
                </a:cubicBezTo>
                <a:cubicBezTo>
                  <a:pt x="752945" y="942818"/>
                  <a:pt x="503021" y="1028186"/>
                  <a:pt x="704850" y="952500"/>
                </a:cubicBezTo>
                <a:cubicBezTo>
                  <a:pt x="763776" y="930403"/>
                  <a:pt x="826361" y="917145"/>
                  <a:pt x="882650" y="889000"/>
                </a:cubicBezTo>
                <a:cubicBezTo>
                  <a:pt x="895350" y="882650"/>
                  <a:pt x="907360" y="874676"/>
                  <a:pt x="920750" y="869950"/>
                </a:cubicBezTo>
                <a:cubicBezTo>
                  <a:pt x="970070" y="852543"/>
                  <a:pt x="1098854" y="828135"/>
                  <a:pt x="1130300" y="819150"/>
                </a:cubicBezTo>
                <a:cubicBezTo>
                  <a:pt x="1145117" y="814917"/>
                  <a:pt x="1159400" y="807804"/>
                  <a:pt x="1174750" y="806450"/>
                </a:cubicBezTo>
                <a:cubicBezTo>
                  <a:pt x="1231718" y="801423"/>
                  <a:pt x="1289101" y="803317"/>
                  <a:pt x="1346200" y="800100"/>
                </a:cubicBezTo>
                <a:cubicBezTo>
                  <a:pt x="1545214" y="788888"/>
                  <a:pt x="1558608" y="787140"/>
                  <a:pt x="1695450" y="774700"/>
                </a:cubicBezTo>
                <a:cubicBezTo>
                  <a:pt x="1853903" y="740746"/>
                  <a:pt x="1718290" y="768838"/>
                  <a:pt x="1854200" y="742950"/>
                </a:cubicBezTo>
                <a:cubicBezTo>
                  <a:pt x="1875405" y="738911"/>
                  <a:pt x="1896331" y="733303"/>
                  <a:pt x="1917700" y="730250"/>
                </a:cubicBezTo>
                <a:cubicBezTo>
                  <a:pt x="1940844" y="726944"/>
                  <a:pt x="1964267" y="726017"/>
                  <a:pt x="1987550" y="723900"/>
                </a:cubicBezTo>
                <a:lnTo>
                  <a:pt x="2146300" y="692150"/>
                </a:lnTo>
                <a:cubicBezTo>
                  <a:pt x="2188633" y="683683"/>
                  <a:pt x="2232093" y="679627"/>
                  <a:pt x="2273300" y="666750"/>
                </a:cubicBezTo>
                <a:cubicBezTo>
                  <a:pt x="2307167" y="656167"/>
                  <a:pt x="2341370" y="646606"/>
                  <a:pt x="2374900" y="635000"/>
                </a:cubicBezTo>
                <a:cubicBezTo>
                  <a:pt x="2396443" y="627543"/>
                  <a:pt x="2419068" y="621682"/>
                  <a:pt x="2438400" y="609600"/>
                </a:cubicBezTo>
                <a:cubicBezTo>
                  <a:pt x="2563786" y="531234"/>
                  <a:pt x="2637065" y="487679"/>
                  <a:pt x="2717800" y="374650"/>
                </a:cubicBezTo>
                <a:cubicBezTo>
                  <a:pt x="2776969" y="291814"/>
                  <a:pt x="2829135" y="163463"/>
                  <a:pt x="2870200" y="76200"/>
                </a:cubicBezTo>
                <a:cubicBezTo>
                  <a:pt x="2876246" y="63352"/>
                  <a:pt x="2882900" y="50800"/>
                  <a:pt x="2889250" y="38100"/>
                </a:cubicBezTo>
                <a:cubicBezTo>
                  <a:pt x="2893483" y="29633"/>
                  <a:pt x="2894074" y="17951"/>
                  <a:pt x="2901950" y="12700"/>
                </a:cubicBezTo>
                <a:lnTo>
                  <a:pt x="2921000" y="0"/>
                </a:ln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67DC9B21-9BD0-94F5-65B3-BE63A2C76FF8}"/>
              </a:ext>
            </a:extLst>
          </p:cNvPr>
          <p:cNvSpPr/>
          <p:nvPr/>
        </p:nvSpPr>
        <p:spPr>
          <a:xfrm>
            <a:off x="556420" y="921572"/>
            <a:ext cx="10086530" cy="5390328"/>
          </a:xfrm>
          <a:custGeom>
            <a:avLst/>
            <a:gdLst>
              <a:gd name="connsiteX0" fmla="*/ 0 w 10086530"/>
              <a:gd name="connsiteY0" fmla="*/ 5390328 h 5390328"/>
              <a:gd name="connsiteX1" fmla="*/ 3467100 w 10086530"/>
              <a:gd name="connsiteY1" fmla="*/ 4450528 h 5390328"/>
              <a:gd name="connsiteX2" fmla="*/ 5289550 w 10086530"/>
              <a:gd name="connsiteY2" fmla="*/ 2139128 h 5390328"/>
              <a:gd name="connsiteX3" fmla="*/ 8591550 w 10086530"/>
              <a:gd name="connsiteY3" fmla="*/ 3212278 h 5390328"/>
              <a:gd name="connsiteX4" fmla="*/ 9969500 w 10086530"/>
              <a:gd name="connsiteY4" fmla="*/ 246828 h 5390328"/>
              <a:gd name="connsiteX5" fmla="*/ 9918700 w 10086530"/>
              <a:gd name="connsiteY5" fmla="*/ 373828 h 539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6530" h="5390328">
                <a:moveTo>
                  <a:pt x="0" y="5390328"/>
                </a:moveTo>
                <a:cubicBezTo>
                  <a:pt x="1292754" y="5191361"/>
                  <a:pt x="2585508" y="4992395"/>
                  <a:pt x="3467100" y="4450528"/>
                </a:cubicBezTo>
                <a:cubicBezTo>
                  <a:pt x="4348692" y="3908661"/>
                  <a:pt x="4435475" y="2345503"/>
                  <a:pt x="5289550" y="2139128"/>
                </a:cubicBezTo>
                <a:cubicBezTo>
                  <a:pt x="6143625" y="1932753"/>
                  <a:pt x="7811558" y="3527661"/>
                  <a:pt x="8591550" y="3212278"/>
                </a:cubicBezTo>
                <a:cubicBezTo>
                  <a:pt x="9371542" y="2896895"/>
                  <a:pt x="9748308" y="719903"/>
                  <a:pt x="9969500" y="246828"/>
                </a:cubicBezTo>
                <a:cubicBezTo>
                  <a:pt x="10190692" y="-226247"/>
                  <a:pt x="10054696" y="73790"/>
                  <a:pt x="9918700" y="373828"/>
                </a:cubicBezTo>
              </a:path>
            </a:pathLst>
          </a:custGeom>
          <a:noFill/>
          <a:ln w="79375">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6396E782-25B8-5F63-A304-A025C3CA3F0B}"/>
              </a:ext>
            </a:extLst>
          </p:cNvPr>
          <p:cNvGrpSpPr>
            <a:grpSpLocks noChangeAspect="1"/>
          </p:cNvGrpSpPr>
          <p:nvPr/>
        </p:nvGrpSpPr>
        <p:grpSpPr>
          <a:xfrm>
            <a:off x="171450" y="6083300"/>
            <a:ext cx="457200" cy="457200"/>
            <a:chOff x="6669393" y="1558637"/>
            <a:chExt cx="1325086" cy="1325086"/>
          </a:xfrm>
        </p:grpSpPr>
        <p:sp>
          <p:nvSpPr>
            <p:cNvPr id="6" name="Oval 5">
              <a:extLst>
                <a:ext uri="{FF2B5EF4-FFF2-40B4-BE49-F238E27FC236}">
                  <a16:creationId xmlns:a16="http://schemas.microsoft.com/office/drawing/2014/main" id="{8153584C-4CB9-A2E2-3BCC-B36737526AFE}"/>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7" name="Oval 4">
              <a:extLst>
                <a:ext uri="{FF2B5EF4-FFF2-40B4-BE49-F238E27FC236}">
                  <a16:creationId xmlns:a16="http://schemas.microsoft.com/office/drawing/2014/main" id="{27B7CAD7-00E4-68DB-D040-CA24CA3A27C1}"/>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1</a:t>
              </a:r>
            </a:p>
          </p:txBody>
        </p:sp>
      </p:grpSp>
      <p:grpSp>
        <p:nvGrpSpPr>
          <p:cNvPr id="8" name="Group 7">
            <a:extLst>
              <a:ext uri="{FF2B5EF4-FFF2-40B4-BE49-F238E27FC236}">
                <a16:creationId xmlns:a16="http://schemas.microsoft.com/office/drawing/2014/main" id="{25C871B8-6F78-738B-E0E3-9151FC949B59}"/>
              </a:ext>
            </a:extLst>
          </p:cNvPr>
          <p:cNvGrpSpPr>
            <a:grpSpLocks noChangeAspect="1"/>
          </p:cNvGrpSpPr>
          <p:nvPr/>
        </p:nvGrpSpPr>
        <p:grpSpPr>
          <a:xfrm>
            <a:off x="3716849" y="5156200"/>
            <a:ext cx="457200" cy="457200"/>
            <a:chOff x="6669393" y="1558637"/>
            <a:chExt cx="1325086" cy="1325086"/>
          </a:xfrm>
        </p:grpSpPr>
        <p:sp>
          <p:nvSpPr>
            <p:cNvPr id="9" name="Oval 8">
              <a:extLst>
                <a:ext uri="{FF2B5EF4-FFF2-40B4-BE49-F238E27FC236}">
                  <a16:creationId xmlns:a16="http://schemas.microsoft.com/office/drawing/2014/main" id="{7FD4FFD8-D505-2E49-540D-08444D4DBC96}"/>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Oval 4">
              <a:extLst>
                <a:ext uri="{FF2B5EF4-FFF2-40B4-BE49-F238E27FC236}">
                  <a16:creationId xmlns:a16="http://schemas.microsoft.com/office/drawing/2014/main" id="{23999ED8-7C00-C98C-3975-EA6FB37C3923}"/>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2</a:t>
              </a:r>
            </a:p>
          </p:txBody>
        </p:sp>
      </p:grpSp>
      <p:grpSp>
        <p:nvGrpSpPr>
          <p:cNvPr id="14" name="Group 13">
            <a:extLst>
              <a:ext uri="{FF2B5EF4-FFF2-40B4-BE49-F238E27FC236}">
                <a16:creationId xmlns:a16="http://schemas.microsoft.com/office/drawing/2014/main" id="{F90A742A-7589-00B6-6003-125AF95E5511}"/>
              </a:ext>
            </a:extLst>
          </p:cNvPr>
          <p:cNvGrpSpPr>
            <a:grpSpLocks noChangeAspect="1"/>
          </p:cNvGrpSpPr>
          <p:nvPr/>
        </p:nvGrpSpPr>
        <p:grpSpPr>
          <a:xfrm>
            <a:off x="5704399" y="2794000"/>
            <a:ext cx="457200" cy="457200"/>
            <a:chOff x="6669393" y="1558637"/>
            <a:chExt cx="1325086" cy="1325086"/>
          </a:xfrm>
        </p:grpSpPr>
        <p:sp>
          <p:nvSpPr>
            <p:cNvPr id="15" name="Oval 14">
              <a:extLst>
                <a:ext uri="{FF2B5EF4-FFF2-40B4-BE49-F238E27FC236}">
                  <a16:creationId xmlns:a16="http://schemas.microsoft.com/office/drawing/2014/main" id="{81C80709-49E5-DFF1-1A80-18EE5A9B2C13}"/>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6" name="Oval 4">
              <a:extLst>
                <a:ext uri="{FF2B5EF4-FFF2-40B4-BE49-F238E27FC236}">
                  <a16:creationId xmlns:a16="http://schemas.microsoft.com/office/drawing/2014/main" id="{F3F6AFB7-596F-7248-713B-5ABB4F6F1861}"/>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3</a:t>
              </a:r>
            </a:p>
          </p:txBody>
        </p:sp>
      </p:grpSp>
      <p:grpSp>
        <p:nvGrpSpPr>
          <p:cNvPr id="17" name="Group 16">
            <a:extLst>
              <a:ext uri="{FF2B5EF4-FFF2-40B4-BE49-F238E27FC236}">
                <a16:creationId xmlns:a16="http://schemas.microsoft.com/office/drawing/2014/main" id="{86015FC4-94A8-ED46-2964-4F4739699B4D}"/>
              </a:ext>
            </a:extLst>
          </p:cNvPr>
          <p:cNvGrpSpPr>
            <a:grpSpLocks noChangeAspect="1"/>
          </p:cNvGrpSpPr>
          <p:nvPr/>
        </p:nvGrpSpPr>
        <p:grpSpPr>
          <a:xfrm>
            <a:off x="9082599" y="3835400"/>
            <a:ext cx="457200" cy="457200"/>
            <a:chOff x="6669393" y="1558637"/>
            <a:chExt cx="1325086" cy="1325086"/>
          </a:xfrm>
        </p:grpSpPr>
        <p:sp>
          <p:nvSpPr>
            <p:cNvPr id="18" name="Oval 17">
              <a:extLst>
                <a:ext uri="{FF2B5EF4-FFF2-40B4-BE49-F238E27FC236}">
                  <a16:creationId xmlns:a16="http://schemas.microsoft.com/office/drawing/2014/main" id="{0FBFE6AF-0A9C-DAEF-79E5-49D2BF6CFB22}"/>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1" name="Oval 4">
              <a:extLst>
                <a:ext uri="{FF2B5EF4-FFF2-40B4-BE49-F238E27FC236}">
                  <a16:creationId xmlns:a16="http://schemas.microsoft.com/office/drawing/2014/main" id="{672499E6-2FA5-8C95-F713-8C6782C14069}"/>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4</a:t>
              </a:r>
            </a:p>
          </p:txBody>
        </p:sp>
      </p:grpSp>
      <p:sp>
        <p:nvSpPr>
          <p:cNvPr id="37" name="TextBox 36">
            <a:extLst>
              <a:ext uri="{FF2B5EF4-FFF2-40B4-BE49-F238E27FC236}">
                <a16:creationId xmlns:a16="http://schemas.microsoft.com/office/drawing/2014/main" id="{D707CAE9-E47E-E9BC-C698-20B0C12E1CE7}"/>
              </a:ext>
            </a:extLst>
          </p:cNvPr>
          <p:cNvSpPr txBox="1"/>
          <p:nvPr/>
        </p:nvSpPr>
        <p:spPr>
          <a:xfrm>
            <a:off x="2900822" y="4616450"/>
            <a:ext cx="2019650" cy="45720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defTabSz="914367">
              <a:defRPr sz="1600" b="1">
                <a:gradFill>
                  <a:gsLst>
                    <a:gs pos="24000">
                      <a:srgbClr val="FFFFFF"/>
                    </a:gs>
                    <a:gs pos="41958">
                      <a:srgbClr val="FFFFFF"/>
                    </a:gs>
                  </a:gsLst>
                  <a:lin ang="2700000" scaled="0"/>
                </a:gradFill>
                <a:latin typeface="Segoe UI Semibold"/>
                <a:cs typeface="Segoe UI Semibold"/>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Search context</a:t>
            </a: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 – </a:t>
            </a:r>
          </a:p>
          <a:p>
            <a:pPr defTabSz="914367">
              <a:defRPr/>
            </a:pP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Pattern Matching</a:t>
            </a:r>
            <a:endParaRPr lang="en-US" sz="1600">
              <a:gradFill>
                <a:gsLst>
                  <a:gs pos="24000">
                    <a:srgbClr val="FFFFFF"/>
                  </a:gs>
                  <a:gs pos="41958">
                    <a:srgbClr val="FFFFFF"/>
                  </a:gs>
                </a:gsLst>
                <a:lin ang="2700000" scaled="0"/>
              </a:gradFill>
              <a:latin typeface="Segoe UI Semibold"/>
              <a:cs typeface="Segoe UI Semibold"/>
            </a:endParaRPr>
          </a:p>
        </p:txBody>
      </p:sp>
      <p:sp>
        <p:nvSpPr>
          <p:cNvPr id="38" name="TextBox 37">
            <a:extLst>
              <a:ext uri="{FF2B5EF4-FFF2-40B4-BE49-F238E27FC236}">
                <a16:creationId xmlns:a16="http://schemas.microsoft.com/office/drawing/2014/main" id="{7FB62783-A768-E33F-F314-A031DFE07FDC}"/>
              </a:ext>
            </a:extLst>
          </p:cNvPr>
          <p:cNvSpPr txBox="1"/>
          <p:nvPr/>
        </p:nvSpPr>
        <p:spPr>
          <a:xfrm>
            <a:off x="0" y="5590823"/>
            <a:ext cx="1761049"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US Caselaw Dataset</a:t>
            </a:r>
          </a:p>
        </p:txBody>
      </p:sp>
      <p:sp>
        <p:nvSpPr>
          <p:cNvPr id="45" name="TextBox 44">
            <a:extLst>
              <a:ext uri="{FF2B5EF4-FFF2-40B4-BE49-F238E27FC236}">
                <a16:creationId xmlns:a16="http://schemas.microsoft.com/office/drawing/2014/main" id="{5E8625C7-FA2F-5D30-EB88-26F1E3258D1B}"/>
              </a:ext>
            </a:extLst>
          </p:cNvPr>
          <p:cNvSpPr txBox="1"/>
          <p:nvPr/>
        </p:nvSpPr>
        <p:spPr>
          <a:xfrm>
            <a:off x="9472843" y="2024069"/>
            <a:ext cx="2019650" cy="696795"/>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Re-ranker and </a:t>
            </a:r>
            <a:r>
              <a:rPr lang="en-US" sz="1400" err="1">
                <a:gradFill>
                  <a:gsLst>
                    <a:gs pos="24000">
                      <a:srgbClr val="FFFFFF"/>
                    </a:gs>
                    <a:gs pos="41958">
                      <a:srgbClr val="FFFFFF"/>
                    </a:gs>
                  </a:gsLst>
                  <a:lin ang="2700000" scaled="0"/>
                </a:gradFill>
                <a:latin typeface="Segoe UI Semibold"/>
                <a:cs typeface="Segoe UI Semibold"/>
              </a:rPr>
              <a:t>GraphRAG</a:t>
            </a:r>
            <a:endParaRPr lang="en-US" sz="1400">
              <a:gradFill>
                <a:gsLst>
                  <a:gs pos="24000">
                    <a:srgbClr val="FFFFFF"/>
                  </a:gs>
                  <a:gs pos="41958">
                    <a:srgbClr val="FFFFFF"/>
                  </a:gs>
                </a:gsLst>
                <a:lin ang="2700000" scaled="0"/>
              </a:gradFill>
              <a:latin typeface="Segoe UI Semibold"/>
              <a:cs typeface="Segoe UI Semibold"/>
            </a:endParaRPr>
          </a:p>
        </p:txBody>
      </p:sp>
      <p:sp>
        <p:nvSpPr>
          <p:cNvPr id="48" name="Freeform: Shape 47">
            <a:extLst>
              <a:ext uri="{FF2B5EF4-FFF2-40B4-BE49-F238E27FC236}">
                <a16:creationId xmlns:a16="http://schemas.microsoft.com/office/drawing/2014/main" id="{C6BB1D04-9B16-5CC6-8590-725189D728DC}"/>
              </a:ext>
            </a:extLst>
          </p:cNvPr>
          <p:cNvSpPr/>
          <p:nvPr/>
        </p:nvSpPr>
        <p:spPr>
          <a:xfrm>
            <a:off x="8160989" y="4216400"/>
            <a:ext cx="1398334" cy="1965316"/>
          </a:xfrm>
          <a:custGeom>
            <a:avLst/>
            <a:gdLst>
              <a:gd name="connsiteX0" fmla="*/ 885644 w 1398334"/>
              <a:gd name="connsiteY0" fmla="*/ 0 h 1965316"/>
              <a:gd name="connsiteX1" fmla="*/ 1368244 w 1398334"/>
              <a:gd name="connsiteY1" fmla="*/ 1837267 h 1965316"/>
              <a:gd name="connsiteX2" fmla="*/ 115178 w 1398334"/>
              <a:gd name="connsiteY2" fmla="*/ 1803400 h 1965316"/>
              <a:gd name="connsiteX3" fmla="*/ 132111 w 1398334"/>
              <a:gd name="connsiteY3" fmla="*/ 1756833 h 1965316"/>
            </a:gdLst>
            <a:ahLst/>
            <a:cxnLst>
              <a:cxn ang="0">
                <a:pos x="connsiteX0" y="connsiteY0"/>
              </a:cxn>
              <a:cxn ang="0">
                <a:pos x="connsiteX1" y="connsiteY1"/>
              </a:cxn>
              <a:cxn ang="0">
                <a:pos x="connsiteX2" y="connsiteY2"/>
              </a:cxn>
              <a:cxn ang="0">
                <a:pos x="connsiteX3" y="connsiteY3"/>
              </a:cxn>
            </a:cxnLst>
            <a:rect l="l" t="t" r="r" b="b"/>
            <a:pathLst>
              <a:path w="1398334" h="1965316">
                <a:moveTo>
                  <a:pt x="885644" y="0"/>
                </a:moveTo>
                <a:cubicBezTo>
                  <a:pt x="1191149" y="768350"/>
                  <a:pt x="1496655" y="1536700"/>
                  <a:pt x="1368244" y="1837267"/>
                </a:cubicBezTo>
                <a:cubicBezTo>
                  <a:pt x="1239833" y="2137834"/>
                  <a:pt x="321200" y="1816806"/>
                  <a:pt x="115178" y="1803400"/>
                </a:cubicBezTo>
                <a:cubicBezTo>
                  <a:pt x="-90844" y="1789994"/>
                  <a:pt x="20633" y="1773413"/>
                  <a:pt x="132111" y="1756833"/>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4056FC00-8A93-6EF2-CA3D-B286F2E08BF4}"/>
              </a:ext>
            </a:extLst>
          </p:cNvPr>
          <p:cNvGrpSpPr>
            <a:grpSpLocks noChangeAspect="1"/>
          </p:cNvGrpSpPr>
          <p:nvPr/>
        </p:nvGrpSpPr>
        <p:grpSpPr>
          <a:xfrm>
            <a:off x="10159332" y="1431133"/>
            <a:ext cx="457200" cy="457200"/>
            <a:chOff x="6669393" y="1558637"/>
            <a:chExt cx="1325086" cy="1325086"/>
          </a:xfrm>
        </p:grpSpPr>
        <p:sp>
          <p:nvSpPr>
            <p:cNvPr id="51" name="Oval 50">
              <a:extLst>
                <a:ext uri="{FF2B5EF4-FFF2-40B4-BE49-F238E27FC236}">
                  <a16:creationId xmlns:a16="http://schemas.microsoft.com/office/drawing/2014/main" id="{BD91E9DC-36E1-5569-28A1-AF349ECB48DD}"/>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52" name="Oval 4">
              <a:extLst>
                <a:ext uri="{FF2B5EF4-FFF2-40B4-BE49-F238E27FC236}">
                  <a16:creationId xmlns:a16="http://schemas.microsoft.com/office/drawing/2014/main" id="{EA864681-04E7-4BA9-D7D9-AE1BBD98AEF4}"/>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5</a:t>
              </a:r>
            </a:p>
          </p:txBody>
        </p:sp>
      </p:grpSp>
      <p:sp>
        <p:nvSpPr>
          <p:cNvPr id="53" name="TextBox 52">
            <a:extLst>
              <a:ext uri="{FF2B5EF4-FFF2-40B4-BE49-F238E27FC236}">
                <a16:creationId xmlns:a16="http://schemas.microsoft.com/office/drawing/2014/main" id="{26E889DD-54DC-BB49-5F0F-0962720061CB}"/>
              </a:ext>
            </a:extLst>
          </p:cNvPr>
          <p:cNvSpPr txBox="1"/>
          <p:nvPr/>
        </p:nvSpPr>
        <p:spPr>
          <a:xfrm>
            <a:off x="8180924" y="3341711"/>
            <a:ext cx="2156876"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RAG App</a:t>
            </a:r>
          </a:p>
        </p:txBody>
      </p:sp>
      <p:pic>
        <p:nvPicPr>
          <p:cNvPr id="23" name="Graphic 22" descr="Court with solid fill">
            <a:extLst>
              <a:ext uri="{FF2B5EF4-FFF2-40B4-BE49-F238E27FC236}">
                <a16:creationId xmlns:a16="http://schemas.microsoft.com/office/drawing/2014/main" id="{DA9EC424-955A-B3E4-01E5-DF046D7B3D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4985" y="243683"/>
            <a:ext cx="914400" cy="914400"/>
          </a:xfrm>
          <a:prstGeom prst="rect">
            <a:avLst/>
          </a:prstGeom>
        </p:spPr>
      </p:pic>
      <p:sp>
        <p:nvSpPr>
          <p:cNvPr id="27" name="TextBox 26">
            <a:extLst>
              <a:ext uri="{FF2B5EF4-FFF2-40B4-BE49-F238E27FC236}">
                <a16:creationId xmlns:a16="http://schemas.microsoft.com/office/drawing/2014/main" id="{02563ECD-48FB-3573-634C-4FBF2F9D85DD}"/>
              </a:ext>
            </a:extLst>
          </p:cNvPr>
          <p:cNvSpPr txBox="1"/>
          <p:nvPr/>
        </p:nvSpPr>
        <p:spPr>
          <a:xfrm>
            <a:off x="4867231" y="2024069"/>
            <a:ext cx="2019650" cy="696795"/>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Search context</a:t>
            </a: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 – Semantic Search</a:t>
            </a:r>
          </a:p>
        </p:txBody>
      </p:sp>
    </p:spTree>
    <p:extLst>
      <p:ext uri="{BB962C8B-B14F-4D97-AF65-F5344CB8AC3E}">
        <p14:creationId xmlns:p14="http://schemas.microsoft.com/office/powerpoint/2010/main" val="1407870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AED7-A81C-04F5-3D1B-43B437509F4C}"/>
            </a:ext>
          </a:extLst>
        </p:cNvPr>
        <p:cNvGrpSpPr/>
        <p:nvPr/>
      </p:nvGrpSpPr>
      <p:grpSpPr>
        <a:xfrm>
          <a:off x="0" y="0"/>
          <a:ext cx="0" cy="0"/>
          <a:chOff x="0" y="0"/>
          <a:chExt cx="0" cy="0"/>
        </a:xfrm>
      </p:grpSpPr>
      <p:sp>
        <p:nvSpPr>
          <p:cNvPr id="25" name="Title 16">
            <a:extLst>
              <a:ext uri="{FF2B5EF4-FFF2-40B4-BE49-F238E27FC236}">
                <a16:creationId xmlns:a16="http://schemas.microsoft.com/office/drawing/2014/main" id="{BC4A841B-84E0-CF7B-86A4-BDA3E0D86BC0}"/>
              </a:ext>
            </a:extLst>
          </p:cNvPr>
          <p:cNvSpPr>
            <a:spLocks noGrp="1"/>
          </p:cNvSpPr>
          <p:nvPr>
            <p:ph type="title"/>
          </p:nvPr>
        </p:nvSpPr>
        <p:spPr/>
        <p:txBody>
          <a:bodyPr wrap="square" anchor="t">
            <a:normAutofit/>
          </a:bodyPr>
          <a:lstStyle/>
          <a:p>
            <a:pPr marL="12700" algn="ctr" defTabSz="932742">
              <a:lnSpc>
                <a:spcPct val="100000"/>
              </a:lnSpc>
              <a:spcBef>
                <a:spcPct val="20000"/>
              </a:spcBef>
              <a:buSzPct val="90000"/>
              <a:defRPr/>
            </a:pPr>
            <a:r>
              <a:rPr lang="en-US" sz="2800">
                <a:gradFill>
                  <a:gsLst>
                    <a:gs pos="70000">
                      <a:srgbClr val="49C5B1"/>
                    </a:gs>
                    <a:gs pos="0">
                      <a:srgbClr val="8DE971"/>
                    </a:gs>
                  </a:gsLst>
                  <a:path path="circle">
                    <a:fillToRect l="100000" t="100000"/>
                  </a:path>
                </a:gradFill>
                <a:latin typeface="Segoe UI Semibold" panose="020B0702040204020203" pitchFamily="34" charset="0"/>
                <a:ea typeface="+mn-ea"/>
                <a:cs typeface="Segoe UI Semibold" panose="020B0702040204020203" pitchFamily="34" charset="0"/>
              </a:rPr>
              <a:t>Storing vectors in Postgres table</a:t>
            </a:r>
          </a:p>
        </p:txBody>
      </p:sp>
      <p:pic>
        <p:nvPicPr>
          <p:cNvPr id="2" name="Picture 1">
            <a:extLst>
              <a:ext uri="{FF2B5EF4-FFF2-40B4-BE49-F238E27FC236}">
                <a16:creationId xmlns:a16="http://schemas.microsoft.com/office/drawing/2014/main" id="{D7559890-C8D7-D311-8660-56AA6AD738B8}"/>
              </a:ext>
            </a:extLst>
          </p:cNvPr>
          <p:cNvPicPr>
            <a:picLocks noChangeAspect="1"/>
          </p:cNvPicPr>
          <p:nvPr/>
        </p:nvPicPr>
        <p:blipFill>
          <a:blip r:embed="rId3"/>
          <a:stretch>
            <a:fillRect/>
          </a:stretch>
        </p:blipFill>
        <p:spPr>
          <a:xfrm>
            <a:off x="431754" y="2000502"/>
            <a:ext cx="11624343" cy="2856996"/>
          </a:xfrm>
          <a:prstGeom prst="rect">
            <a:avLst/>
          </a:prstGeom>
        </p:spPr>
      </p:pic>
    </p:spTree>
    <p:extLst>
      <p:ext uri="{BB962C8B-B14F-4D97-AF65-F5344CB8AC3E}">
        <p14:creationId xmlns:p14="http://schemas.microsoft.com/office/powerpoint/2010/main" val="3381881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B9B3-7886-746D-5487-5DCDDA836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C46E4-B170-3A51-4E33-EDB6FFEC2969}"/>
              </a:ext>
            </a:extLst>
          </p:cNvPr>
          <p:cNvSpPr txBox="1">
            <a:spLocks/>
          </p:cNvSpPr>
          <p:nvPr/>
        </p:nvSpPr>
        <p:spPr>
          <a:xfrm>
            <a:off x="369047" y="492943"/>
            <a:ext cx="9418359" cy="486350"/>
          </a:xfrm>
          <a:prstGeom prst="rect">
            <a:avLst/>
          </a:prstGeom>
        </p:spPr>
        <p:txBody>
          <a:bodyPr/>
          <a:lst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pc="-50">
                <a:ln w="3175">
                  <a:noFill/>
                </a:ln>
                <a:gradFill>
                  <a:gsLst>
                    <a:gs pos="70000">
                      <a:srgbClr val="49C5B1"/>
                    </a:gs>
                    <a:gs pos="0">
                      <a:srgbClr val="8DE971"/>
                    </a:gs>
                  </a:gsLst>
                  <a:path path="circle">
                    <a:fillToRect l="100000" t="100000"/>
                  </a:path>
                </a:gradFill>
                <a:latin typeface="+mj-lt"/>
                <a:ea typeface="+mn-ea"/>
                <a:cs typeface="Kanit" pitchFamily="2" charset="-34"/>
              </a:rPr>
              <a:t>Vectors: Important in the AI Era </a:t>
            </a:r>
          </a:p>
        </p:txBody>
      </p:sp>
      <p:grpSp>
        <p:nvGrpSpPr>
          <p:cNvPr id="3" name="Group 2">
            <a:extLst>
              <a:ext uri="{FF2B5EF4-FFF2-40B4-BE49-F238E27FC236}">
                <a16:creationId xmlns:a16="http://schemas.microsoft.com/office/drawing/2014/main" id="{D909B75F-FE41-46D1-2F97-F861508B9152}"/>
              </a:ext>
            </a:extLst>
          </p:cNvPr>
          <p:cNvGrpSpPr/>
          <p:nvPr/>
        </p:nvGrpSpPr>
        <p:grpSpPr>
          <a:xfrm>
            <a:off x="5662695" y="1497987"/>
            <a:ext cx="3042821" cy="2009211"/>
            <a:chOff x="5531672" y="1692995"/>
            <a:chExt cx="3042821" cy="2009211"/>
          </a:xfrm>
        </p:grpSpPr>
        <p:grpSp>
          <p:nvGrpSpPr>
            <p:cNvPr id="4" name="Group 3">
              <a:extLst>
                <a:ext uri="{FF2B5EF4-FFF2-40B4-BE49-F238E27FC236}">
                  <a16:creationId xmlns:a16="http://schemas.microsoft.com/office/drawing/2014/main" id="{8C4461FE-911F-3F83-36E9-3DF2A043735A}"/>
                </a:ext>
              </a:extLst>
            </p:cNvPr>
            <p:cNvGrpSpPr/>
            <p:nvPr/>
          </p:nvGrpSpPr>
          <p:grpSpPr>
            <a:xfrm>
              <a:off x="6329448" y="1692995"/>
              <a:ext cx="1299600" cy="1428855"/>
              <a:chOff x="6243004" y="1881030"/>
              <a:chExt cx="1299600" cy="1428855"/>
            </a:xfrm>
          </p:grpSpPr>
          <p:sp>
            <p:nvSpPr>
              <p:cNvPr id="6" name="文本框 2">
                <a:extLst>
                  <a:ext uri="{FF2B5EF4-FFF2-40B4-BE49-F238E27FC236}">
                    <a16:creationId xmlns:a16="http://schemas.microsoft.com/office/drawing/2014/main" id="{3A11751C-7FBF-B9C1-0869-ABCC708C7BC1}"/>
                  </a:ext>
                </a:extLst>
              </p:cNvPr>
              <p:cNvSpPr txBox="1"/>
              <p:nvPr/>
            </p:nvSpPr>
            <p:spPr>
              <a:xfrm>
                <a:off x="6291189" y="1905295"/>
                <a:ext cx="1168783" cy="363946"/>
              </a:xfrm>
              <a:prstGeom prst="rect">
                <a:avLst/>
              </a:prstGeom>
              <a:noFill/>
            </p:spPr>
            <p:txBody>
              <a:bodyPr wrap="square" lIns="0" r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a:ln>
                      <a:noFill/>
                    </a:ln>
                    <a:solidFill>
                      <a:srgbClr val="FFFFFF"/>
                    </a:solidFill>
                    <a:effectLst/>
                    <a:uLnTx/>
                    <a:uFillTx/>
                    <a:latin typeface="Kanit" pitchFamily="2" charset="-34"/>
                    <a:cs typeface="Kanit" pitchFamily="2" charset="-34"/>
                  </a:rPr>
                  <a:t>1, 3, 5, 4, ..</a:t>
                </a:r>
                <a:endParaRPr kumimoji="0" lang="en-US" sz="1765"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7" name="右中括号 4">
                <a:extLst>
                  <a:ext uri="{FF2B5EF4-FFF2-40B4-BE49-F238E27FC236}">
                    <a16:creationId xmlns:a16="http://schemas.microsoft.com/office/drawing/2014/main" id="{BEFBF8FB-E70B-4567-1A33-2369C9EF7BBD}"/>
                  </a:ext>
                </a:extLst>
              </p:cNvPr>
              <p:cNvSpPr/>
              <p:nvPr/>
            </p:nvSpPr>
            <p:spPr>
              <a:xfrm>
                <a:off x="7429028" y="1881030"/>
                <a:ext cx="113576" cy="385200"/>
              </a:xfrm>
              <a:prstGeom prst="rightBracket">
                <a:avLst/>
              </a:prstGeom>
              <a:noFill/>
              <a:ln w="19050">
                <a:gradFill>
                  <a:gsLst>
                    <a:gs pos="0">
                      <a:srgbClr val="49C5B1"/>
                    </a:gs>
                    <a:gs pos="100000">
                      <a:srgbClr val="0078D4"/>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8" name="左中括号 35">
                <a:extLst>
                  <a:ext uri="{FF2B5EF4-FFF2-40B4-BE49-F238E27FC236}">
                    <a16:creationId xmlns:a16="http://schemas.microsoft.com/office/drawing/2014/main" id="{4AAFED5F-369D-C974-ED84-36E8BF2A18A0}"/>
                  </a:ext>
                </a:extLst>
              </p:cNvPr>
              <p:cNvSpPr/>
              <p:nvPr/>
            </p:nvSpPr>
            <p:spPr>
              <a:xfrm>
                <a:off x="6243004" y="1896439"/>
                <a:ext cx="113482" cy="382080"/>
              </a:xfrm>
              <a:prstGeom prst="leftBracket">
                <a:avLst/>
              </a:prstGeom>
              <a:noFill/>
              <a:ln w="19050">
                <a:gradFill>
                  <a:gsLst>
                    <a:gs pos="0">
                      <a:srgbClr val="49C5B1"/>
                    </a:gs>
                    <a:gs pos="100000">
                      <a:srgbClr val="0078D4"/>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9" name="文本框 39">
                <a:extLst>
                  <a:ext uri="{FF2B5EF4-FFF2-40B4-BE49-F238E27FC236}">
                    <a16:creationId xmlns:a16="http://schemas.microsoft.com/office/drawing/2014/main" id="{BFD2C49E-4022-F38D-08C9-9D4447667355}"/>
                  </a:ext>
                </a:extLst>
              </p:cNvPr>
              <p:cNvSpPr txBox="1"/>
              <p:nvPr/>
            </p:nvSpPr>
            <p:spPr>
              <a:xfrm>
                <a:off x="6291189" y="2405071"/>
                <a:ext cx="1168783" cy="363946"/>
              </a:xfrm>
              <a:prstGeom prst="rect">
                <a:avLst/>
              </a:prstGeom>
              <a:noFill/>
            </p:spPr>
            <p:txBody>
              <a:bodyPr wrap="square" lIns="0" r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a:ln>
                      <a:noFill/>
                    </a:ln>
                    <a:solidFill>
                      <a:srgbClr val="FFFFFF"/>
                    </a:solidFill>
                    <a:effectLst/>
                    <a:uLnTx/>
                    <a:uFillTx/>
                    <a:latin typeface="Kanit" pitchFamily="2" charset="-34"/>
                    <a:cs typeface="Kanit" pitchFamily="2" charset="-34"/>
                  </a:rPr>
                  <a:t>2, 8, 1, 0, ..</a:t>
                </a:r>
                <a:endParaRPr kumimoji="0" lang="en-US" sz="1765"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10" name="右中括号 40">
                <a:extLst>
                  <a:ext uri="{FF2B5EF4-FFF2-40B4-BE49-F238E27FC236}">
                    <a16:creationId xmlns:a16="http://schemas.microsoft.com/office/drawing/2014/main" id="{1C98E00F-BF34-8163-B85C-FAD099347BEE}"/>
                  </a:ext>
                </a:extLst>
              </p:cNvPr>
              <p:cNvSpPr/>
              <p:nvPr/>
            </p:nvSpPr>
            <p:spPr>
              <a:xfrm>
                <a:off x="7429028" y="2380806"/>
                <a:ext cx="113576" cy="385200"/>
              </a:xfrm>
              <a:prstGeom prst="rightBracket">
                <a:avLst/>
              </a:prstGeom>
              <a:noFill/>
              <a:ln w="19050">
                <a:gradFill>
                  <a:gsLst>
                    <a:gs pos="100000">
                      <a:srgbClr val="C03BC4"/>
                    </a:gs>
                    <a:gs pos="48000">
                      <a:srgbClr val="0078D4"/>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11" name="左中括号 42">
                <a:extLst>
                  <a:ext uri="{FF2B5EF4-FFF2-40B4-BE49-F238E27FC236}">
                    <a16:creationId xmlns:a16="http://schemas.microsoft.com/office/drawing/2014/main" id="{7D2E825A-A996-9231-A88E-F66665248581}"/>
                  </a:ext>
                </a:extLst>
              </p:cNvPr>
              <p:cNvSpPr/>
              <p:nvPr/>
            </p:nvSpPr>
            <p:spPr>
              <a:xfrm>
                <a:off x="6243004" y="2396215"/>
                <a:ext cx="113482" cy="382080"/>
              </a:xfrm>
              <a:prstGeom prst="leftBracket">
                <a:avLst/>
              </a:prstGeom>
              <a:noFill/>
              <a:ln w="19050">
                <a:gradFill>
                  <a:gsLst>
                    <a:gs pos="100000">
                      <a:srgbClr val="C03BC4"/>
                    </a:gs>
                    <a:gs pos="48000">
                      <a:srgbClr val="0078D4"/>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12" name="文本框 50">
                <a:extLst>
                  <a:ext uri="{FF2B5EF4-FFF2-40B4-BE49-F238E27FC236}">
                    <a16:creationId xmlns:a16="http://schemas.microsoft.com/office/drawing/2014/main" id="{DA93880B-886A-3683-5FEE-35011181FB9C}"/>
                  </a:ext>
                </a:extLst>
              </p:cNvPr>
              <p:cNvSpPr txBox="1"/>
              <p:nvPr/>
            </p:nvSpPr>
            <p:spPr>
              <a:xfrm>
                <a:off x="6291189" y="2936661"/>
                <a:ext cx="1168783" cy="363946"/>
              </a:xfrm>
              <a:prstGeom prst="rect">
                <a:avLst/>
              </a:prstGeom>
              <a:noFill/>
            </p:spPr>
            <p:txBody>
              <a:bodyPr wrap="square" lIns="0" r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a:ln>
                      <a:noFill/>
                    </a:ln>
                    <a:solidFill>
                      <a:srgbClr val="FFFFFF"/>
                    </a:solidFill>
                    <a:effectLst/>
                    <a:uLnTx/>
                    <a:uFillTx/>
                    <a:latin typeface="Kanit" pitchFamily="2" charset="-34"/>
                    <a:cs typeface="Kanit" pitchFamily="2" charset="-34"/>
                  </a:rPr>
                  <a:t>9, 2, 5, 6, ..</a:t>
                </a:r>
                <a:endParaRPr kumimoji="0" lang="en-US" sz="1765"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13" name="右中括号 51">
                <a:extLst>
                  <a:ext uri="{FF2B5EF4-FFF2-40B4-BE49-F238E27FC236}">
                    <a16:creationId xmlns:a16="http://schemas.microsoft.com/office/drawing/2014/main" id="{4F4C1DD5-D84F-0C3E-430E-433DCE791325}"/>
                  </a:ext>
                </a:extLst>
              </p:cNvPr>
              <p:cNvSpPr/>
              <p:nvPr/>
            </p:nvSpPr>
            <p:spPr>
              <a:xfrm>
                <a:off x="7429028" y="2912396"/>
                <a:ext cx="113576" cy="385200"/>
              </a:xfrm>
              <a:prstGeom prst="rightBracket">
                <a:avLst/>
              </a:prstGeom>
              <a:noFill/>
              <a:ln w="19050">
                <a:gradFill>
                  <a:gsLst>
                    <a:gs pos="32000">
                      <a:srgbClr val="C03BC4"/>
                    </a:gs>
                    <a:gs pos="100000">
                      <a:srgbClr val="F4364C"/>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14" name="左中括号 52">
                <a:extLst>
                  <a:ext uri="{FF2B5EF4-FFF2-40B4-BE49-F238E27FC236}">
                    <a16:creationId xmlns:a16="http://schemas.microsoft.com/office/drawing/2014/main" id="{1CF98142-38F4-444B-5206-888385605597}"/>
                  </a:ext>
                </a:extLst>
              </p:cNvPr>
              <p:cNvSpPr/>
              <p:nvPr/>
            </p:nvSpPr>
            <p:spPr>
              <a:xfrm>
                <a:off x="6243004" y="2927805"/>
                <a:ext cx="113482" cy="382080"/>
              </a:xfrm>
              <a:prstGeom prst="leftBracket">
                <a:avLst/>
              </a:prstGeom>
              <a:noFill/>
              <a:ln w="19050">
                <a:gradFill>
                  <a:gsLst>
                    <a:gs pos="32000">
                      <a:srgbClr val="C03BC4"/>
                    </a:gs>
                    <a:gs pos="100000">
                      <a:srgbClr val="F4364C"/>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Kanit" pitchFamily="2" charset="-34"/>
                  <a:cs typeface="Kanit" pitchFamily="2" charset="-34"/>
                </a:endParaRPr>
              </a:p>
            </p:txBody>
          </p:sp>
        </p:grpSp>
        <p:sp>
          <p:nvSpPr>
            <p:cNvPr id="5" name="文本框 75">
              <a:extLst>
                <a:ext uri="{FF2B5EF4-FFF2-40B4-BE49-F238E27FC236}">
                  <a16:creationId xmlns:a16="http://schemas.microsoft.com/office/drawing/2014/main" id="{E7AB74CF-9DEE-1A31-DC15-2BF1DB21DFEB}"/>
                </a:ext>
              </a:extLst>
            </p:cNvPr>
            <p:cNvSpPr txBox="1"/>
            <p:nvPr/>
          </p:nvSpPr>
          <p:spPr>
            <a:xfrm>
              <a:off x="5531672" y="3332874"/>
              <a:ext cx="304282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Kanit" pitchFamily="2" charset="-34"/>
                  <a:cs typeface="Kanit" pitchFamily="2" charset="-34"/>
                </a:rPr>
                <a:t>High-dimensional Vectors</a:t>
              </a:r>
            </a:p>
          </p:txBody>
        </p:sp>
      </p:grpSp>
      <p:cxnSp>
        <p:nvCxnSpPr>
          <p:cNvPr id="16" name="Straight Arrow Connector 4">
            <a:extLst>
              <a:ext uri="{FF2B5EF4-FFF2-40B4-BE49-F238E27FC236}">
                <a16:creationId xmlns:a16="http://schemas.microsoft.com/office/drawing/2014/main" id="{559B9BE8-442F-A483-C939-4EBBACC793D8}"/>
              </a:ext>
              <a:ext uri="{C183D7F6-B498-43B3-948B-1728B52AA6E4}">
                <adec:decorative xmlns:adec="http://schemas.microsoft.com/office/drawing/2017/decorative" val="1"/>
              </a:ext>
            </a:extLst>
          </p:cNvPr>
          <p:cNvCxnSpPr>
            <a:cxnSpLocks/>
          </p:cNvCxnSpPr>
          <p:nvPr/>
        </p:nvCxnSpPr>
        <p:spPr>
          <a:xfrm>
            <a:off x="8410540" y="2420339"/>
            <a:ext cx="914400" cy="0"/>
          </a:xfrm>
          <a:prstGeom prst="straightConnector1">
            <a:avLst/>
          </a:prstGeom>
          <a:ln w="127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4">
            <a:extLst>
              <a:ext uri="{FF2B5EF4-FFF2-40B4-BE49-F238E27FC236}">
                <a16:creationId xmlns:a16="http://schemas.microsoft.com/office/drawing/2014/main" id="{7785B740-77ED-4C58-A626-BC0F0E07619E}"/>
              </a:ext>
              <a:ext uri="{C183D7F6-B498-43B3-948B-1728B52AA6E4}">
                <adec:decorative xmlns:adec="http://schemas.microsoft.com/office/drawing/2017/decorative" val="1"/>
              </a:ext>
            </a:extLst>
          </p:cNvPr>
          <p:cNvCxnSpPr>
            <a:cxnSpLocks/>
          </p:cNvCxnSpPr>
          <p:nvPr/>
        </p:nvCxnSpPr>
        <p:spPr>
          <a:xfrm>
            <a:off x="2371812" y="2420339"/>
            <a:ext cx="914400"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4">
            <a:extLst>
              <a:ext uri="{FF2B5EF4-FFF2-40B4-BE49-F238E27FC236}">
                <a16:creationId xmlns:a16="http://schemas.microsoft.com/office/drawing/2014/main" id="{C60F743F-1939-005E-2010-EC8FC38FDB0C}"/>
              </a:ext>
              <a:ext uri="{C183D7F6-B498-43B3-948B-1728B52AA6E4}">
                <adec:decorative xmlns:adec="http://schemas.microsoft.com/office/drawing/2017/decorative" val="1"/>
              </a:ext>
            </a:extLst>
          </p:cNvPr>
          <p:cNvCxnSpPr>
            <a:cxnSpLocks/>
          </p:cNvCxnSpPr>
          <p:nvPr/>
        </p:nvCxnSpPr>
        <p:spPr>
          <a:xfrm>
            <a:off x="4983158" y="2435361"/>
            <a:ext cx="914400"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76ED16C-80DF-762B-2A14-E700A3F4E4EF}"/>
              </a:ext>
            </a:extLst>
          </p:cNvPr>
          <p:cNvGrpSpPr/>
          <p:nvPr/>
        </p:nvGrpSpPr>
        <p:grpSpPr>
          <a:xfrm>
            <a:off x="764211" y="1811415"/>
            <a:ext cx="1313730" cy="1695783"/>
            <a:chOff x="764211" y="2006423"/>
            <a:chExt cx="1313730" cy="1695783"/>
          </a:xfrm>
        </p:grpSpPr>
        <p:sp>
          <p:nvSpPr>
            <p:cNvPr id="20" name="文本框 78">
              <a:extLst>
                <a:ext uri="{FF2B5EF4-FFF2-40B4-BE49-F238E27FC236}">
                  <a16:creationId xmlns:a16="http://schemas.microsoft.com/office/drawing/2014/main" id="{FB0A578D-8978-1DE6-3F90-2AF44BEF4552}"/>
                </a:ext>
              </a:extLst>
            </p:cNvPr>
            <p:cNvSpPr txBox="1"/>
            <p:nvPr/>
          </p:nvSpPr>
          <p:spPr>
            <a:xfrm>
              <a:off x="874818" y="3332874"/>
              <a:ext cx="1197764"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Kanit" pitchFamily="2" charset="-34"/>
                  <a:cs typeface="Kanit" pitchFamily="2" charset="-34"/>
                </a:rPr>
                <a:t>Raw Data</a:t>
              </a:r>
            </a:p>
          </p:txBody>
        </p:sp>
        <p:grpSp>
          <p:nvGrpSpPr>
            <p:cNvPr id="21" name="Group 20">
              <a:extLst>
                <a:ext uri="{FF2B5EF4-FFF2-40B4-BE49-F238E27FC236}">
                  <a16:creationId xmlns:a16="http://schemas.microsoft.com/office/drawing/2014/main" id="{2C4E612B-6B1E-4700-D165-A7FB3C1CDDEB}"/>
                </a:ext>
              </a:extLst>
            </p:cNvPr>
            <p:cNvGrpSpPr/>
            <p:nvPr/>
          </p:nvGrpSpPr>
          <p:grpSpPr>
            <a:xfrm>
              <a:off x="764211" y="2006423"/>
              <a:ext cx="1313730" cy="1178068"/>
              <a:chOff x="823799" y="1804837"/>
              <a:chExt cx="1341225" cy="1202723"/>
            </a:xfrm>
          </p:grpSpPr>
          <p:pic>
            <p:nvPicPr>
              <p:cNvPr id="22" name="Picture 21">
                <a:extLst>
                  <a:ext uri="{FF2B5EF4-FFF2-40B4-BE49-F238E27FC236}">
                    <a16:creationId xmlns:a16="http://schemas.microsoft.com/office/drawing/2014/main" id="{F8EBD882-1F1D-1344-5596-115ED1B1F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988" y="1804837"/>
                <a:ext cx="943036" cy="943036"/>
              </a:xfrm>
              <a:prstGeom prst="rect">
                <a:avLst/>
              </a:prstGeom>
            </p:spPr>
          </p:pic>
          <p:pic>
            <p:nvPicPr>
              <p:cNvPr id="23" name="Picture 22">
                <a:extLst>
                  <a:ext uri="{FF2B5EF4-FFF2-40B4-BE49-F238E27FC236}">
                    <a16:creationId xmlns:a16="http://schemas.microsoft.com/office/drawing/2014/main" id="{90DD9110-2A88-FFA8-3522-A5C458756A5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23799" y="2214229"/>
                <a:ext cx="793331" cy="793331"/>
              </a:xfrm>
              <a:prstGeom prst="rect">
                <a:avLst/>
              </a:prstGeom>
              <a:effectLst/>
            </p:spPr>
          </p:pic>
        </p:grpSp>
      </p:grpSp>
      <p:grpSp>
        <p:nvGrpSpPr>
          <p:cNvPr id="24" name="Group 23">
            <a:extLst>
              <a:ext uri="{FF2B5EF4-FFF2-40B4-BE49-F238E27FC236}">
                <a16:creationId xmlns:a16="http://schemas.microsoft.com/office/drawing/2014/main" id="{D88230D3-7A7A-2132-5079-6FC1355BF24A}"/>
              </a:ext>
            </a:extLst>
          </p:cNvPr>
          <p:cNvGrpSpPr/>
          <p:nvPr/>
        </p:nvGrpSpPr>
        <p:grpSpPr>
          <a:xfrm>
            <a:off x="4599456" y="4819295"/>
            <a:ext cx="2289178" cy="1774147"/>
            <a:chOff x="3726765" y="4942258"/>
            <a:chExt cx="2289178" cy="1774147"/>
          </a:xfrm>
        </p:grpSpPr>
        <p:sp>
          <p:nvSpPr>
            <p:cNvPr id="25" name="文本框 15">
              <a:extLst>
                <a:ext uri="{FF2B5EF4-FFF2-40B4-BE49-F238E27FC236}">
                  <a16:creationId xmlns:a16="http://schemas.microsoft.com/office/drawing/2014/main" id="{10F45BEB-81E5-47D4-AC51-2CCBECBA4437}"/>
                </a:ext>
              </a:extLst>
            </p:cNvPr>
            <p:cNvSpPr txBox="1"/>
            <p:nvPr/>
          </p:nvSpPr>
          <p:spPr>
            <a:xfrm>
              <a:off x="3726765" y="6070074"/>
              <a:ext cx="2289178" cy="646331"/>
            </a:xfrm>
            <a:prstGeom prst="rect">
              <a:avLst/>
            </a:prstGeom>
            <a:noFill/>
          </p:spPr>
          <p:txBody>
            <a:bodyPr wrap="square" lIns="91440" tIns="45720" rIns="91440" bIns="4572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b="1">
                  <a:solidFill>
                    <a:srgbClr val="FFFFFF"/>
                  </a:solidFill>
                  <a:latin typeface="Kanit" pitchFamily="2" charset="-34"/>
                  <a:cs typeface="Kanit" pitchFamily="2" charset="-34"/>
                </a:rPr>
                <a:t>Question</a:t>
              </a:r>
              <a:r>
                <a:rPr kumimoji="0" lang="en-US" sz="1800" b="1" i="0" u="none" strike="noStrike" kern="1200" cap="none" spc="0" normalizeH="0" baseline="0" noProof="0">
                  <a:ln>
                    <a:noFill/>
                  </a:ln>
                  <a:solidFill>
                    <a:srgbClr val="FFFFFF"/>
                  </a:solidFill>
                  <a:effectLst/>
                  <a:uLnTx/>
                  <a:uFillTx/>
                  <a:latin typeface="Kanit" pitchFamily="2" charset="-34"/>
                  <a:cs typeface="Kanit" pitchFamily="2" charset="-34"/>
                </a:rPr>
                <a:t> Answering</a:t>
              </a:r>
            </a:p>
          </p:txBody>
        </p:sp>
        <p:pic>
          <p:nvPicPr>
            <p:cNvPr id="26" name="Picture 25" descr="Chat-Dialogue&#10; icon">
              <a:extLst>
                <a:ext uri="{FF2B5EF4-FFF2-40B4-BE49-F238E27FC236}">
                  <a16:creationId xmlns:a16="http://schemas.microsoft.com/office/drawing/2014/main" id="{3460B671-9C9B-8074-5576-04F34597C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507" y="4942258"/>
              <a:ext cx="1033895" cy="1033895"/>
            </a:xfrm>
            <a:prstGeom prst="rect">
              <a:avLst/>
            </a:prstGeom>
          </p:spPr>
        </p:pic>
      </p:grpSp>
      <p:grpSp>
        <p:nvGrpSpPr>
          <p:cNvPr id="27" name="Group 26">
            <a:extLst>
              <a:ext uri="{FF2B5EF4-FFF2-40B4-BE49-F238E27FC236}">
                <a16:creationId xmlns:a16="http://schemas.microsoft.com/office/drawing/2014/main" id="{D6D44D6A-58D5-DE0B-25E4-BDD6B5A3F177}"/>
              </a:ext>
            </a:extLst>
          </p:cNvPr>
          <p:cNvGrpSpPr/>
          <p:nvPr/>
        </p:nvGrpSpPr>
        <p:grpSpPr>
          <a:xfrm>
            <a:off x="9125369" y="1901399"/>
            <a:ext cx="2839239" cy="1605799"/>
            <a:chOff x="8495196" y="2096407"/>
            <a:chExt cx="2839239" cy="1605799"/>
          </a:xfrm>
        </p:grpSpPr>
        <p:sp>
          <p:nvSpPr>
            <p:cNvPr id="28" name="文本框 75">
              <a:extLst>
                <a:ext uri="{FF2B5EF4-FFF2-40B4-BE49-F238E27FC236}">
                  <a16:creationId xmlns:a16="http://schemas.microsoft.com/office/drawing/2014/main" id="{19C42AB3-E7C3-2444-91DC-919C0186D058}"/>
                </a:ext>
              </a:extLst>
            </p:cNvPr>
            <p:cNvSpPr txBox="1"/>
            <p:nvPr/>
          </p:nvSpPr>
          <p:spPr>
            <a:xfrm>
              <a:off x="8495196" y="3332874"/>
              <a:ext cx="2839239"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Kanit" pitchFamily="2" charset="-34"/>
                  <a:cs typeface="Kanit" pitchFamily="2" charset="-34"/>
                </a:rPr>
                <a:t>Vector Similarity Search</a:t>
              </a:r>
            </a:p>
          </p:txBody>
        </p:sp>
        <p:pic>
          <p:nvPicPr>
            <p:cNvPr id="29" name="Picture 28">
              <a:extLst>
                <a:ext uri="{FF2B5EF4-FFF2-40B4-BE49-F238E27FC236}">
                  <a16:creationId xmlns:a16="http://schemas.microsoft.com/office/drawing/2014/main" id="{A6632B81-5337-97C5-49CF-6FBED2302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4939" y="2096407"/>
              <a:ext cx="998100" cy="998100"/>
            </a:xfrm>
            <a:prstGeom prst="rect">
              <a:avLst/>
            </a:prstGeom>
          </p:spPr>
        </p:pic>
      </p:grpSp>
      <p:grpSp>
        <p:nvGrpSpPr>
          <p:cNvPr id="30" name="Group 29">
            <a:extLst>
              <a:ext uri="{FF2B5EF4-FFF2-40B4-BE49-F238E27FC236}">
                <a16:creationId xmlns:a16="http://schemas.microsoft.com/office/drawing/2014/main" id="{5C11DB0E-7F34-07F2-6CA7-F2260D2CBE50}"/>
              </a:ext>
            </a:extLst>
          </p:cNvPr>
          <p:cNvGrpSpPr/>
          <p:nvPr/>
        </p:nvGrpSpPr>
        <p:grpSpPr>
          <a:xfrm>
            <a:off x="1693295" y="4805481"/>
            <a:ext cx="2293934" cy="1510962"/>
            <a:chOff x="758108" y="4928444"/>
            <a:chExt cx="2293934" cy="1510962"/>
          </a:xfrm>
        </p:grpSpPr>
        <p:sp>
          <p:nvSpPr>
            <p:cNvPr id="31" name="文本框 13">
              <a:extLst>
                <a:ext uri="{FF2B5EF4-FFF2-40B4-BE49-F238E27FC236}">
                  <a16:creationId xmlns:a16="http://schemas.microsoft.com/office/drawing/2014/main" id="{D55FF7AB-E381-4175-1177-4FD4C49810E6}"/>
                </a:ext>
              </a:extLst>
            </p:cNvPr>
            <p:cNvSpPr txBox="1"/>
            <p:nvPr/>
          </p:nvSpPr>
          <p:spPr>
            <a:xfrm>
              <a:off x="758108" y="6070074"/>
              <a:ext cx="2293934"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Kanit" pitchFamily="2" charset="-34"/>
                  <a:cs typeface="Kanit" pitchFamily="2" charset="-34"/>
                </a:rPr>
                <a:t>Recommendation</a:t>
              </a:r>
              <a:endParaRPr kumimoji="0" lang="en-US" sz="1600" b="1" i="0" u="none" strike="noStrike" kern="1200" cap="none" spc="0" normalizeH="0" baseline="0" noProof="0">
                <a:ln>
                  <a:noFill/>
                </a:ln>
                <a:solidFill>
                  <a:srgbClr val="FFFFFF"/>
                </a:solidFill>
                <a:effectLst/>
                <a:uLnTx/>
                <a:uFillTx/>
                <a:latin typeface="Kanit" pitchFamily="2" charset="-34"/>
                <a:cs typeface="Kanit" pitchFamily="2" charset="-34"/>
              </a:endParaRPr>
            </a:p>
          </p:txBody>
        </p:sp>
        <p:pic>
          <p:nvPicPr>
            <p:cNvPr id="32" name="Picture 31" descr="Copilot icon">
              <a:extLst>
                <a:ext uri="{FF2B5EF4-FFF2-40B4-BE49-F238E27FC236}">
                  <a16:creationId xmlns:a16="http://schemas.microsoft.com/office/drawing/2014/main" id="{0CA77527-246F-3B6C-44E6-50AA68FE0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4314" y="4928444"/>
              <a:ext cx="1061523" cy="1061523"/>
            </a:xfrm>
            <a:prstGeom prst="rect">
              <a:avLst/>
            </a:prstGeom>
          </p:spPr>
        </p:pic>
      </p:grpSp>
      <p:grpSp>
        <p:nvGrpSpPr>
          <p:cNvPr id="33" name="Group 32">
            <a:extLst>
              <a:ext uri="{FF2B5EF4-FFF2-40B4-BE49-F238E27FC236}">
                <a16:creationId xmlns:a16="http://schemas.microsoft.com/office/drawing/2014/main" id="{D61F9F64-9D04-EB96-AD09-31DF54B9FFA7}"/>
              </a:ext>
            </a:extLst>
          </p:cNvPr>
          <p:cNvGrpSpPr/>
          <p:nvPr/>
        </p:nvGrpSpPr>
        <p:grpSpPr>
          <a:xfrm>
            <a:off x="7577061" y="4819295"/>
            <a:ext cx="2450964" cy="1497148"/>
            <a:chOff x="6873976" y="4942258"/>
            <a:chExt cx="2450964" cy="1497148"/>
          </a:xfrm>
        </p:grpSpPr>
        <p:sp>
          <p:nvSpPr>
            <p:cNvPr id="34" name="文本框 14">
              <a:extLst>
                <a:ext uri="{FF2B5EF4-FFF2-40B4-BE49-F238E27FC236}">
                  <a16:creationId xmlns:a16="http://schemas.microsoft.com/office/drawing/2014/main" id="{81B212E5-C873-410D-93D8-06C0F7A7491F}"/>
                </a:ext>
              </a:extLst>
            </p:cNvPr>
            <p:cNvSpPr txBox="1"/>
            <p:nvPr/>
          </p:nvSpPr>
          <p:spPr>
            <a:xfrm>
              <a:off x="6873976" y="6070074"/>
              <a:ext cx="2450964" cy="369332"/>
            </a:xfrm>
            <a:prstGeom prst="rect">
              <a:avLst/>
            </a:prstGeom>
            <a:noFill/>
          </p:spPr>
          <p:txBody>
            <a:bodyPr wrap="square" lIns="91440" tIns="45720" rIns="91440" bIns="45720" rtlCol="0" anchor="t">
              <a:spAutoFit/>
            </a:bodyPr>
            <a:lstStyle/>
            <a:p>
              <a:pPr algn="ctr" defTabSz="914367">
                <a:defRPr/>
              </a:pPr>
              <a:r>
                <a:rPr lang="en-US" b="1">
                  <a:solidFill>
                    <a:srgbClr val="FFFFFF"/>
                  </a:solidFill>
                  <a:latin typeface="Kanit" pitchFamily="2" charset="-34"/>
                  <a:cs typeface="Kanit" pitchFamily="2" charset="-34"/>
                </a:rPr>
                <a:t>RAG apps</a:t>
              </a:r>
              <a:endParaRPr kumimoji="0" lang="en-US" sz="1800" b="1" i="0" u="none" strike="noStrike" kern="1200" cap="none" spc="0" normalizeH="0" baseline="0" noProof="0">
                <a:ln>
                  <a:noFill/>
                </a:ln>
                <a:solidFill>
                  <a:srgbClr val="FFFFFF"/>
                </a:solidFill>
                <a:effectLst/>
                <a:uLnTx/>
                <a:uFillTx/>
                <a:latin typeface="Kanit" pitchFamily="2" charset="-34"/>
                <a:cs typeface="Kanit" pitchFamily="2" charset="-34"/>
              </a:endParaRPr>
            </a:p>
          </p:txBody>
        </p:sp>
        <p:pic>
          <p:nvPicPr>
            <p:cNvPr id="35" name="Picture 34">
              <a:extLst>
                <a:ext uri="{FF2B5EF4-FFF2-40B4-BE49-F238E27FC236}">
                  <a16:creationId xmlns:a16="http://schemas.microsoft.com/office/drawing/2014/main" id="{7706821D-F1E7-0634-E5CC-909CF0851F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2511" y="4942258"/>
              <a:ext cx="1033895" cy="1033895"/>
            </a:xfrm>
            <a:prstGeom prst="rect">
              <a:avLst/>
            </a:prstGeom>
          </p:spPr>
        </p:pic>
      </p:grpSp>
      <p:grpSp>
        <p:nvGrpSpPr>
          <p:cNvPr id="36" name="Group 35">
            <a:extLst>
              <a:ext uri="{FF2B5EF4-FFF2-40B4-BE49-F238E27FC236}">
                <a16:creationId xmlns:a16="http://schemas.microsoft.com/office/drawing/2014/main" id="{EE9054DA-0077-A8AF-3397-A61426AC0952}"/>
              </a:ext>
            </a:extLst>
          </p:cNvPr>
          <p:cNvGrpSpPr/>
          <p:nvPr/>
        </p:nvGrpSpPr>
        <p:grpSpPr>
          <a:xfrm>
            <a:off x="2829012" y="1901399"/>
            <a:ext cx="2449710" cy="1605799"/>
            <a:chOff x="3007890" y="2096407"/>
            <a:chExt cx="2449710" cy="1605799"/>
          </a:xfrm>
        </p:grpSpPr>
        <p:sp>
          <p:nvSpPr>
            <p:cNvPr id="37" name="文本框 77">
              <a:extLst>
                <a:ext uri="{FF2B5EF4-FFF2-40B4-BE49-F238E27FC236}">
                  <a16:creationId xmlns:a16="http://schemas.microsoft.com/office/drawing/2014/main" id="{7529BAD6-6659-BFA5-081B-778A1A5B4724}"/>
                </a:ext>
              </a:extLst>
            </p:cNvPr>
            <p:cNvSpPr txBox="1"/>
            <p:nvPr/>
          </p:nvSpPr>
          <p:spPr>
            <a:xfrm>
              <a:off x="3007890" y="3332874"/>
              <a:ext cx="2449710"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Kanit" pitchFamily="2" charset="-34"/>
                  <a:cs typeface="Kanit" pitchFamily="2" charset="-34"/>
                </a:rPr>
                <a:t>Deep Learning Model</a:t>
              </a:r>
            </a:p>
          </p:txBody>
        </p:sp>
        <p:pic>
          <p:nvPicPr>
            <p:cNvPr id="38" name="Picture 37" descr="Flow icon">
              <a:extLst>
                <a:ext uri="{FF2B5EF4-FFF2-40B4-BE49-F238E27FC236}">
                  <a16:creationId xmlns:a16="http://schemas.microsoft.com/office/drawing/2014/main" id="{D9DD503A-40D1-422A-F9CF-17065E83A6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3695" y="2096407"/>
              <a:ext cx="998100" cy="998100"/>
            </a:xfrm>
            <a:prstGeom prst="rect">
              <a:avLst/>
            </a:prstGeom>
          </p:spPr>
        </p:pic>
      </p:grpSp>
      <p:grpSp>
        <p:nvGrpSpPr>
          <p:cNvPr id="39" name="Group 38">
            <a:extLst>
              <a:ext uri="{FF2B5EF4-FFF2-40B4-BE49-F238E27FC236}">
                <a16:creationId xmlns:a16="http://schemas.microsoft.com/office/drawing/2014/main" id="{DB3178C6-5EFC-5127-E6ED-D7885780D654}"/>
              </a:ext>
            </a:extLst>
          </p:cNvPr>
          <p:cNvGrpSpPr/>
          <p:nvPr/>
        </p:nvGrpSpPr>
        <p:grpSpPr>
          <a:xfrm>
            <a:off x="975162" y="3871686"/>
            <a:ext cx="10241676" cy="525365"/>
            <a:chOff x="1372273" y="3942026"/>
            <a:chExt cx="10241676" cy="525365"/>
          </a:xfrm>
          <a:solidFill>
            <a:srgbClr val="182937"/>
          </a:solidFill>
          <a:effectLst/>
        </p:grpSpPr>
        <p:sp>
          <p:nvSpPr>
            <p:cNvPr id="40" name="Rounded Rectangle 39">
              <a:extLst>
                <a:ext uri="{FF2B5EF4-FFF2-40B4-BE49-F238E27FC236}">
                  <a16:creationId xmlns:a16="http://schemas.microsoft.com/office/drawing/2014/main" id="{16B33BBB-6DC9-3297-B2E1-DBC681C02A4D}"/>
                </a:ext>
                <a:ext uri="{C183D7F6-B498-43B3-948B-1728B52AA6E4}">
                  <adec:decorative xmlns:adec="http://schemas.microsoft.com/office/drawing/2017/decorative" val="1"/>
                </a:ext>
              </a:extLst>
            </p:cNvPr>
            <p:cNvSpPr/>
            <p:nvPr/>
          </p:nvSpPr>
          <p:spPr bwMode="auto">
            <a:xfrm>
              <a:off x="1372273" y="3942026"/>
              <a:ext cx="10241676" cy="525365"/>
            </a:xfrm>
            <a:prstGeom prst="roundRect">
              <a:avLst>
                <a:gd name="adj" fmla="val 28241"/>
              </a:avLst>
            </a:prstGeom>
            <a:grpFill/>
            <a:ln w="1905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Kanit" pitchFamily="2" charset="-34"/>
                <a:cs typeface="Kanit" pitchFamily="2" charset="-34"/>
              </a:endParaRPr>
            </a:p>
          </p:txBody>
        </p:sp>
        <p:sp>
          <p:nvSpPr>
            <p:cNvPr id="41" name="文本框 16">
              <a:extLst>
                <a:ext uri="{FF2B5EF4-FFF2-40B4-BE49-F238E27FC236}">
                  <a16:creationId xmlns:a16="http://schemas.microsoft.com/office/drawing/2014/main" id="{CD3B3CDD-9D8B-7848-0395-5935A604C2AD}"/>
                </a:ext>
              </a:extLst>
            </p:cNvPr>
            <p:cNvSpPr txBox="1"/>
            <p:nvPr/>
          </p:nvSpPr>
          <p:spPr>
            <a:xfrm>
              <a:off x="1600379" y="3980718"/>
              <a:ext cx="9785465" cy="400110"/>
            </a:xfrm>
            <a:prstGeom prst="rect">
              <a:avLst/>
            </a:prstGeom>
            <a:grpFill/>
            <a:ln>
              <a:noFill/>
            </a:ln>
          </p:spPr>
          <p:txBody>
            <a:bodyPr wrap="square" lIns="91440" tIns="45720" rIns="91440" bIns="45720" rtlCol="0" anchor="t">
              <a:spAutoFit/>
            </a:bodyPr>
            <a:lstStyle/>
            <a:p>
              <a:pPr algn="ctr" defTabSz="932742">
                <a:spcBef>
                  <a:spcPct val="20000"/>
                </a:spcBef>
                <a:buSzPct val="90000"/>
                <a:defRPr/>
              </a:pPr>
              <a:r>
                <a:rPr kumimoji="0" lang="en-US" sz="2000" b="0" i="0" u="none" strike="noStrike" kern="1200" cap="none" spc="0" normalizeH="0" baseline="0" noProof="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cs typeface="Kanit" pitchFamily="2" charset="-34"/>
                </a:rPr>
                <a:t>Vector similarity search empowers </a:t>
              </a:r>
              <a:r>
                <a:rPr lang="en-US" sz="200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cs typeface="Kanit" pitchFamily="2" charset="-34"/>
                </a:rPr>
                <a:t>Generative AI apps</a:t>
              </a:r>
              <a:endParaRPr lang="en-US" sz="2000" b="0" i="0" u="none" strike="noStrike" kern="1200" cap="none" spc="0" normalizeH="0" baseline="0" noProof="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cs typeface="Kanit" pitchFamily="2" charset="-34"/>
              </a:endParaRPr>
            </a:p>
          </p:txBody>
        </p:sp>
      </p:grpSp>
    </p:spTree>
    <p:extLst>
      <p:ext uri="{BB962C8B-B14F-4D97-AF65-F5344CB8AC3E}">
        <p14:creationId xmlns:p14="http://schemas.microsoft.com/office/powerpoint/2010/main" val="1878750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1000"/>
                                        <p:tgtEl>
                                          <p:spTgt spid="36"/>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10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D9034-87E7-D7BC-FAEA-DE0AE345A7A6}"/>
            </a:ext>
          </a:extLst>
        </p:cNvPr>
        <p:cNvGrpSpPr/>
        <p:nvPr/>
      </p:nvGrpSpPr>
      <p:grpSpPr>
        <a:xfrm>
          <a:off x="0" y="0"/>
          <a:ext cx="0" cy="0"/>
          <a:chOff x="0" y="0"/>
          <a:chExt cx="0" cy="0"/>
        </a:xfrm>
      </p:grpSpPr>
      <p:sp>
        <p:nvSpPr>
          <p:cNvPr id="2" name="Rounded Rectangle 38">
            <a:extLst>
              <a:ext uri="{FF2B5EF4-FFF2-40B4-BE49-F238E27FC236}">
                <a16:creationId xmlns:a16="http://schemas.microsoft.com/office/drawing/2014/main" id="{2A9C7F7D-1FF5-A822-32E2-63B38D4F3722}"/>
              </a:ext>
            </a:extLst>
          </p:cNvPr>
          <p:cNvSpPr/>
          <p:nvPr/>
        </p:nvSpPr>
        <p:spPr bwMode="auto">
          <a:xfrm>
            <a:off x="5196731" y="2052382"/>
            <a:ext cx="6407007" cy="4392868"/>
          </a:xfrm>
          <a:prstGeom prst="roundRect">
            <a:avLst>
              <a:gd name="adj" fmla="val 3223"/>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Kanit" pitchFamily="2" charset="-34"/>
              <a:cs typeface="Kanit" pitchFamily="2" charset="-34"/>
            </a:endParaRPr>
          </a:p>
        </p:txBody>
      </p:sp>
      <p:sp>
        <p:nvSpPr>
          <p:cNvPr id="3" name="Title 22">
            <a:extLst>
              <a:ext uri="{FF2B5EF4-FFF2-40B4-BE49-F238E27FC236}">
                <a16:creationId xmlns:a16="http://schemas.microsoft.com/office/drawing/2014/main" id="{353B0C93-D9FC-9AC0-C2D2-35E8E473B094}"/>
              </a:ext>
            </a:extLst>
          </p:cNvPr>
          <p:cNvSpPr txBox="1">
            <a:spLocks/>
          </p:cNvSpPr>
          <p:nvPr/>
        </p:nvSpPr>
        <p:spPr>
          <a:xfrm>
            <a:off x="588263" y="457200"/>
            <a:ext cx="11018520" cy="553998"/>
          </a:xfrm>
          <a:prstGeom prst="rect">
            <a:avLst/>
          </a:prstGeom>
        </p:spPr>
        <p:txBody>
          <a:bodyPr>
            <a:normAutofit fontScale="97500" lnSpcReduction="10000"/>
          </a:bodyPr>
          <a:lst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pc="-50">
                <a:ln w="3175">
                  <a:noFill/>
                </a:ln>
                <a:gradFill>
                  <a:gsLst>
                    <a:gs pos="70000">
                      <a:srgbClr val="49C5B1"/>
                    </a:gs>
                    <a:gs pos="0">
                      <a:srgbClr val="8DE971"/>
                    </a:gs>
                  </a:gsLst>
                  <a:path path="circle">
                    <a:fillToRect l="100000" t="100000"/>
                  </a:path>
                </a:gradFill>
                <a:latin typeface="+mj-lt"/>
                <a:ea typeface="+mn-ea"/>
                <a:cs typeface="Kanit" pitchFamily="2" charset="-34"/>
              </a:rPr>
              <a:t>AI Services integrated into Azure Postgres</a:t>
            </a:r>
          </a:p>
        </p:txBody>
      </p:sp>
      <p:sp>
        <p:nvSpPr>
          <p:cNvPr id="4" name="TextBox 3">
            <a:extLst>
              <a:ext uri="{FF2B5EF4-FFF2-40B4-BE49-F238E27FC236}">
                <a16:creationId xmlns:a16="http://schemas.microsoft.com/office/drawing/2014/main" id="{9BB7CE7A-2461-249C-ED5A-2AE9799A2984}"/>
              </a:ext>
            </a:extLst>
          </p:cNvPr>
          <p:cNvSpPr txBox="1"/>
          <p:nvPr/>
        </p:nvSpPr>
        <p:spPr>
          <a:xfrm>
            <a:off x="9996644" y="2657712"/>
            <a:ext cx="142060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Kanit" pitchFamily="2" charset="-34"/>
                <a:cs typeface="Kanit" pitchFamily="2" charset="-34"/>
              </a:rPr>
              <a:t>Azure OpenAI</a:t>
            </a:r>
          </a:p>
        </p:txBody>
      </p:sp>
      <p:pic>
        <p:nvPicPr>
          <p:cNvPr id="5" name="Picture 4" descr="Postgresql Icon #346592 - Free Icons Library">
            <a:extLst>
              <a:ext uri="{FF2B5EF4-FFF2-40B4-BE49-F238E27FC236}">
                <a16:creationId xmlns:a16="http://schemas.microsoft.com/office/drawing/2014/main" id="{49E74C26-C5FE-CFA8-CD87-1C57E374A4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99" r="27694"/>
          <a:stretch/>
        </p:blipFill>
        <p:spPr bwMode="auto">
          <a:xfrm>
            <a:off x="6055454" y="3560676"/>
            <a:ext cx="1153629" cy="137628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FB750454-866D-1EB9-BF50-6780CAF680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34118" y="5490132"/>
            <a:ext cx="614242" cy="614242"/>
          </a:xfrm>
          <a:prstGeom prst="rect">
            <a:avLst/>
          </a:prstGeom>
        </p:spPr>
      </p:pic>
      <p:pic>
        <p:nvPicPr>
          <p:cNvPr id="7" name="Graphic 6">
            <a:extLst>
              <a:ext uri="{FF2B5EF4-FFF2-40B4-BE49-F238E27FC236}">
                <a16:creationId xmlns:a16="http://schemas.microsoft.com/office/drawing/2014/main" id="{74EE6263-250B-3A49-75E4-92F3852062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4118" y="4510519"/>
            <a:ext cx="614242" cy="614242"/>
          </a:xfrm>
          <a:prstGeom prst="rect">
            <a:avLst/>
          </a:prstGeom>
        </p:spPr>
      </p:pic>
      <p:sp>
        <p:nvSpPr>
          <p:cNvPr id="8" name="TextBox 7">
            <a:extLst>
              <a:ext uri="{FF2B5EF4-FFF2-40B4-BE49-F238E27FC236}">
                <a16:creationId xmlns:a16="http://schemas.microsoft.com/office/drawing/2014/main" id="{C949C67A-0230-79AA-DAF6-31F96F26C1A4}"/>
              </a:ext>
            </a:extLst>
          </p:cNvPr>
          <p:cNvSpPr txBox="1"/>
          <p:nvPr/>
        </p:nvSpPr>
        <p:spPr>
          <a:xfrm>
            <a:off x="9885531" y="3530852"/>
            <a:ext cx="171253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Kanit" pitchFamily="2" charset="-34"/>
                <a:cs typeface="Kanit" pitchFamily="2" charset="-34"/>
              </a:rPr>
              <a:t>Azure AI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Kanit" pitchFamily="2" charset="-34"/>
                <a:cs typeface="Kanit" pitchFamily="2" charset="-34"/>
              </a:rPr>
              <a:t>Language Services</a:t>
            </a:r>
          </a:p>
        </p:txBody>
      </p:sp>
      <p:sp>
        <p:nvSpPr>
          <p:cNvPr id="9" name="TextBox 8">
            <a:extLst>
              <a:ext uri="{FF2B5EF4-FFF2-40B4-BE49-F238E27FC236}">
                <a16:creationId xmlns:a16="http://schemas.microsoft.com/office/drawing/2014/main" id="{7F8D13D2-51C6-99A8-0C5F-3AE8838F07FE}"/>
              </a:ext>
            </a:extLst>
          </p:cNvPr>
          <p:cNvSpPr txBox="1"/>
          <p:nvPr/>
        </p:nvSpPr>
        <p:spPr>
          <a:xfrm>
            <a:off x="10166595" y="4595911"/>
            <a:ext cx="1071401"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Kanit" pitchFamily="2" charset="-34"/>
                <a:cs typeface="Kanit" pitchFamily="2" charset="-34"/>
              </a:rPr>
              <a:t>Azure AI Translator</a:t>
            </a:r>
          </a:p>
        </p:txBody>
      </p:sp>
      <p:sp>
        <p:nvSpPr>
          <p:cNvPr id="10" name="TextBox 9">
            <a:extLst>
              <a:ext uri="{FF2B5EF4-FFF2-40B4-BE49-F238E27FC236}">
                <a16:creationId xmlns:a16="http://schemas.microsoft.com/office/drawing/2014/main" id="{E8FCE010-AA0A-6283-59B3-E79C4E533472}"/>
              </a:ext>
            </a:extLst>
          </p:cNvPr>
          <p:cNvSpPr txBox="1"/>
          <p:nvPr/>
        </p:nvSpPr>
        <p:spPr>
          <a:xfrm>
            <a:off x="10029318" y="5581809"/>
            <a:ext cx="142495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Kanit" pitchFamily="2" charset="-34"/>
                <a:cs typeface="Kanit" pitchFamily="2" charset="-34"/>
              </a:rPr>
              <a:t>Azure Machine Learning</a:t>
            </a:r>
          </a:p>
        </p:txBody>
      </p:sp>
      <p:pic>
        <p:nvPicPr>
          <p:cNvPr id="11" name="Picture 10">
            <a:extLst>
              <a:ext uri="{FF2B5EF4-FFF2-40B4-BE49-F238E27FC236}">
                <a16:creationId xmlns:a16="http://schemas.microsoft.com/office/drawing/2014/main" id="{8EF74CA6-4A46-3199-ADC2-CFC56104A6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9686" y="3462043"/>
            <a:ext cx="683106" cy="683106"/>
          </a:xfrm>
          <a:prstGeom prst="rect">
            <a:avLst/>
          </a:prstGeom>
        </p:spPr>
      </p:pic>
      <p:sp>
        <p:nvSpPr>
          <p:cNvPr id="12" name="TextBox 11">
            <a:extLst>
              <a:ext uri="{FF2B5EF4-FFF2-40B4-BE49-F238E27FC236}">
                <a16:creationId xmlns:a16="http://schemas.microsoft.com/office/drawing/2014/main" id="{59B0A902-921A-779F-3021-BEA4B7627231}"/>
              </a:ext>
            </a:extLst>
          </p:cNvPr>
          <p:cNvSpPr txBox="1"/>
          <p:nvPr/>
        </p:nvSpPr>
        <p:spPr>
          <a:xfrm>
            <a:off x="581801" y="1006842"/>
            <a:ext cx="6811432" cy="400110"/>
          </a:xfrm>
          <a:prstGeom prst="rect">
            <a:avLst/>
          </a:prstGeom>
          <a:noFill/>
        </p:spPr>
        <p:txBody>
          <a:bodyPr wrap="square" lIns="0" tIns="45720" rIns="91440" bIns="45720" anchor="t">
            <a:spAutoFit/>
          </a:bodyPr>
          <a:lstStyle/>
          <a:p>
            <a:pPr>
              <a:defRPr/>
            </a:pPr>
            <a:r>
              <a:rPr lang="en-US" sz="2000">
                <a:solidFill>
                  <a:srgbClr val="FFFFFF"/>
                </a:solidFill>
                <a:latin typeface="Kanit" pitchFamily="2" charset="-34"/>
                <a:cs typeface="Kanit" pitchFamily="2" charset="-34"/>
              </a:rPr>
              <a:t>Make remote calls directly from PostgreSQL</a:t>
            </a:r>
            <a:endParaRPr kumimoji="0" lang="en-US" sz="2000" b="0" i="0" u="none" strike="noStrike" kern="1200" cap="none" spc="0" normalizeH="0" baseline="0" noProof="0">
              <a:ln>
                <a:noFill/>
              </a:ln>
              <a:solidFill>
                <a:srgbClr val="FFFFFF"/>
              </a:solidFill>
              <a:effectLst/>
              <a:uLnTx/>
              <a:uFillTx/>
              <a:latin typeface="Kanit" pitchFamily="2" charset="-34"/>
              <a:cs typeface="Kanit" pitchFamily="2" charset="-34"/>
            </a:endParaRPr>
          </a:p>
        </p:txBody>
      </p:sp>
      <p:pic>
        <p:nvPicPr>
          <p:cNvPr id="13" name="Picture 12">
            <a:extLst>
              <a:ext uri="{FF2B5EF4-FFF2-40B4-BE49-F238E27FC236}">
                <a16:creationId xmlns:a16="http://schemas.microsoft.com/office/drawing/2014/main" id="{91893297-563C-58D0-E6A4-AD504D0177F3}"/>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Lst>
          </a:blip>
          <a:srcRect l="21696" r="19317"/>
          <a:stretch/>
        </p:blipFill>
        <p:spPr>
          <a:xfrm>
            <a:off x="9072321" y="2413567"/>
            <a:ext cx="737836" cy="683106"/>
          </a:xfrm>
          <a:prstGeom prst="rect">
            <a:avLst/>
          </a:prstGeom>
        </p:spPr>
      </p:pic>
      <p:sp>
        <p:nvSpPr>
          <p:cNvPr id="14" name="Content Placeholder 4">
            <a:extLst>
              <a:ext uri="{FF2B5EF4-FFF2-40B4-BE49-F238E27FC236}">
                <a16:creationId xmlns:a16="http://schemas.microsoft.com/office/drawing/2014/main" id="{91B1B813-4451-AB8A-DDB6-2C7E8760CFC6}"/>
              </a:ext>
            </a:extLst>
          </p:cNvPr>
          <p:cNvSpPr txBox="1">
            <a:spLocks/>
          </p:cNvSpPr>
          <p:nvPr/>
        </p:nvSpPr>
        <p:spPr>
          <a:xfrm>
            <a:off x="588262" y="2351356"/>
            <a:ext cx="4387497" cy="360748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defTabSz="914102">
              <a:lnSpc>
                <a:spcPct val="90000"/>
              </a:lnSpc>
              <a:spcBef>
                <a:spcPts val="600"/>
              </a:spcBef>
              <a:buNone/>
              <a:defRPr/>
            </a:pPr>
            <a:r>
              <a:rPr lang="en-US" kern="0">
                <a:solidFill>
                  <a:srgbClr val="FFFFFF"/>
                </a:solidFill>
                <a:cs typeface="Kanit" pitchFamily="2" charset="-34"/>
              </a:rPr>
              <a:t>azure_ai extension</a:t>
            </a:r>
            <a:endParaRPr lang="en-US" kern="0">
              <a:cs typeface="Kanit" pitchFamily="2" charset="-34"/>
            </a:endParaRPr>
          </a:p>
          <a:p>
            <a:pPr marL="0" lvl="2" indent="0" defTabSz="914102">
              <a:lnSpc>
                <a:spcPct val="90000"/>
              </a:lnSpc>
              <a:spcBef>
                <a:spcPts val="600"/>
              </a:spcBef>
              <a:buNone/>
              <a:defRPr/>
            </a:pPr>
            <a:endParaRPr lang="en-US" kern="0">
              <a:solidFill>
                <a:srgbClr val="FFFFFF"/>
              </a:solidFill>
              <a:cs typeface="Kanit" pitchFamily="2" charset="-34"/>
            </a:endParaRPr>
          </a:p>
          <a:p>
            <a:pPr marL="0" marR="0" lvl="2" indent="0" algn="l" defTabSz="914102" rtl="0" eaLnBrk="1" fontAlgn="base" latinLnBrk="0" hangingPunct="1">
              <a:lnSpc>
                <a:spcPct val="90000"/>
              </a:lnSpc>
              <a:spcBef>
                <a:spcPts val="2600"/>
              </a:spcBef>
              <a:spcAft>
                <a:spcPts val="0"/>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rgbClr val="FFFFFF"/>
                </a:solidFill>
                <a:effectLst/>
                <a:uLnTx/>
                <a:uFillTx/>
                <a:cs typeface="Kanit" pitchFamily="2" charset="-34"/>
              </a:rPr>
              <a:t>Exceptional </a:t>
            </a:r>
            <a:r>
              <a:rPr lang="en-US" kern="0">
                <a:solidFill>
                  <a:srgbClr val="FFFFFF"/>
                </a:solidFill>
                <a:cs typeface="Kanit" pitchFamily="2" charset="-34"/>
              </a:rPr>
              <a:t>simplicity</a:t>
            </a:r>
            <a:r>
              <a:rPr kumimoji="0" lang="en-US" sz="1600" b="0" i="0" u="none" strike="noStrike" kern="0" cap="none" spc="0" normalizeH="0" baseline="0" noProof="0">
                <a:ln>
                  <a:noFill/>
                </a:ln>
                <a:solidFill>
                  <a:srgbClr val="FFFFFF"/>
                </a:solidFill>
                <a:effectLst/>
                <a:uLnTx/>
                <a:uFillTx/>
                <a:cs typeface="Kanit" pitchFamily="2" charset="-34"/>
              </a:rPr>
              <a:t> out of the box</a:t>
            </a:r>
            <a:endParaRPr lang="en-US" sz="1600" b="0" i="0" u="none" strike="noStrike" kern="0" cap="none" spc="0" normalizeH="0" baseline="0" noProof="0">
              <a:ln>
                <a:noFill/>
              </a:ln>
              <a:solidFill>
                <a:srgbClr val="FFFFFF"/>
              </a:solidFill>
              <a:effectLst/>
              <a:uLnTx/>
              <a:uFillTx/>
              <a:cs typeface="Kanit" pitchFamily="2" charset="-34"/>
            </a:endParaRP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r>
              <a:rPr kumimoji="0" lang="en-US" sz="1400" b="0" i="0" u="none" strike="noStrike" kern="1200" cap="none" spc="0" normalizeH="0" baseline="0" noProof="0">
                <a:ln>
                  <a:noFill/>
                </a:ln>
                <a:solidFill>
                  <a:srgbClr val="FFFFFF"/>
                </a:solidFill>
                <a:effectLst/>
                <a:uLnTx/>
                <a:uFillTx/>
                <a:cs typeface="Kanit" pitchFamily="2" charset="-34"/>
              </a:rPr>
              <a:t>Azure OpenAI</a:t>
            </a: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r>
              <a:rPr kumimoji="0" lang="en-US" sz="1400" b="0" i="0" u="none" strike="noStrike" kern="1200" cap="none" spc="0" normalizeH="0" baseline="0" noProof="0">
                <a:ln>
                  <a:noFill/>
                </a:ln>
                <a:solidFill>
                  <a:srgbClr val="FFFFFF"/>
                </a:solidFill>
                <a:effectLst/>
                <a:uLnTx/>
                <a:uFillTx/>
                <a:cs typeface="Kanit" pitchFamily="2" charset="-34"/>
              </a:rPr>
              <a:t>Azure AI Language Services</a:t>
            </a: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r>
              <a:rPr kumimoji="0" lang="en-US" sz="1400" b="0" i="0" u="none" strike="noStrike" kern="1200" cap="none" spc="0" normalizeH="0" baseline="0" noProof="0">
                <a:ln>
                  <a:noFill/>
                </a:ln>
                <a:solidFill>
                  <a:srgbClr val="FFFFFF"/>
                </a:solidFill>
                <a:effectLst/>
                <a:uLnTx/>
                <a:uFillTx/>
                <a:cs typeface="Kanit" pitchFamily="2" charset="-34"/>
              </a:rPr>
              <a:t>Azure AI Translator</a:t>
            </a: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r>
              <a:rPr kumimoji="0" lang="en-US" sz="1400" b="0" i="0" u="none" strike="noStrike" kern="1200" cap="none" spc="0" normalizeH="0" baseline="0" noProof="0">
                <a:ln>
                  <a:noFill/>
                </a:ln>
                <a:solidFill>
                  <a:srgbClr val="FFFFFF"/>
                </a:solidFill>
                <a:effectLst/>
                <a:uLnTx/>
                <a:uFillTx/>
                <a:cs typeface="Kanit" pitchFamily="2" charset="-34"/>
              </a:rPr>
              <a:t>Azure Machine Learning</a:t>
            </a: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endParaRPr kumimoji="0" lang="en-US" sz="1400" b="0" i="0" u="none" strike="noStrike" kern="1200" cap="none" spc="0" normalizeH="0" baseline="0" noProof="0">
              <a:ln>
                <a:noFill/>
              </a:ln>
              <a:solidFill>
                <a:srgbClr val="FFFFFF"/>
              </a:solidFill>
              <a:effectLst/>
              <a:uLnTx/>
              <a:uFillTx/>
              <a:cs typeface="Kanit" pitchFamily="2" charset="-34"/>
            </a:endParaRPr>
          </a:p>
          <a:p>
            <a:pPr marL="0" marR="0" lvl="2" indent="0" algn="l" defTabSz="914102" rtl="0" eaLnBrk="1" fontAlgn="base" latinLnBrk="0" hangingPunct="1">
              <a:lnSpc>
                <a:spcPct val="90000"/>
              </a:lnSpc>
              <a:spcBef>
                <a:spcPts val="2600"/>
              </a:spcBef>
              <a:spcAft>
                <a:spcPts val="0"/>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rgbClr val="FFFFFF"/>
                </a:solidFill>
                <a:effectLst/>
                <a:uLnTx/>
                <a:uFillTx/>
                <a:cs typeface="Kanit" pitchFamily="2" charset="-34"/>
              </a:rPr>
              <a:t>Enables developers to rapidly adopt new AI capabilities in their solution without complex re-architecture or refactoring</a:t>
            </a:r>
          </a:p>
          <a:p>
            <a:pPr marL="0" marR="0" lvl="1"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cs typeface="Kanit" pitchFamily="2" charset="-34"/>
            </a:endParaRPr>
          </a:p>
          <a:p>
            <a:pPr marL="457200" marR="0" lvl="1"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000" b="0" i="0" u="none" strike="noStrike" kern="1200" cap="none" spc="0" normalizeH="0" baseline="0" noProof="0">
              <a:ln>
                <a:noFill/>
              </a:ln>
              <a:solidFill>
                <a:srgbClr val="FFFFFF"/>
              </a:solidFill>
              <a:effectLst/>
              <a:uLnTx/>
              <a:uFillTx/>
              <a:cs typeface="Kanit" pitchFamily="2" charset="-34"/>
            </a:endParaRPr>
          </a:p>
        </p:txBody>
      </p:sp>
      <p:cxnSp>
        <p:nvCxnSpPr>
          <p:cNvPr id="15" name="!!line2">
            <a:extLst>
              <a:ext uri="{FF2B5EF4-FFF2-40B4-BE49-F238E27FC236}">
                <a16:creationId xmlns:a16="http://schemas.microsoft.com/office/drawing/2014/main" id="{BE2CB9E9-49B2-DE90-E6D0-2E22AE650575}"/>
              </a:ext>
              <a:ext uri="{C183D7F6-B498-43B3-948B-1728B52AA6E4}">
                <adec:decorative xmlns:adec="http://schemas.microsoft.com/office/drawing/2017/decorative" val="1"/>
              </a:ext>
            </a:extLst>
          </p:cNvPr>
          <p:cNvCxnSpPr>
            <a:cxnSpLocks/>
          </p:cNvCxnSpPr>
          <p:nvPr/>
        </p:nvCxnSpPr>
        <p:spPr>
          <a:xfrm>
            <a:off x="581801" y="2879512"/>
            <a:ext cx="4366101"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6" name="!!line2">
            <a:extLst>
              <a:ext uri="{FF2B5EF4-FFF2-40B4-BE49-F238E27FC236}">
                <a16:creationId xmlns:a16="http://schemas.microsoft.com/office/drawing/2014/main" id="{01C32CE0-E0A9-10B2-2E29-DF119C4A311A}"/>
              </a:ext>
              <a:ext uri="{C183D7F6-B498-43B3-948B-1728B52AA6E4}">
                <adec:decorative xmlns:adec="http://schemas.microsoft.com/office/drawing/2017/decorative" val="1"/>
              </a:ext>
            </a:extLst>
          </p:cNvPr>
          <p:cNvCxnSpPr>
            <a:cxnSpLocks/>
          </p:cNvCxnSpPr>
          <p:nvPr/>
        </p:nvCxnSpPr>
        <p:spPr>
          <a:xfrm>
            <a:off x="581801" y="4618527"/>
            <a:ext cx="4366101"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05373F-53AD-68A4-B79C-BC9DC9D367E9}"/>
              </a:ext>
            </a:extLst>
          </p:cNvPr>
          <p:cNvSpPr txBox="1"/>
          <p:nvPr/>
        </p:nvSpPr>
        <p:spPr>
          <a:xfrm>
            <a:off x="5694865" y="2866437"/>
            <a:ext cx="1874806"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Kanit" pitchFamily="2" charset="-34"/>
                <a:cs typeface="Kanit" pitchFamily="2" charset="-34"/>
              </a:rPr>
              <a:t>Azure Database for PostgreSQL</a:t>
            </a:r>
          </a:p>
        </p:txBody>
      </p:sp>
      <p:cxnSp>
        <p:nvCxnSpPr>
          <p:cNvPr id="18" name="Straight Arrow Connector 17">
            <a:extLst>
              <a:ext uri="{FF2B5EF4-FFF2-40B4-BE49-F238E27FC236}">
                <a16:creationId xmlns:a16="http://schemas.microsoft.com/office/drawing/2014/main" id="{BB12CCE7-B7F2-A930-0071-88F86D559E87}"/>
              </a:ext>
            </a:extLst>
          </p:cNvPr>
          <p:cNvCxnSpPr>
            <a:cxnSpLocks/>
          </p:cNvCxnSpPr>
          <p:nvPr/>
        </p:nvCxnSpPr>
        <p:spPr>
          <a:xfrm>
            <a:off x="7323190" y="4277092"/>
            <a:ext cx="968407" cy="0"/>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A44A9DCA-F759-A724-EA54-924D5588712B}"/>
              </a:ext>
            </a:extLst>
          </p:cNvPr>
          <p:cNvCxnSpPr>
            <a:cxnSpLocks/>
          </p:cNvCxnSpPr>
          <p:nvPr/>
        </p:nvCxnSpPr>
        <p:spPr>
          <a:xfrm flipV="1">
            <a:off x="8294697" y="2866437"/>
            <a:ext cx="633403" cy="6719"/>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CC187F80-49E4-A64A-9BC2-6D93CA6DB170}"/>
              </a:ext>
            </a:extLst>
          </p:cNvPr>
          <p:cNvCxnSpPr>
            <a:cxnSpLocks/>
          </p:cNvCxnSpPr>
          <p:nvPr/>
        </p:nvCxnSpPr>
        <p:spPr>
          <a:xfrm>
            <a:off x="8294697" y="2873156"/>
            <a:ext cx="0" cy="2968844"/>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ECA45A87-1351-C7C8-F8AB-95BAE3793F7D}"/>
              </a:ext>
            </a:extLst>
          </p:cNvPr>
          <p:cNvCxnSpPr>
            <a:cxnSpLocks/>
          </p:cNvCxnSpPr>
          <p:nvPr/>
        </p:nvCxnSpPr>
        <p:spPr>
          <a:xfrm flipV="1">
            <a:off x="8294696" y="3796877"/>
            <a:ext cx="633403" cy="6719"/>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BC3A8081-15C8-E08A-1784-95020AD15459}"/>
              </a:ext>
            </a:extLst>
          </p:cNvPr>
          <p:cNvCxnSpPr>
            <a:cxnSpLocks/>
          </p:cNvCxnSpPr>
          <p:nvPr/>
        </p:nvCxnSpPr>
        <p:spPr>
          <a:xfrm flipV="1">
            <a:off x="8292443" y="5828931"/>
            <a:ext cx="633403" cy="6719"/>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F5B413BA-5C13-5E7F-F1BC-4073F15D194E}"/>
              </a:ext>
            </a:extLst>
          </p:cNvPr>
          <p:cNvCxnSpPr>
            <a:cxnSpLocks/>
          </p:cNvCxnSpPr>
          <p:nvPr/>
        </p:nvCxnSpPr>
        <p:spPr>
          <a:xfrm flipV="1">
            <a:off x="8291597" y="4765361"/>
            <a:ext cx="633403" cy="6719"/>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652224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4C396-C6FC-8A2C-0A56-BC2867FF3C4E}"/>
            </a:ext>
          </a:extLst>
        </p:cNvPr>
        <p:cNvGrpSpPr/>
        <p:nvPr/>
      </p:nvGrpSpPr>
      <p:grpSpPr>
        <a:xfrm>
          <a:off x="0" y="0"/>
          <a:ext cx="0" cy="0"/>
          <a:chOff x="0" y="0"/>
          <a:chExt cx="0" cy="0"/>
        </a:xfrm>
      </p:grpSpPr>
      <p:sp>
        <p:nvSpPr>
          <p:cNvPr id="2" name="Title 22">
            <a:extLst>
              <a:ext uri="{FF2B5EF4-FFF2-40B4-BE49-F238E27FC236}">
                <a16:creationId xmlns:a16="http://schemas.microsoft.com/office/drawing/2014/main" id="{62DB120C-B412-E38F-F30E-DCDB223AD922}"/>
              </a:ext>
            </a:extLst>
          </p:cNvPr>
          <p:cNvSpPr txBox="1">
            <a:spLocks/>
          </p:cNvSpPr>
          <p:nvPr/>
        </p:nvSpPr>
        <p:spPr>
          <a:xfrm>
            <a:off x="369047" y="492942"/>
            <a:ext cx="9418359" cy="1325563"/>
          </a:xfrm>
          <a:prstGeom prst="rect">
            <a:avLst/>
          </a:prstGeom>
        </p:spPr>
        <p:txBody>
          <a:bodyPr/>
          <a:lst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3500" spc="-50">
                <a:ln w="3175">
                  <a:noFill/>
                </a:ln>
                <a:gradFill>
                  <a:gsLst>
                    <a:gs pos="70000">
                      <a:srgbClr val="49C5B1"/>
                    </a:gs>
                    <a:gs pos="0">
                      <a:srgbClr val="8DE971"/>
                    </a:gs>
                  </a:gsLst>
                  <a:path path="circle">
                    <a:fillToRect l="100000" t="100000"/>
                  </a:path>
                </a:gradFill>
                <a:latin typeface="+mj-lt"/>
                <a:ea typeface="+mn-ea"/>
                <a:cs typeface="Kanit" pitchFamily="2" charset="-34"/>
              </a:rPr>
              <a:t>In-Database Embedding Models</a:t>
            </a:r>
          </a:p>
        </p:txBody>
      </p:sp>
      <p:sp>
        <p:nvSpPr>
          <p:cNvPr id="3" name="TextBox 2">
            <a:extLst>
              <a:ext uri="{FF2B5EF4-FFF2-40B4-BE49-F238E27FC236}">
                <a16:creationId xmlns:a16="http://schemas.microsoft.com/office/drawing/2014/main" id="{A0D7D0A7-F0B9-066D-B9B7-FCA222AEB688}"/>
              </a:ext>
            </a:extLst>
          </p:cNvPr>
          <p:cNvSpPr txBox="1"/>
          <p:nvPr/>
        </p:nvSpPr>
        <p:spPr>
          <a:xfrm>
            <a:off x="581801" y="1006842"/>
            <a:ext cx="6811432" cy="40011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Kanit" pitchFamily="2" charset="-34"/>
                <a:cs typeface="Kanit" pitchFamily="2" charset="-34"/>
              </a:rPr>
              <a:t>Low-latency embedding creation for OLTP workloads</a:t>
            </a:r>
          </a:p>
        </p:txBody>
      </p:sp>
      <p:sp>
        <p:nvSpPr>
          <p:cNvPr id="4" name="Content Placeholder 4">
            <a:extLst>
              <a:ext uri="{FF2B5EF4-FFF2-40B4-BE49-F238E27FC236}">
                <a16:creationId xmlns:a16="http://schemas.microsoft.com/office/drawing/2014/main" id="{2EEB140E-D031-474B-BE9D-4D4FEDDA1E40}"/>
              </a:ext>
            </a:extLst>
          </p:cNvPr>
          <p:cNvSpPr txBox="1">
            <a:spLocks/>
          </p:cNvSpPr>
          <p:nvPr/>
        </p:nvSpPr>
        <p:spPr>
          <a:xfrm>
            <a:off x="578236" y="2782488"/>
            <a:ext cx="4367445" cy="2083484"/>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defTabSz="914102">
              <a:lnSpc>
                <a:spcPct val="90000"/>
              </a:lnSpc>
              <a:spcBef>
                <a:spcPts val="600"/>
              </a:spcBef>
              <a:buNone/>
              <a:defRPr/>
            </a:pPr>
            <a:r>
              <a:rPr lang="en-US" sz="1800" kern="0">
                <a:solidFill>
                  <a:srgbClr val="FFFFFF"/>
                </a:solidFill>
                <a:cs typeface="Kanit" pitchFamily="2" charset="-34"/>
              </a:rPr>
              <a:t>Data Privacy, data doesn’t leave database</a:t>
            </a:r>
            <a:br>
              <a:rPr lang="en-US" sz="1800" b="0" i="0" u="none" strike="noStrike" kern="0" cap="none" spc="0" normalizeH="0" baseline="0" noProof="0">
                <a:ln>
                  <a:noFill/>
                </a:ln>
                <a:effectLst/>
                <a:uLnTx/>
                <a:uFillTx/>
                <a:cs typeface="Kanit" pitchFamily="2" charset="-34"/>
              </a:rPr>
            </a:br>
            <a:endParaRPr lang="en-US" sz="1800" b="0" i="0" u="none" strike="noStrike" kern="0" cap="none" spc="0" normalizeH="0" baseline="0" noProof="0">
              <a:ln>
                <a:noFill/>
              </a:ln>
              <a:solidFill>
                <a:srgbClr val="FFFFFF"/>
              </a:solidFill>
              <a:effectLst/>
              <a:uLnTx/>
              <a:uFillTx/>
              <a:cs typeface="Kanit" pitchFamily="2" charset="-34"/>
            </a:endParaRPr>
          </a:p>
          <a:p>
            <a:pPr marL="0" lvl="2" indent="0" defTabSz="914102" fontAlgn="base">
              <a:lnSpc>
                <a:spcPct val="90000"/>
              </a:lnSpc>
              <a:spcBef>
                <a:spcPts val="2600"/>
              </a:spcBef>
              <a:buNone/>
              <a:defRPr/>
            </a:pPr>
            <a:r>
              <a:rPr lang="en-US" sz="1800" kern="0">
                <a:solidFill>
                  <a:srgbClr val="FFFFFF"/>
                </a:solidFill>
                <a:cs typeface="Kanit" pitchFamily="2" charset="-34"/>
              </a:rPr>
              <a:t>Lower latency and higher throughput</a:t>
            </a:r>
            <a:endParaRPr lang="en-US" sz="1800" b="0" i="0" u="none" strike="noStrike" kern="0" cap="none" spc="0" normalizeH="0" baseline="0" noProof="0">
              <a:ln>
                <a:noFill/>
              </a:ln>
              <a:solidFill>
                <a:srgbClr val="FFFFFF"/>
              </a:solidFill>
              <a:effectLst/>
              <a:uLnTx/>
              <a:uFillTx/>
              <a:cs typeface="Kanit" pitchFamily="2" charset="-34"/>
            </a:endParaRP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endParaRPr kumimoji="0" lang="en-US" sz="1600" b="0" i="0" u="none" strike="noStrike" kern="1200" cap="none" spc="0" normalizeH="0" baseline="0" noProof="0">
              <a:ln>
                <a:noFill/>
              </a:ln>
              <a:solidFill>
                <a:srgbClr val="FFFFFF"/>
              </a:solidFill>
              <a:effectLst/>
              <a:uLnTx/>
              <a:uFillTx/>
              <a:cs typeface="Kanit" pitchFamily="2" charset="-34"/>
            </a:endParaRPr>
          </a:p>
          <a:p>
            <a:pPr marL="0" lvl="2" indent="0" defTabSz="914102">
              <a:lnSpc>
                <a:spcPct val="90000"/>
              </a:lnSpc>
              <a:spcBef>
                <a:spcPts val="2600"/>
              </a:spcBef>
              <a:buNone/>
              <a:defRPr/>
            </a:pPr>
            <a:r>
              <a:rPr lang="en-US" sz="1800" kern="0">
                <a:solidFill>
                  <a:srgbClr val="FFFFFF"/>
                </a:solidFill>
                <a:cs typeface="Kanit" pitchFamily="2" charset="-34"/>
              </a:rPr>
              <a:t>Cost predictability</a:t>
            </a:r>
            <a:endParaRPr lang="en-US" sz="1800">
              <a:cs typeface="Kanit" pitchFamily="2" charset="-34"/>
            </a:endParaRPr>
          </a:p>
          <a:p>
            <a:pPr marL="0" marR="0" lvl="1"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cs typeface="Kanit" pitchFamily="2" charset="-34"/>
            </a:endParaRPr>
          </a:p>
        </p:txBody>
      </p:sp>
      <p:cxnSp>
        <p:nvCxnSpPr>
          <p:cNvPr id="5" name="!!line2">
            <a:extLst>
              <a:ext uri="{FF2B5EF4-FFF2-40B4-BE49-F238E27FC236}">
                <a16:creationId xmlns:a16="http://schemas.microsoft.com/office/drawing/2014/main" id="{EA470C12-67BB-2495-B3BF-1D4DE54C029F}"/>
              </a:ext>
              <a:ext uri="{C183D7F6-B498-43B3-948B-1728B52AA6E4}">
                <adec:decorative xmlns:adec="http://schemas.microsoft.com/office/drawing/2017/decorative" val="1"/>
              </a:ext>
            </a:extLst>
          </p:cNvPr>
          <p:cNvCxnSpPr>
            <a:cxnSpLocks/>
          </p:cNvCxnSpPr>
          <p:nvPr/>
        </p:nvCxnSpPr>
        <p:spPr>
          <a:xfrm>
            <a:off x="581801" y="3275982"/>
            <a:ext cx="4366101"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6" name="!!line2">
            <a:extLst>
              <a:ext uri="{FF2B5EF4-FFF2-40B4-BE49-F238E27FC236}">
                <a16:creationId xmlns:a16="http://schemas.microsoft.com/office/drawing/2014/main" id="{3E228D2D-B4BF-2929-0A03-60659D74CCCE}"/>
              </a:ext>
              <a:ext uri="{C183D7F6-B498-43B3-948B-1728B52AA6E4}">
                <adec:decorative xmlns:adec="http://schemas.microsoft.com/office/drawing/2017/decorative" val="1"/>
              </a:ext>
            </a:extLst>
          </p:cNvPr>
          <p:cNvCxnSpPr>
            <a:cxnSpLocks/>
          </p:cNvCxnSpPr>
          <p:nvPr/>
        </p:nvCxnSpPr>
        <p:spPr>
          <a:xfrm>
            <a:off x="581801" y="4045943"/>
            <a:ext cx="4366101"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C7B1513D-1FC8-D2D3-EDC2-D83F69027C24}"/>
              </a:ext>
            </a:extLst>
          </p:cNvPr>
          <p:cNvGraphicFramePr/>
          <p:nvPr/>
        </p:nvGraphicFramePr>
        <p:xfrm>
          <a:off x="5924377" y="1807062"/>
          <a:ext cx="5685821" cy="40440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519156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4C5B832-1917-1E4F-41EB-5FAD373BADCD}"/>
              </a:ext>
            </a:extLst>
          </p:cNvPr>
          <p:cNvSpPr txBox="1">
            <a:spLocks/>
          </p:cNvSpPr>
          <p:nvPr/>
        </p:nvSpPr>
        <p:spPr>
          <a:xfrm>
            <a:off x="588262" y="457200"/>
            <a:ext cx="10594893" cy="461665"/>
          </a:xfrm>
          <a:prstGeom prst="rect">
            <a:avLst/>
          </a:prstGeom>
        </p:spPr>
        <p:txBody>
          <a:bodyPr l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R="0" lvl="0" indent="0" defTabSz="914367" fontAlgn="base">
              <a:lnSpc>
                <a:spcPct val="90000"/>
              </a:lnSpc>
              <a:spcAft>
                <a:spcPct val="0"/>
              </a:spcAft>
              <a:buClrTx/>
              <a:buSzTx/>
              <a:buFontTx/>
              <a:buNone/>
              <a:tabLst/>
              <a:defRPr/>
            </a:pPr>
            <a:r>
              <a:rPr lang="en-US" sz="3500">
                <a:gradFill>
                  <a:gsLst>
                    <a:gs pos="70000">
                      <a:srgbClr val="49C5B1"/>
                    </a:gs>
                    <a:gs pos="0">
                      <a:srgbClr val="8DE971"/>
                    </a:gs>
                  </a:gsLst>
                  <a:path path="circle">
                    <a:fillToRect l="100000" t="100000"/>
                  </a:path>
                </a:gradFill>
                <a:cs typeface="Kanit" pitchFamily="2" charset="-34"/>
              </a:rPr>
              <a:t>Vector Search in Azure Database for Postgres</a:t>
            </a:r>
          </a:p>
        </p:txBody>
      </p:sp>
      <p:sp>
        <p:nvSpPr>
          <p:cNvPr id="6" name="Text Placeholder 4">
            <a:extLst>
              <a:ext uri="{FF2B5EF4-FFF2-40B4-BE49-F238E27FC236}">
                <a16:creationId xmlns:a16="http://schemas.microsoft.com/office/drawing/2014/main" id="{E97AC5B8-558E-B499-1C6F-3BD1345604A1}"/>
              </a:ext>
            </a:extLst>
          </p:cNvPr>
          <p:cNvSpPr txBox="1">
            <a:spLocks/>
          </p:cNvSpPr>
          <p:nvPr/>
        </p:nvSpPr>
        <p:spPr>
          <a:xfrm>
            <a:off x="588263" y="1784336"/>
            <a:ext cx="5507035" cy="3389768"/>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0"/>
              </a:spcBef>
              <a:spcAft>
                <a:spcPts val="1200"/>
              </a:spcAft>
              <a:buClrTx/>
              <a:buSzPct val="90000"/>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cs typeface="Kanit" pitchFamily="2" charset="-34"/>
              </a:rPr>
              <a:t>pgvector extension</a:t>
            </a:r>
          </a:p>
          <a:p>
            <a:pPr>
              <a:spcBef>
                <a:spcPts val="0"/>
              </a:spcBef>
              <a:spcAft>
                <a:spcPts val="1200"/>
              </a:spcAft>
              <a:defRPr/>
            </a:pPr>
            <a:r>
              <a:rPr lang="en-US" sz="2400">
                <a:solidFill>
                  <a:srgbClr val="FFFFFF"/>
                </a:solidFill>
                <a:cs typeface="Kanit" pitchFamily="2" charset="-34"/>
              </a:rPr>
              <a:t>Storing</a:t>
            </a:r>
            <a:r>
              <a:rPr kumimoji="0" lang="en-US" sz="2400" b="0" i="0" u="none" strike="noStrike" kern="1200" cap="none" spc="0" normalizeH="0" baseline="0" noProof="0">
                <a:ln>
                  <a:noFill/>
                </a:ln>
                <a:solidFill>
                  <a:srgbClr val="FFFFFF"/>
                </a:solidFill>
                <a:effectLst/>
                <a:uLnTx/>
                <a:uFillTx/>
                <a:cs typeface="Kanit" pitchFamily="2" charset="-34"/>
              </a:rPr>
              <a:t> and </a:t>
            </a:r>
            <a:r>
              <a:rPr lang="en-US" sz="2400">
                <a:solidFill>
                  <a:srgbClr val="FFFFFF"/>
                </a:solidFill>
                <a:cs typeface="Kanit" pitchFamily="2" charset="-34"/>
              </a:rPr>
              <a:t>indexing</a:t>
            </a:r>
            <a:r>
              <a:rPr kumimoji="0" lang="en-US" sz="2400" b="0" i="0" u="none" strike="noStrike" kern="1200" cap="none" spc="0" normalizeH="0" baseline="0" noProof="0">
                <a:ln>
                  <a:noFill/>
                </a:ln>
                <a:solidFill>
                  <a:srgbClr val="FFFFFF"/>
                </a:solidFill>
                <a:effectLst/>
                <a:uLnTx/>
                <a:uFillTx/>
                <a:cs typeface="Kanit" pitchFamily="2" charset="-34"/>
              </a:rPr>
              <a:t> vectors </a:t>
            </a:r>
            <a:r>
              <a:rPr lang="en-US" sz="2400">
                <a:solidFill>
                  <a:srgbClr val="FFFFFF"/>
                </a:solidFill>
                <a:cs typeface="Kanit" pitchFamily="2" charset="-34"/>
              </a:rPr>
              <a:t>alongside relational data</a:t>
            </a:r>
            <a:endParaRPr lang="en-US" sz="2400" b="0" i="0" u="none" strike="noStrike" kern="1200" cap="none" spc="0" normalizeH="0" baseline="0" noProof="0">
              <a:ln>
                <a:noFill/>
              </a:ln>
              <a:solidFill>
                <a:srgbClr val="FFFFFF"/>
              </a:solidFill>
              <a:effectLst/>
              <a:uLnTx/>
              <a:uFillTx/>
              <a:cs typeface="Kanit" pitchFamily="2" charset="-34"/>
            </a:endParaRPr>
          </a:p>
          <a:p>
            <a:pPr marL="228600" marR="0" lvl="0" indent="-228600" algn="l" defTabSz="932742" rtl="0" eaLnBrk="1" fontAlgn="auto" latinLnBrk="0" hangingPunct="1">
              <a:lnSpc>
                <a:spcPct val="100000"/>
              </a:lnSpc>
              <a:spcBef>
                <a:spcPts val="0"/>
              </a:spcBef>
              <a:spcAft>
                <a:spcPts val="1200"/>
              </a:spcAft>
              <a:buClrTx/>
              <a:buSzPct val="90000"/>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cs typeface="Kanit" pitchFamily="2" charset="-34"/>
              </a:rPr>
              <a:t>Various indexing &amp; retrieval strategies</a:t>
            </a:r>
            <a:endParaRPr lang="en-US" sz="2400" b="0" i="0" u="none" strike="noStrike" kern="1200" cap="none" spc="0" normalizeH="0" baseline="0" noProof="0">
              <a:ln>
                <a:noFill/>
              </a:ln>
              <a:solidFill>
                <a:srgbClr val="FFFFFF"/>
              </a:solidFill>
              <a:effectLst/>
              <a:uLnTx/>
              <a:uFillTx/>
              <a:cs typeface="Kanit" pitchFamily="2" charset="-34"/>
            </a:endParaRPr>
          </a:p>
          <a:p>
            <a:pPr marL="228600" marR="0" lvl="0" indent="-228600" algn="l" defTabSz="932742" rtl="0" eaLnBrk="1" fontAlgn="auto" latinLnBrk="0" hangingPunct="1">
              <a:lnSpc>
                <a:spcPct val="100000"/>
              </a:lnSpc>
              <a:spcBef>
                <a:spcPts val="0"/>
              </a:spcBef>
              <a:spcAft>
                <a:spcPts val="1200"/>
              </a:spcAft>
              <a:buClrTx/>
              <a:buSzPct val="90000"/>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cs typeface="Kanit" pitchFamily="2" charset="-34"/>
              </a:rPr>
              <a:t>Combine vector queries with metadata filters</a:t>
            </a:r>
            <a:endParaRPr lang="en-US" sz="2400" b="0" i="0" u="none" strike="noStrike" kern="1200" cap="none" spc="0" normalizeH="0" baseline="0" noProof="0">
              <a:ln>
                <a:noFill/>
              </a:ln>
              <a:solidFill>
                <a:srgbClr val="FFFFFF"/>
              </a:solidFill>
              <a:effectLst/>
              <a:uLnTx/>
              <a:uFillTx/>
              <a:cs typeface="Kanit" pitchFamily="2" charset="-34"/>
            </a:endParaRPr>
          </a:p>
          <a:p>
            <a:pPr>
              <a:spcBef>
                <a:spcPts val="0"/>
              </a:spcBef>
              <a:spcAft>
                <a:spcPts val="1200"/>
              </a:spcAft>
              <a:defRPr/>
            </a:pPr>
            <a:r>
              <a:rPr lang="en-US" sz="2400">
                <a:solidFill>
                  <a:srgbClr val="FFFFFF"/>
                </a:solidFill>
                <a:cs typeface="Kanit" pitchFamily="2" charset="-34"/>
              </a:rPr>
              <a:t>Access</a:t>
            </a:r>
            <a:r>
              <a:rPr kumimoji="0" lang="en-US" sz="2400" b="0" i="0" u="none" strike="noStrike" kern="1200" cap="none" spc="0" normalizeH="0" baseline="0" noProof="0">
                <a:ln>
                  <a:noFill/>
                </a:ln>
                <a:solidFill>
                  <a:srgbClr val="FFFFFF"/>
                </a:solidFill>
                <a:effectLst/>
                <a:uLnTx/>
                <a:uFillTx/>
                <a:cs typeface="Kanit" pitchFamily="2" charset="-34"/>
              </a:rPr>
              <a:t> control</a:t>
            </a:r>
            <a:r>
              <a:rPr lang="en-US" sz="2400">
                <a:solidFill>
                  <a:srgbClr val="FFFFFF"/>
                </a:solidFill>
                <a:cs typeface="Kanit" pitchFamily="2" charset="-34"/>
              </a:rPr>
              <a:t> and other relational DB features work with vectors</a:t>
            </a:r>
            <a:endParaRPr lang="en-US" sz="2400" b="0" i="0" u="none" strike="noStrike" kern="1200" cap="none" spc="0" normalizeH="0" baseline="0" noProof="0">
              <a:ln>
                <a:noFill/>
              </a:ln>
              <a:solidFill>
                <a:srgbClr val="FFFFFF"/>
              </a:solidFill>
              <a:effectLst/>
              <a:uLnTx/>
              <a:uFillTx/>
              <a:cs typeface="Kanit" pitchFamily="2" charset="-34"/>
            </a:endParaRPr>
          </a:p>
        </p:txBody>
      </p:sp>
      <p:sp>
        <p:nvSpPr>
          <p:cNvPr id="8" name="Rounded Rectangle 1">
            <a:extLst>
              <a:ext uri="{FF2B5EF4-FFF2-40B4-BE49-F238E27FC236}">
                <a16:creationId xmlns:a16="http://schemas.microsoft.com/office/drawing/2014/main" id="{1D9D0B96-6C99-B67A-F4AC-4FF26233F140}"/>
              </a:ext>
              <a:ext uri="{C183D7F6-B498-43B3-948B-1728B52AA6E4}">
                <adec:decorative xmlns:adec="http://schemas.microsoft.com/office/drawing/2017/decorative" val="1"/>
              </a:ext>
            </a:extLst>
          </p:cNvPr>
          <p:cNvSpPr/>
          <p:nvPr/>
        </p:nvSpPr>
        <p:spPr bwMode="auto">
          <a:xfrm>
            <a:off x="6489812" y="1435100"/>
            <a:ext cx="5130688" cy="4833938"/>
          </a:xfrm>
          <a:prstGeom prst="roundRect">
            <a:avLst>
              <a:gd name="adj" fmla="val 2824"/>
            </a:avLst>
          </a:prstGeom>
          <a:solidFill>
            <a:srgbClr val="091F2C"/>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Kanit" pitchFamily="2" charset="-34"/>
              <a:cs typeface="Kanit" pitchFamily="2" charset="-34"/>
            </a:endParaRPr>
          </a:p>
        </p:txBody>
      </p:sp>
      <p:sp>
        <p:nvSpPr>
          <p:cNvPr id="9" name="Rounded Rectangle 1">
            <a:extLst>
              <a:ext uri="{FF2B5EF4-FFF2-40B4-BE49-F238E27FC236}">
                <a16:creationId xmlns:a16="http://schemas.microsoft.com/office/drawing/2014/main" id="{B2F0E9D1-C7AB-7D64-32FA-E5F0590A5BAB}"/>
              </a:ext>
              <a:ext uri="{C183D7F6-B498-43B3-948B-1728B52AA6E4}">
                <adec:decorative xmlns:adec="http://schemas.microsoft.com/office/drawing/2017/decorative" val="1"/>
              </a:ext>
            </a:extLst>
          </p:cNvPr>
          <p:cNvSpPr/>
          <p:nvPr/>
        </p:nvSpPr>
        <p:spPr bwMode="auto">
          <a:xfrm>
            <a:off x="6959152" y="2574791"/>
            <a:ext cx="4661348" cy="3053144"/>
          </a:xfrm>
          <a:prstGeom prst="roundRect">
            <a:avLst>
              <a:gd name="adj" fmla="val 0"/>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Bef>
                <a:spcPct val="20000"/>
              </a:spcBef>
              <a:defRPr/>
            </a:pPr>
            <a:r>
              <a:rPr lang="en-US" sz="1600">
                <a:solidFill>
                  <a:srgbClr val="8DC8E8"/>
                </a:solidFill>
                <a:latin typeface="Kanit" pitchFamily="2" charset="-34"/>
                <a:cs typeface="Kanit" pitchFamily="2" charset="-34"/>
              </a:rPr>
              <a:t>RAG (Retrieval Augmented Generation) apps</a:t>
            </a:r>
            <a:endParaRPr lang="en-US">
              <a:latin typeface="Kanit" pitchFamily="2" charset="-34"/>
              <a:cs typeface="Kanit" pitchFamily="2" charset="-34"/>
            </a:endParaRPr>
          </a:p>
          <a:p>
            <a:pPr defTabSz="932742">
              <a:spcBef>
                <a:spcPct val="20000"/>
              </a:spcBef>
              <a:defRPr/>
            </a:pPr>
            <a:r>
              <a:rPr lang="en-US" sz="1600">
                <a:solidFill>
                  <a:srgbClr val="FFFFFF"/>
                </a:solidFill>
                <a:latin typeface="Kanit" pitchFamily="2" charset="-34"/>
                <a:cs typeface="Kanit" pitchFamily="2" charset="-34"/>
              </a:rPr>
              <a:t>Retrieve private data to ground LLM model responses</a:t>
            </a:r>
          </a:p>
          <a:p>
            <a:pPr defTabSz="932742">
              <a:spcBef>
                <a:spcPct val="20000"/>
              </a:spcBef>
              <a:defRPr/>
            </a:pPr>
            <a:endParaRPr lang="en-US" sz="1600">
              <a:solidFill>
                <a:srgbClr val="FFFFFF"/>
              </a:solidFill>
              <a:latin typeface="Kanit" pitchFamily="2" charset="-34"/>
              <a:cs typeface="Kanit" pitchFamily="2" charset="-34"/>
            </a:endParaRPr>
          </a:p>
          <a:p>
            <a:pPr defTabSz="932742">
              <a:spcBef>
                <a:spcPct val="20000"/>
              </a:spcBef>
              <a:defRPr/>
            </a:pPr>
            <a:r>
              <a:rPr lang="en-US" sz="1600">
                <a:solidFill>
                  <a:srgbClr val="8DC8E8"/>
                </a:solidFill>
                <a:latin typeface="Kanit" pitchFamily="2" charset="-34"/>
                <a:cs typeface="Kanit" pitchFamily="2" charset="-34"/>
              </a:rPr>
              <a:t>Recommendation/Semantic Search</a:t>
            </a:r>
          </a:p>
          <a:p>
            <a:pPr defTabSz="932742">
              <a:spcBef>
                <a:spcPct val="20000"/>
              </a:spcBef>
              <a:defRPr/>
            </a:pPr>
            <a:r>
              <a:rPr lang="en-US" sz="1600">
                <a:solidFill>
                  <a:srgbClr val="FFFFFF"/>
                </a:solidFill>
                <a:latin typeface="Kanit" pitchFamily="2" charset="-34"/>
                <a:cs typeface="Kanit" pitchFamily="2" charset="-34"/>
              </a:rPr>
              <a:t>Retrieve similar documents by distance between vectors</a:t>
            </a:r>
          </a:p>
          <a:p>
            <a:pPr defTabSz="932742">
              <a:spcBef>
                <a:spcPct val="20000"/>
              </a:spcBef>
              <a:defRPr/>
            </a:pPr>
            <a:endParaRPr lang="en-US" sz="1600">
              <a:solidFill>
                <a:srgbClr val="FFFFFF"/>
              </a:solidFill>
              <a:latin typeface="Kanit" pitchFamily="2" charset="-34"/>
              <a:cs typeface="Kanit" pitchFamily="2" charset="-34"/>
            </a:endParaRPr>
          </a:p>
          <a:p>
            <a:pPr defTabSz="932742">
              <a:spcBef>
                <a:spcPct val="20000"/>
              </a:spcBef>
              <a:defRPr/>
            </a:pPr>
            <a:r>
              <a:rPr lang="en-US" sz="1600">
                <a:solidFill>
                  <a:srgbClr val="8DC8E8"/>
                </a:solidFill>
                <a:latin typeface="Kanit" pitchFamily="2" charset="-34"/>
                <a:cs typeface="Kanit" pitchFamily="2" charset="-34"/>
              </a:rPr>
              <a:t>Hybrid Search</a:t>
            </a:r>
          </a:p>
          <a:p>
            <a:pPr defTabSz="932742">
              <a:spcBef>
                <a:spcPct val="20000"/>
              </a:spcBef>
              <a:defRPr/>
            </a:pPr>
            <a:r>
              <a:rPr lang="en-US" sz="1600">
                <a:solidFill>
                  <a:srgbClr val="FFFFFF"/>
                </a:solidFill>
                <a:latin typeface="Kanit" pitchFamily="2" charset="-34"/>
                <a:cs typeface="Kanit" pitchFamily="2" charset="-34"/>
              </a:rPr>
              <a:t>Combine vector search, row filtering, and full-text search</a:t>
            </a:r>
            <a:endParaRPr kumimoji="0" lang="en-US" sz="1600"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10" name="Rounded Rectangle 13">
            <a:extLst>
              <a:ext uri="{FF2B5EF4-FFF2-40B4-BE49-F238E27FC236}">
                <a16:creationId xmlns:a16="http://schemas.microsoft.com/office/drawing/2014/main" id="{35E3DB8D-3FBF-5CF1-0E0D-1DB8E4439E4E}"/>
              </a:ext>
            </a:extLst>
          </p:cNvPr>
          <p:cNvSpPr/>
          <p:nvPr/>
        </p:nvSpPr>
        <p:spPr bwMode="auto">
          <a:xfrm>
            <a:off x="6956646" y="1717992"/>
            <a:ext cx="2336961" cy="480512"/>
          </a:xfrm>
          <a:prstGeom prst="roundRect">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a:spcBef>
                <a:spcPct val="0"/>
              </a:spcBef>
              <a:spcAft>
                <a:spcPct val="0"/>
              </a:spcAft>
              <a:defRPr/>
            </a:pPr>
            <a:r>
              <a:rPr lang="en-US" sz="1600" b="1">
                <a:solidFill>
                  <a:srgbClr val="000000"/>
                </a:solidFill>
                <a:latin typeface="Kanit" pitchFamily="2" charset="-34"/>
                <a:cs typeface="Kanit" pitchFamily="2" charset="-34"/>
              </a:rPr>
              <a:t>Generative AI apps</a:t>
            </a:r>
            <a:endParaRPr lang="en-US">
              <a:latin typeface="Kanit" pitchFamily="2" charset="-34"/>
              <a:cs typeface="Kanit" pitchFamily="2" charset="-34"/>
            </a:endParaRPr>
          </a:p>
        </p:txBody>
      </p:sp>
    </p:spTree>
    <p:extLst>
      <p:ext uri="{BB962C8B-B14F-4D97-AF65-F5344CB8AC3E}">
        <p14:creationId xmlns:p14="http://schemas.microsoft.com/office/powerpoint/2010/main" val="2176617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B044B-1EA0-AD68-5670-2334274D5872}"/>
            </a:ext>
          </a:extLst>
        </p:cNvPr>
        <p:cNvGrpSpPr/>
        <p:nvPr/>
      </p:nvGrpSpPr>
      <p:grpSpPr>
        <a:xfrm>
          <a:off x="0" y="0"/>
          <a:ext cx="0" cy="0"/>
          <a:chOff x="0" y="0"/>
          <a:chExt cx="0" cy="0"/>
        </a:xfrm>
      </p:grpSpPr>
      <p:sp>
        <p:nvSpPr>
          <p:cNvPr id="2" name="Title 22">
            <a:extLst>
              <a:ext uri="{FF2B5EF4-FFF2-40B4-BE49-F238E27FC236}">
                <a16:creationId xmlns:a16="http://schemas.microsoft.com/office/drawing/2014/main" id="{DC3637F5-0F86-65E7-D65B-FB8C6F93C7AE}"/>
              </a:ext>
            </a:extLst>
          </p:cNvPr>
          <p:cNvSpPr txBox="1">
            <a:spLocks/>
          </p:cNvSpPr>
          <p:nvPr/>
        </p:nvSpPr>
        <p:spPr>
          <a:xfrm>
            <a:off x="588263" y="457200"/>
            <a:ext cx="11018520" cy="553998"/>
          </a:xfrm>
          <a:prstGeom prst="rect">
            <a:avLst/>
          </a:prstGeom>
        </p:spPr>
        <p:txBody>
          <a:bodyPr>
            <a:normAutofit fontScale="97500" lnSpcReduction="10000"/>
          </a:bodyPr>
          <a:lst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3500" spc="-50">
                <a:ln w="3175">
                  <a:noFill/>
                </a:ln>
                <a:gradFill>
                  <a:gsLst>
                    <a:gs pos="70000">
                      <a:srgbClr val="49C5B1"/>
                    </a:gs>
                    <a:gs pos="0">
                      <a:srgbClr val="8DE971"/>
                    </a:gs>
                  </a:gsLst>
                  <a:path path="circle">
                    <a:fillToRect l="100000" t="100000"/>
                  </a:path>
                </a:gradFill>
                <a:latin typeface="+mj-lt"/>
                <a:ea typeface="+mn-ea"/>
                <a:cs typeface="Kanit" pitchFamily="2" charset="-34"/>
              </a:rPr>
              <a:t>Vector Search in Azure Database for Postgres</a:t>
            </a:r>
          </a:p>
        </p:txBody>
      </p:sp>
      <p:sp>
        <p:nvSpPr>
          <p:cNvPr id="3" name="Rectangle: Rounded Corners 55">
            <a:extLst>
              <a:ext uri="{FF2B5EF4-FFF2-40B4-BE49-F238E27FC236}">
                <a16:creationId xmlns:a16="http://schemas.microsoft.com/office/drawing/2014/main" id="{185E8D47-4C8C-BE43-CFFC-522B11998633}"/>
              </a:ext>
            </a:extLst>
          </p:cNvPr>
          <p:cNvSpPr/>
          <p:nvPr/>
        </p:nvSpPr>
        <p:spPr bwMode="auto">
          <a:xfrm>
            <a:off x="2446806" y="1915108"/>
            <a:ext cx="3514789" cy="1786435"/>
          </a:xfrm>
          <a:prstGeom prst="round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cs typeface="Kanit" pitchFamily="2" charset="-34"/>
              </a:rPr>
              <a:t>SELECT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 * </a:t>
            </a:r>
            <a:r>
              <a:rPr kumimoji="0" lang="en-US" sz="1200" b="0" i="0" u="none" strike="noStrike" kern="1200" cap="none" spc="0" normalizeH="0" baseline="0" noProof="0">
                <a:ln>
                  <a:noFill/>
                </a:ln>
                <a:solidFill>
                  <a:srgbClr val="0000FF"/>
                </a:solidFill>
                <a:effectLst/>
                <a:uLnTx/>
                <a:uFillTx/>
                <a:latin typeface="Consolas" panose="020B0609020204030204" pitchFamily="49" charset="0"/>
                <a:cs typeface="Kanit" pitchFamily="2" charset="-34"/>
              </a:rPr>
              <a:t>FROM</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 &lt;table&gt;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cs typeface="Kanit" pitchFamily="2" charset="-34"/>
              </a:rPr>
              <a:t>ORDER BY</a:t>
            </a:r>
            <a:endPar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212121"/>
                </a:solidFill>
                <a:effectLst/>
                <a:uLnTx/>
                <a:uFillTx/>
                <a:latin typeface="Consolas" panose="020B0609020204030204" pitchFamily="49" charset="0"/>
                <a:cs typeface="Kanit" pitchFamily="2" charset="-34"/>
              </a:rPr>
              <a:t>database_description</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 </a:t>
            </a:r>
            <a:r>
              <a:rPr kumimoji="0" lang="en-US" sz="1200" b="0" i="0" u="none" strike="noStrike" kern="1200" cap="none" spc="0" normalizeH="0" baseline="0" noProof="0">
                <a:ln>
                  <a:noFill/>
                </a:ln>
                <a:solidFill>
                  <a:srgbClr val="000000"/>
                </a:solidFill>
                <a:effectLst/>
                <a:uLnTx/>
                <a:uFillTx/>
                <a:latin typeface="Consolas" panose="020B0609020204030204" pitchFamily="49" charset="0"/>
                <a:cs typeface="Kanit" pitchFamily="2" charset="-34"/>
              </a:rPr>
              <a:t>&lt;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cs typeface="Kanit" pitchFamily="2" charset="-34"/>
              </a:rPr>
              <a:t>&gt;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212121"/>
                </a:solidFill>
                <a:effectLst/>
                <a:uLnTx/>
                <a:uFillTx/>
                <a:latin typeface="Consolas" panose="020B0609020204030204" pitchFamily="49" charset="0"/>
                <a:cs typeface="Kanit" pitchFamily="2" charset="-34"/>
              </a:rPr>
              <a:t>azure_openai.create_embeddings</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31515"/>
                </a:solidFill>
                <a:effectLst/>
                <a:uLnTx/>
                <a:uFillTx/>
                <a:latin typeface="Consolas" panose="020B0609020204030204" pitchFamily="49" charset="0"/>
                <a:cs typeface="Kanit" pitchFamily="2" charset="-34"/>
              </a:rPr>
              <a:t>‘text-embedding-ada-002’</a:t>
            </a:r>
            <a:r>
              <a:rPr kumimoji="0" lang="en-US" sz="1200" b="0" i="0" u="none" strike="noStrike" kern="1200" cap="none" spc="0" normalizeH="0" baseline="0" noProof="0">
                <a:ln>
                  <a:noFill/>
                </a:ln>
                <a:solidFill>
                  <a:srgbClr val="091F2C"/>
                </a:solidFill>
                <a:effectLst/>
                <a:uLnTx/>
                <a:uFillTx/>
                <a:latin typeface="Consolas" panose="020B0609020204030204" pitchFamily="49" charset="0"/>
                <a:cs typeface="Kanit" pitchFamily="2" charset="-34"/>
              </a:rPr>
              <a:t>,</a:t>
            </a:r>
            <a:r>
              <a:rPr kumimoji="0" lang="en-US" sz="1200" b="0" i="0" u="none" strike="noStrike" kern="1200" cap="none" spc="0" normalizeH="0" baseline="0" noProof="0">
                <a:ln>
                  <a:noFill/>
                </a:ln>
                <a:solidFill>
                  <a:srgbClr val="A31515"/>
                </a:solidFill>
                <a:effectLst/>
                <a:uLnTx/>
                <a:uFillTx/>
                <a:latin typeface="Consolas" panose="020B0609020204030204" pitchFamily="49" charset="0"/>
                <a:cs typeface="Kanit" pitchFamily="2" charset="-3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31515"/>
                </a:solidFill>
                <a:effectLst/>
                <a:uLnTx/>
                <a:uFillTx/>
                <a:latin typeface="Consolas" panose="020B0609020204030204" pitchFamily="49" charset="0"/>
                <a:cs typeface="Kanit" pitchFamily="2" charset="-34"/>
              </a:rPr>
              <a:t>‘Databases with vector support’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a:t>
            </a:r>
          </a:p>
        </p:txBody>
      </p:sp>
      <p:grpSp>
        <p:nvGrpSpPr>
          <p:cNvPr id="4" name="Group 3">
            <a:extLst>
              <a:ext uri="{FF2B5EF4-FFF2-40B4-BE49-F238E27FC236}">
                <a16:creationId xmlns:a16="http://schemas.microsoft.com/office/drawing/2014/main" id="{723384F2-E470-42D2-262D-5390B0238871}"/>
              </a:ext>
            </a:extLst>
          </p:cNvPr>
          <p:cNvGrpSpPr>
            <a:grpSpLocks noChangeAspect="1"/>
          </p:cNvGrpSpPr>
          <p:nvPr/>
        </p:nvGrpSpPr>
        <p:grpSpPr>
          <a:xfrm>
            <a:off x="8729873" y="2366678"/>
            <a:ext cx="558294" cy="740681"/>
            <a:chOff x="3446910" y="-69850"/>
            <a:chExt cx="5097461" cy="6762751"/>
          </a:xfrm>
        </p:grpSpPr>
        <p:grpSp>
          <p:nvGrpSpPr>
            <p:cNvPr id="5" name="Group 4">
              <a:extLst>
                <a:ext uri="{FF2B5EF4-FFF2-40B4-BE49-F238E27FC236}">
                  <a16:creationId xmlns:a16="http://schemas.microsoft.com/office/drawing/2014/main" id="{2990F148-6847-4F1F-7D38-8899720E658B}"/>
                </a:ext>
              </a:extLst>
            </p:cNvPr>
            <p:cNvGrpSpPr/>
            <p:nvPr/>
          </p:nvGrpSpPr>
          <p:grpSpPr>
            <a:xfrm>
              <a:off x="3446910" y="-69850"/>
              <a:ext cx="5097461" cy="6762751"/>
              <a:chOff x="1580010" y="-279400"/>
              <a:chExt cx="5097461" cy="6762751"/>
            </a:xfrm>
          </p:grpSpPr>
          <p:sp>
            <p:nvSpPr>
              <p:cNvPr id="14" name="Freeform 6">
                <a:extLst>
                  <a:ext uri="{FF2B5EF4-FFF2-40B4-BE49-F238E27FC236}">
                    <a16:creationId xmlns:a16="http://schemas.microsoft.com/office/drawing/2014/main" id="{E9EA2148-3BB5-E00D-B760-7356AC84E0C1}"/>
                  </a:ext>
                </a:extLst>
              </p:cNvPr>
              <p:cNvSpPr>
                <a:spLocks/>
              </p:cNvSpPr>
              <p:nvPr/>
            </p:nvSpPr>
            <p:spPr bwMode="auto">
              <a:xfrm>
                <a:off x="1580010" y="652462"/>
                <a:ext cx="5097461" cy="5830889"/>
              </a:xfrm>
              <a:custGeom>
                <a:avLst/>
                <a:gdLst>
                  <a:gd name="T0" fmla="*/ 676 w 1352"/>
                  <a:gd name="T1" fmla="*/ 246 h 1547"/>
                  <a:gd name="T2" fmla="*/ 4 w 1352"/>
                  <a:gd name="T3" fmla="*/ 0 h 1547"/>
                  <a:gd name="T4" fmla="*/ 4 w 1352"/>
                  <a:gd name="T5" fmla="*/ 0 h 1547"/>
                  <a:gd name="T6" fmla="*/ 4 w 1352"/>
                  <a:gd name="T7" fmla="*/ 0 h 1547"/>
                  <a:gd name="T8" fmla="*/ 4 w 1352"/>
                  <a:gd name="T9" fmla="*/ 1300 h 1547"/>
                  <a:gd name="T10" fmla="*/ 658 w 1352"/>
                  <a:gd name="T11" fmla="*/ 1546 h 1547"/>
                  <a:gd name="T12" fmla="*/ 658 w 1352"/>
                  <a:gd name="T13" fmla="*/ 1547 h 1547"/>
                  <a:gd name="T14" fmla="*/ 669 w 1352"/>
                  <a:gd name="T15" fmla="*/ 1547 h 1547"/>
                  <a:gd name="T16" fmla="*/ 672 w 1352"/>
                  <a:gd name="T17" fmla="*/ 1547 h 1547"/>
                  <a:gd name="T18" fmla="*/ 672 w 1352"/>
                  <a:gd name="T19" fmla="*/ 1547 h 1547"/>
                  <a:gd name="T20" fmla="*/ 672 w 1352"/>
                  <a:gd name="T21" fmla="*/ 1547 h 1547"/>
                  <a:gd name="T22" fmla="*/ 1348 w 1352"/>
                  <a:gd name="T23" fmla="*/ 1300 h 1547"/>
                  <a:gd name="T24" fmla="*/ 1348 w 1352"/>
                  <a:gd name="T25" fmla="*/ 3 h 1547"/>
                  <a:gd name="T26" fmla="*/ 676 w 1352"/>
                  <a:gd name="T27" fmla="*/ 246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2" h="1547">
                    <a:moveTo>
                      <a:pt x="676" y="246"/>
                    </a:moveTo>
                    <a:cubicBezTo>
                      <a:pt x="304" y="246"/>
                      <a:pt x="4" y="137"/>
                      <a:pt x="4" y="0"/>
                    </a:cubicBezTo>
                    <a:cubicBezTo>
                      <a:pt x="4" y="0"/>
                      <a:pt x="4" y="0"/>
                      <a:pt x="4" y="0"/>
                    </a:cubicBezTo>
                    <a:cubicBezTo>
                      <a:pt x="4" y="0"/>
                      <a:pt x="4" y="0"/>
                      <a:pt x="4" y="0"/>
                    </a:cubicBezTo>
                    <a:cubicBezTo>
                      <a:pt x="4" y="1300"/>
                      <a:pt x="4" y="1300"/>
                      <a:pt x="4" y="1300"/>
                    </a:cubicBezTo>
                    <a:cubicBezTo>
                      <a:pt x="0" y="1433"/>
                      <a:pt x="292" y="1544"/>
                      <a:pt x="658" y="1546"/>
                    </a:cubicBezTo>
                    <a:cubicBezTo>
                      <a:pt x="658" y="1547"/>
                      <a:pt x="658" y="1547"/>
                      <a:pt x="658" y="1547"/>
                    </a:cubicBezTo>
                    <a:cubicBezTo>
                      <a:pt x="669" y="1547"/>
                      <a:pt x="669" y="1547"/>
                      <a:pt x="669" y="1547"/>
                    </a:cubicBezTo>
                    <a:cubicBezTo>
                      <a:pt x="670" y="1547"/>
                      <a:pt x="671" y="1547"/>
                      <a:pt x="672" y="1547"/>
                    </a:cubicBezTo>
                    <a:cubicBezTo>
                      <a:pt x="672" y="1547"/>
                      <a:pt x="672" y="1547"/>
                      <a:pt x="672" y="1547"/>
                    </a:cubicBezTo>
                    <a:cubicBezTo>
                      <a:pt x="672" y="1547"/>
                      <a:pt x="672" y="1547"/>
                      <a:pt x="672" y="1547"/>
                    </a:cubicBezTo>
                    <a:cubicBezTo>
                      <a:pt x="1047" y="1546"/>
                      <a:pt x="1352" y="1438"/>
                      <a:pt x="1348" y="1300"/>
                    </a:cubicBezTo>
                    <a:cubicBezTo>
                      <a:pt x="1348" y="3"/>
                      <a:pt x="1348" y="3"/>
                      <a:pt x="1348" y="3"/>
                    </a:cubicBezTo>
                    <a:cubicBezTo>
                      <a:pt x="1344" y="136"/>
                      <a:pt x="1045" y="246"/>
                      <a:pt x="676" y="246"/>
                    </a:cubicBezTo>
                    <a:close/>
                  </a:path>
                </a:pathLst>
              </a:custGeom>
              <a:gradFill>
                <a:gsLst>
                  <a:gs pos="0">
                    <a:srgbClr val="005DA4"/>
                  </a:gs>
                  <a:gs pos="58000">
                    <a:srgbClr val="0077D3"/>
                  </a:gs>
                  <a:gs pos="100000">
                    <a:srgbClr val="005CA2"/>
                  </a:gs>
                </a:gsLst>
                <a:lin ang="10800000" scaled="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15" name="Freeform 7">
                <a:extLst>
                  <a:ext uri="{FF2B5EF4-FFF2-40B4-BE49-F238E27FC236}">
                    <a16:creationId xmlns:a16="http://schemas.microsoft.com/office/drawing/2014/main" id="{5C64F713-2389-AE4E-71B0-900877256C16}"/>
                  </a:ext>
                </a:extLst>
              </p:cNvPr>
              <p:cNvSpPr>
                <a:spLocks noEditPoints="1"/>
              </p:cNvSpPr>
              <p:nvPr/>
            </p:nvSpPr>
            <p:spPr bwMode="auto">
              <a:xfrm>
                <a:off x="1594294" y="-279400"/>
                <a:ext cx="5067300" cy="1858963"/>
              </a:xfrm>
              <a:custGeom>
                <a:avLst/>
                <a:gdLst>
                  <a:gd name="T0" fmla="*/ 672 w 1344"/>
                  <a:gd name="T1" fmla="*/ 493 h 493"/>
                  <a:gd name="T2" fmla="*/ 1344 w 1344"/>
                  <a:gd name="T3" fmla="*/ 250 h 493"/>
                  <a:gd name="T4" fmla="*/ 1344 w 1344"/>
                  <a:gd name="T5" fmla="*/ 247 h 493"/>
                  <a:gd name="T6" fmla="*/ 1344 w 1344"/>
                  <a:gd name="T7" fmla="*/ 244 h 493"/>
                  <a:gd name="T8" fmla="*/ 1344 w 1344"/>
                  <a:gd name="T9" fmla="*/ 243 h 493"/>
                  <a:gd name="T10" fmla="*/ 672 w 1344"/>
                  <a:gd name="T11" fmla="*/ 0 h 493"/>
                  <a:gd name="T12" fmla="*/ 0 w 1344"/>
                  <a:gd name="T13" fmla="*/ 247 h 493"/>
                  <a:gd name="T14" fmla="*/ 0 w 1344"/>
                  <a:gd name="T15" fmla="*/ 247 h 493"/>
                  <a:gd name="T16" fmla="*/ 672 w 1344"/>
                  <a:gd name="T17" fmla="*/ 493 h 493"/>
                  <a:gd name="T18" fmla="*/ 414 w 1344"/>
                  <a:gd name="T19" fmla="*/ 89 h 493"/>
                  <a:gd name="T20" fmla="*/ 417 w 1344"/>
                  <a:gd name="T21" fmla="*/ 89 h 493"/>
                  <a:gd name="T22" fmla="*/ 421 w 1344"/>
                  <a:gd name="T23" fmla="*/ 88 h 493"/>
                  <a:gd name="T24" fmla="*/ 428 w 1344"/>
                  <a:gd name="T25" fmla="*/ 87 h 493"/>
                  <a:gd name="T26" fmla="*/ 429 w 1344"/>
                  <a:gd name="T27" fmla="*/ 87 h 493"/>
                  <a:gd name="T28" fmla="*/ 672 w 1344"/>
                  <a:gd name="T29" fmla="*/ 69 h 493"/>
                  <a:gd name="T30" fmla="*/ 672 w 1344"/>
                  <a:gd name="T31" fmla="*/ 69 h 493"/>
                  <a:gd name="T32" fmla="*/ 743 w 1344"/>
                  <a:gd name="T33" fmla="*/ 71 h 493"/>
                  <a:gd name="T34" fmla="*/ 1207 w 1344"/>
                  <a:gd name="T35" fmla="*/ 230 h 493"/>
                  <a:gd name="T36" fmla="*/ 1207 w 1344"/>
                  <a:gd name="T37" fmla="*/ 232 h 493"/>
                  <a:gd name="T38" fmla="*/ 1207 w 1344"/>
                  <a:gd name="T39" fmla="*/ 232 h 493"/>
                  <a:gd name="T40" fmla="*/ 1207 w 1344"/>
                  <a:gd name="T41" fmla="*/ 232 h 493"/>
                  <a:gd name="T42" fmla="*/ 1170 w 1344"/>
                  <a:gd name="T43" fmla="*/ 292 h 493"/>
                  <a:gd name="T44" fmla="*/ 1170 w 1344"/>
                  <a:gd name="T45" fmla="*/ 293 h 493"/>
                  <a:gd name="T46" fmla="*/ 1166 w 1344"/>
                  <a:gd name="T47" fmla="*/ 295 h 493"/>
                  <a:gd name="T48" fmla="*/ 1163 w 1344"/>
                  <a:gd name="T49" fmla="*/ 297 h 493"/>
                  <a:gd name="T50" fmla="*/ 1162 w 1344"/>
                  <a:gd name="T51" fmla="*/ 298 h 493"/>
                  <a:gd name="T52" fmla="*/ 1158 w 1344"/>
                  <a:gd name="T53" fmla="*/ 301 h 493"/>
                  <a:gd name="T54" fmla="*/ 1158 w 1344"/>
                  <a:gd name="T55" fmla="*/ 301 h 493"/>
                  <a:gd name="T56" fmla="*/ 1104 w 1344"/>
                  <a:gd name="T57" fmla="*/ 329 h 493"/>
                  <a:gd name="T58" fmla="*/ 1103 w 1344"/>
                  <a:gd name="T59" fmla="*/ 329 h 493"/>
                  <a:gd name="T60" fmla="*/ 1099 w 1344"/>
                  <a:gd name="T61" fmla="*/ 331 h 493"/>
                  <a:gd name="T62" fmla="*/ 1097 w 1344"/>
                  <a:gd name="T63" fmla="*/ 332 h 493"/>
                  <a:gd name="T64" fmla="*/ 1097 w 1344"/>
                  <a:gd name="T65" fmla="*/ 332 h 493"/>
                  <a:gd name="T66" fmla="*/ 1097 w 1344"/>
                  <a:gd name="T67" fmla="*/ 332 h 493"/>
                  <a:gd name="T68" fmla="*/ 672 w 1344"/>
                  <a:gd name="T69" fmla="*/ 395 h 493"/>
                  <a:gd name="T70" fmla="*/ 246 w 1344"/>
                  <a:gd name="T71" fmla="*/ 331 h 493"/>
                  <a:gd name="T72" fmla="*/ 246 w 1344"/>
                  <a:gd name="T73" fmla="*/ 331 h 493"/>
                  <a:gd name="T74" fmla="*/ 152 w 1344"/>
                  <a:gd name="T75" fmla="*/ 271 h 493"/>
                  <a:gd name="T76" fmla="*/ 137 w 1344"/>
                  <a:gd name="T77" fmla="*/ 239 h 493"/>
                  <a:gd name="T78" fmla="*/ 137 w 1344"/>
                  <a:gd name="T79" fmla="*/ 238 h 493"/>
                  <a:gd name="T80" fmla="*/ 137 w 1344"/>
                  <a:gd name="T81" fmla="*/ 236 h 493"/>
                  <a:gd name="T82" fmla="*/ 137 w 1344"/>
                  <a:gd name="T83" fmla="*/ 232 h 493"/>
                  <a:gd name="T84" fmla="*/ 414 w 1344"/>
                  <a:gd name="T85" fmla="*/ 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4" h="493">
                    <a:moveTo>
                      <a:pt x="672" y="493"/>
                    </a:moveTo>
                    <a:cubicBezTo>
                      <a:pt x="1041" y="493"/>
                      <a:pt x="1340" y="383"/>
                      <a:pt x="1344" y="250"/>
                    </a:cubicBezTo>
                    <a:cubicBezTo>
                      <a:pt x="1344" y="249"/>
                      <a:pt x="1344" y="248"/>
                      <a:pt x="1344" y="247"/>
                    </a:cubicBezTo>
                    <a:cubicBezTo>
                      <a:pt x="1344" y="246"/>
                      <a:pt x="1344" y="245"/>
                      <a:pt x="1344" y="244"/>
                    </a:cubicBezTo>
                    <a:cubicBezTo>
                      <a:pt x="1344" y="244"/>
                      <a:pt x="1344" y="243"/>
                      <a:pt x="1344" y="243"/>
                    </a:cubicBezTo>
                    <a:cubicBezTo>
                      <a:pt x="1339" y="111"/>
                      <a:pt x="1041" y="0"/>
                      <a:pt x="672" y="0"/>
                    </a:cubicBezTo>
                    <a:cubicBezTo>
                      <a:pt x="300" y="0"/>
                      <a:pt x="0" y="109"/>
                      <a:pt x="0" y="247"/>
                    </a:cubicBezTo>
                    <a:cubicBezTo>
                      <a:pt x="0" y="247"/>
                      <a:pt x="0" y="247"/>
                      <a:pt x="0" y="247"/>
                    </a:cubicBezTo>
                    <a:cubicBezTo>
                      <a:pt x="0" y="384"/>
                      <a:pt x="300" y="493"/>
                      <a:pt x="672" y="493"/>
                    </a:cubicBezTo>
                    <a:close/>
                    <a:moveTo>
                      <a:pt x="414" y="89"/>
                    </a:moveTo>
                    <a:cubicBezTo>
                      <a:pt x="415" y="89"/>
                      <a:pt x="416" y="89"/>
                      <a:pt x="417" y="89"/>
                    </a:cubicBezTo>
                    <a:cubicBezTo>
                      <a:pt x="418" y="89"/>
                      <a:pt x="419" y="88"/>
                      <a:pt x="421" y="88"/>
                    </a:cubicBezTo>
                    <a:cubicBezTo>
                      <a:pt x="423" y="88"/>
                      <a:pt x="426" y="87"/>
                      <a:pt x="428" y="87"/>
                    </a:cubicBezTo>
                    <a:cubicBezTo>
                      <a:pt x="428" y="87"/>
                      <a:pt x="429" y="87"/>
                      <a:pt x="429" y="87"/>
                    </a:cubicBezTo>
                    <a:cubicBezTo>
                      <a:pt x="502" y="76"/>
                      <a:pt x="584" y="69"/>
                      <a:pt x="672" y="69"/>
                    </a:cubicBezTo>
                    <a:cubicBezTo>
                      <a:pt x="672" y="69"/>
                      <a:pt x="672" y="69"/>
                      <a:pt x="672" y="69"/>
                    </a:cubicBezTo>
                    <a:cubicBezTo>
                      <a:pt x="696" y="69"/>
                      <a:pt x="720" y="70"/>
                      <a:pt x="743" y="71"/>
                    </a:cubicBezTo>
                    <a:cubicBezTo>
                      <a:pt x="1003" y="81"/>
                      <a:pt x="1203" y="148"/>
                      <a:pt x="1207" y="230"/>
                    </a:cubicBezTo>
                    <a:cubicBezTo>
                      <a:pt x="1207" y="231"/>
                      <a:pt x="1207" y="231"/>
                      <a:pt x="1207" y="232"/>
                    </a:cubicBezTo>
                    <a:cubicBezTo>
                      <a:pt x="1207" y="232"/>
                      <a:pt x="1207" y="232"/>
                      <a:pt x="1207" y="232"/>
                    </a:cubicBezTo>
                    <a:cubicBezTo>
                      <a:pt x="1207" y="232"/>
                      <a:pt x="1207" y="232"/>
                      <a:pt x="1207" y="232"/>
                    </a:cubicBezTo>
                    <a:cubicBezTo>
                      <a:pt x="1207" y="253"/>
                      <a:pt x="1194" y="274"/>
                      <a:pt x="1170" y="292"/>
                    </a:cubicBezTo>
                    <a:cubicBezTo>
                      <a:pt x="1170" y="292"/>
                      <a:pt x="1170" y="293"/>
                      <a:pt x="1170" y="293"/>
                    </a:cubicBezTo>
                    <a:cubicBezTo>
                      <a:pt x="1168" y="294"/>
                      <a:pt x="1167" y="294"/>
                      <a:pt x="1166" y="295"/>
                    </a:cubicBezTo>
                    <a:cubicBezTo>
                      <a:pt x="1165" y="296"/>
                      <a:pt x="1164" y="297"/>
                      <a:pt x="1163" y="297"/>
                    </a:cubicBezTo>
                    <a:cubicBezTo>
                      <a:pt x="1163" y="298"/>
                      <a:pt x="1162" y="298"/>
                      <a:pt x="1162" y="298"/>
                    </a:cubicBezTo>
                    <a:cubicBezTo>
                      <a:pt x="1161" y="299"/>
                      <a:pt x="1159" y="300"/>
                      <a:pt x="1158" y="301"/>
                    </a:cubicBezTo>
                    <a:cubicBezTo>
                      <a:pt x="1158" y="301"/>
                      <a:pt x="1158" y="301"/>
                      <a:pt x="1158" y="301"/>
                    </a:cubicBezTo>
                    <a:cubicBezTo>
                      <a:pt x="1143" y="311"/>
                      <a:pt x="1125" y="320"/>
                      <a:pt x="1104" y="329"/>
                    </a:cubicBezTo>
                    <a:cubicBezTo>
                      <a:pt x="1104" y="329"/>
                      <a:pt x="1103" y="329"/>
                      <a:pt x="1103" y="329"/>
                    </a:cubicBezTo>
                    <a:cubicBezTo>
                      <a:pt x="1102" y="330"/>
                      <a:pt x="1100" y="330"/>
                      <a:pt x="1099" y="331"/>
                    </a:cubicBezTo>
                    <a:cubicBezTo>
                      <a:pt x="1098" y="331"/>
                      <a:pt x="1098" y="331"/>
                      <a:pt x="1097" y="332"/>
                    </a:cubicBezTo>
                    <a:cubicBezTo>
                      <a:pt x="1097" y="332"/>
                      <a:pt x="1097" y="332"/>
                      <a:pt x="1097" y="332"/>
                    </a:cubicBezTo>
                    <a:cubicBezTo>
                      <a:pt x="1097" y="332"/>
                      <a:pt x="1097" y="332"/>
                      <a:pt x="1097" y="332"/>
                    </a:cubicBezTo>
                    <a:cubicBezTo>
                      <a:pt x="999" y="370"/>
                      <a:pt x="846" y="395"/>
                      <a:pt x="672" y="395"/>
                    </a:cubicBezTo>
                    <a:cubicBezTo>
                      <a:pt x="498" y="395"/>
                      <a:pt x="344" y="370"/>
                      <a:pt x="246" y="331"/>
                    </a:cubicBezTo>
                    <a:cubicBezTo>
                      <a:pt x="246" y="331"/>
                      <a:pt x="246" y="331"/>
                      <a:pt x="246" y="331"/>
                    </a:cubicBezTo>
                    <a:cubicBezTo>
                      <a:pt x="202" y="315"/>
                      <a:pt x="170" y="294"/>
                      <a:pt x="152" y="271"/>
                    </a:cubicBezTo>
                    <a:cubicBezTo>
                      <a:pt x="144" y="261"/>
                      <a:pt x="139" y="250"/>
                      <a:pt x="137" y="239"/>
                    </a:cubicBezTo>
                    <a:cubicBezTo>
                      <a:pt x="137" y="239"/>
                      <a:pt x="137" y="239"/>
                      <a:pt x="137" y="238"/>
                    </a:cubicBezTo>
                    <a:cubicBezTo>
                      <a:pt x="137" y="237"/>
                      <a:pt x="137" y="237"/>
                      <a:pt x="137" y="236"/>
                    </a:cubicBezTo>
                    <a:cubicBezTo>
                      <a:pt x="137" y="235"/>
                      <a:pt x="137" y="234"/>
                      <a:pt x="137" y="232"/>
                    </a:cubicBezTo>
                    <a:cubicBezTo>
                      <a:pt x="137" y="170"/>
                      <a:pt x="248" y="117"/>
                      <a:pt x="414" y="89"/>
                    </a:cubicBez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16" name="Freeform 16">
                <a:extLst>
                  <a:ext uri="{FF2B5EF4-FFF2-40B4-BE49-F238E27FC236}">
                    <a16:creationId xmlns:a16="http://schemas.microsoft.com/office/drawing/2014/main" id="{83885C0C-E91E-40E6-B7D7-5D0981677946}"/>
                  </a:ext>
                </a:extLst>
              </p:cNvPr>
              <p:cNvSpPr>
                <a:spLocks/>
              </p:cNvSpPr>
              <p:nvPr/>
            </p:nvSpPr>
            <p:spPr bwMode="auto">
              <a:xfrm>
                <a:off x="2521394" y="735013"/>
                <a:ext cx="3208338" cy="474663"/>
              </a:xfrm>
              <a:custGeom>
                <a:avLst/>
                <a:gdLst>
                  <a:gd name="T0" fmla="*/ 0 w 851"/>
                  <a:gd name="T1" fmla="*/ 62 h 126"/>
                  <a:gd name="T2" fmla="*/ 426 w 851"/>
                  <a:gd name="T3" fmla="*/ 126 h 126"/>
                  <a:gd name="T4" fmla="*/ 851 w 851"/>
                  <a:gd name="T5" fmla="*/ 63 h 126"/>
                  <a:gd name="T6" fmla="*/ 426 w 851"/>
                  <a:gd name="T7" fmla="*/ 0 h 126"/>
                  <a:gd name="T8" fmla="*/ 0 w 851"/>
                  <a:gd name="T9" fmla="*/ 62 h 126"/>
                </a:gdLst>
                <a:ahLst/>
                <a:cxnLst>
                  <a:cxn ang="0">
                    <a:pos x="T0" y="T1"/>
                  </a:cxn>
                  <a:cxn ang="0">
                    <a:pos x="T2" y="T3"/>
                  </a:cxn>
                  <a:cxn ang="0">
                    <a:pos x="T4" y="T5"/>
                  </a:cxn>
                  <a:cxn ang="0">
                    <a:pos x="T6" y="T7"/>
                  </a:cxn>
                  <a:cxn ang="0">
                    <a:pos x="T8" y="T9"/>
                  </a:cxn>
                </a:cxnLst>
                <a:rect l="0" t="0" r="r" b="b"/>
                <a:pathLst>
                  <a:path w="851" h="126">
                    <a:moveTo>
                      <a:pt x="0" y="62"/>
                    </a:moveTo>
                    <a:cubicBezTo>
                      <a:pt x="98" y="101"/>
                      <a:pt x="252" y="126"/>
                      <a:pt x="426" y="126"/>
                    </a:cubicBezTo>
                    <a:cubicBezTo>
                      <a:pt x="600" y="126"/>
                      <a:pt x="753" y="101"/>
                      <a:pt x="851" y="63"/>
                    </a:cubicBezTo>
                    <a:cubicBezTo>
                      <a:pt x="753" y="26"/>
                      <a:pt x="596" y="0"/>
                      <a:pt x="426" y="0"/>
                    </a:cubicBezTo>
                    <a:cubicBezTo>
                      <a:pt x="256" y="0"/>
                      <a:pt x="98" y="23"/>
                      <a:pt x="0" y="62"/>
                    </a:cubicBezTo>
                    <a:close/>
                  </a:path>
                </a:pathLst>
              </a:custGeom>
              <a:solidFill>
                <a:srgbClr val="1889B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17" name="Freeform 21">
                <a:extLst>
                  <a:ext uri="{FF2B5EF4-FFF2-40B4-BE49-F238E27FC236}">
                    <a16:creationId xmlns:a16="http://schemas.microsoft.com/office/drawing/2014/main" id="{5286D8D9-BA07-F68F-B92A-2791CA2656A5}"/>
                  </a:ext>
                </a:extLst>
              </p:cNvPr>
              <p:cNvSpPr>
                <a:spLocks/>
              </p:cNvSpPr>
              <p:nvPr/>
            </p:nvSpPr>
            <p:spPr bwMode="auto">
              <a:xfrm>
                <a:off x="2110232" y="-19050"/>
                <a:ext cx="4035425" cy="992188"/>
              </a:xfrm>
              <a:custGeom>
                <a:avLst/>
                <a:gdLst>
                  <a:gd name="T0" fmla="*/ 0 w 1070"/>
                  <a:gd name="T1" fmla="*/ 169 h 263"/>
                  <a:gd name="T2" fmla="*/ 0 w 1070"/>
                  <a:gd name="T3" fmla="*/ 170 h 263"/>
                  <a:gd name="T4" fmla="*/ 15 w 1070"/>
                  <a:gd name="T5" fmla="*/ 202 h 263"/>
                  <a:gd name="T6" fmla="*/ 109 w 1070"/>
                  <a:gd name="T7" fmla="*/ 262 h 263"/>
                  <a:gd name="T8" fmla="*/ 109 w 1070"/>
                  <a:gd name="T9" fmla="*/ 262 h 263"/>
                  <a:gd name="T10" fmla="*/ 535 w 1070"/>
                  <a:gd name="T11" fmla="*/ 200 h 263"/>
                  <a:gd name="T12" fmla="*/ 960 w 1070"/>
                  <a:gd name="T13" fmla="*/ 263 h 263"/>
                  <a:gd name="T14" fmla="*/ 960 w 1070"/>
                  <a:gd name="T15" fmla="*/ 263 h 263"/>
                  <a:gd name="T16" fmla="*/ 960 w 1070"/>
                  <a:gd name="T17" fmla="*/ 263 h 263"/>
                  <a:gd name="T18" fmla="*/ 962 w 1070"/>
                  <a:gd name="T19" fmla="*/ 262 h 263"/>
                  <a:gd name="T20" fmla="*/ 966 w 1070"/>
                  <a:gd name="T21" fmla="*/ 260 h 263"/>
                  <a:gd name="T22" fmla="*/ 967 w 1070"/>
                  <a:gd name="T23" fmla="*/ 260 h 263"/>
                  <a:gd name="T24" fmla="*/ 1021 w 1070"/>
                  <a:gd name="T25" fmla="*/ 232 h 263"/>
                  <a:gd name="T26" fmla="*/ 1021 w 1070"/>
                  <a:gd name="T27" fmla="*/ 232 h 263"/>
                  <a:gd name="T28" fmla="*/ 1025 w 1070"/>
                  <a:gd name="T29" fmla="*/ 229 h 263"/>
                  <a:gd name="T30" fmla="*/ 1026 w 1070"/>
                  <a:gd name="T31" fmla="*/ 228 h 263"/>
                  <a:gd name="T32" fmla="*/ 1029 w 1070"/>
                  <a:gd name="T33" fmla="*/ 226 h 263"/>
                  <a:gd name="T34" fmla="*/ 1033 w 1070"/>
                  <a:gd name="T35" fmla="*/ 224 h 263"/>
                  <a:gd name="T36" fmla="*/ 1033 w 1070"/>
                  <a:gd name="T37" fmla="*/ 223 h 263"/>
                  <a:gd name="T38" fmla="*/ 1070 w 1070"/>
                  <a:gd name="T39" fmla="*/ 163 h 263"/>
                  <a:gd name="T40" fmla="*/ 1070 w 1070"/>
                  <a:gd name="T41" fmla="*/ 163 h 263"/>
                  <a:gd name="T42" fmla="*/ 1070 w 1070"/>
                  <a:gd name="T43" fmla="*/ 161 h 263"/>
                  <a:gd name="T44" fmla="*/ 606 w 1070"/>
                  <a:gd name="T45" fmla="*/ 2 h 263"/>
                  <a:gd name="T46" fmla="*/ 535 w 1070"/>
                  <a:gd name="T47" fmla="*/ 0 h 263"/>
                  <a:gd name="T48" fmla="*/ 535 w 1070"/>
                  <a:gd name="T49" fmla="*/ 0 h 263"/>
                  <a:gd name="T50" fmla="*/ 292 w 1070"/>
                  <a:gd name="T51" fmla="*/ 18 h 263"/>
                  <a:gd name="T52" fmla="*/ 291 w 1070"/>
                  <a:gd name="T53" fmla="*/ 18 h 263"/>
                  <a:gd name="T54" fmla="*/ 284 w 1070"/>
                  <a:gd name="T55" fmla="*/ 19 h 263"/>
                  <a:gd name="T56" fmla="*/ 280 w 1070"/>
                  <a:gd name="T57" fmla="*/ 20 h 263"/>
                  <a:gd name="T58" fmla="*/ 277 w 1070"/>
                  <a:gd name="T59" fmla="*/ 20 h 263"/>
                  <a:gd name="T60" fmla="*/ 0 w 1070"/>
                  <a:gd name="T61" fmla="*/ 163 h 263"/>
                  <a:gd name="T62" fmla="*/ 0 w 1070"/>
                  <a:gd name="T63" fmla="*/ 167 h 263"/>
                  <a:gd name="T64" fmla="*/ 0 w 1070"/>
                  <a:gd name="T65" fmla="*/ 16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0" h="263">
                    <a:moveTo>
                      <a:pt x="0" y="169"/>
                    </a:moveTo>
                    <a:cubicBezTo>
                      <a:pt x="0" y="170"/>
                      <a:pt x="0" y="170"/>
                      <a:pt x="0" y="170"/>
                    </a:cubicBezTo>
                    <a:cubicBezTo>
                      <a:pt x="2" y="181"/>
                      <a:pt x="7" y="192"/>
                      <a:pt x="15" y="202"/>
                    </a:cubicBezTo>
                    <a:cubicBezTo>
                      <a:pt x="33" y="225"/>
                      <a:pt x="65" y="246"/>
                      <a:pt x="109" y="262"/>
                    </a:cubicBezTo>
                    <a:cubicBezTo>
                      <a:pt x="109" y="262"/>
                      <a:pt x="109" y="262"/>
                      <a:pt x="109" y="262"/>
                    </a:cubicBezTo>
                    <a:cubicBezTo>
                      <a:pt x="207" y="223"/>
                      <a:pt x="365" y="200"/>
                      <a:pt x="535" y="200"/>
                    </a:cubicBezTo>
                    <a:cubicBezTo>
                      <a:pt x="705" y="200"/>
                      <a:pt x="862" y="226"/>
                      <a:pt x="960" y="263"/>
                    </a:cubicBezTo>
                    <a:cubicBezTo>
                      <a:pt x="960" y="263"/>
                      <a:pt x="960" y="263"/>
                      <a:pt x="960" y="263"/>
                    </a:cubicBezTo>
                    <a:cubicBezTo>
                      <a:pt x="960" y="263"/>
                      <a:pt x="960" y="263"/>
                      <a:pt x="960" y="263"/>
                    </a:cubicBezTo>
                    <a:cubicBezTo>
                      <a:pt x="961" y="262"/>
                      <a:pt x="961" y="262"/>
                      <a:pt x="962" y="262"/>
                    </a:cubicBezTo>
                    <a:cubicBezTo>
                      <a:pt x="963" y="261"/>
                      <a:pt x="965" y="261"/>
                      <a:pt x="966" y="260"/>
                    </a:cubicBezTo>
                    <a:cubicBezTo>
                      <a:pt x="966" y="260"/>
                      <a:pt x="967" y="260"/>
                      <a:pt x="967" y="260"/>
                    </a:cubicBezTo>
                    <a:cubicBezTo>
                      <a:pt x="988" y="251"/>
                      <a:pt x="1006" y="242"/>
                      <a:pt x="1021" y="232"/>
                    </a:cubicBezTo>
                    <a:cubicBezTo>
                      <a:pt x="1021" y="232"/>
                      <a:pt x="1021" y="232"/>
                      <a:pt x="1021" y="232"/>
                    </a:cubicBezTo>
                    <a:cubicBezTo>
                      <a:pt x="1022" y="231"/>
                      <a:pt x="1024" y="230"/>
                      <a:pt x="1025" y="229"/>
                    </a:cubicBezTo>
                    <a:cubicBezTo>
                      <a:pt x="1025" y="229"/>
                      <a:pt x="1026" y="229"/>
                      <a:pt x="1026" y="228"/>
                    </a:cubicBezTo>
                    <a:cubicBezTo>
                      <a:pt x="1027" y="228"/>
                      <a:pt x="1028" y="227"/>
                      <a:pt x="1029" y="226"/>
                    </a:cubicBezTo>
                    <a:cubicBezTo>
                      <a:pt x="1030" y="225"/>
                      <a:pt x="1031" y="225"/>
                      <a:pt x="1033" y="224"/>
                    </a:cubicBezTo>
                    <a:cubicBezTo>
                      <a:pt x="1033" y="224"/>
                      <a:pt x="1033" y="223"/>
                      <a:pt x="1033" y="223"/>
                    </a:cubicBezTo>
                    <a:cubicBezTo>
                      <a:pt x="1057" y="205"/>
                      <a:pt x="1070" y="184"/>
                      <a:pt x="1070" y="163"/>
                    </a:cubicBezTo>
                    <a:cubicBezTo>
                      <a:pt x="1070" y="163"/>
                      <a:pt x="1070" y="163"/>
                      <a:pt x="1070" y="163"/>
                    </a:cubicBezTo>
                    <a:cubicBezTo>
                      <a:pt x="1070" y="162"/>
                      <a:pt x="1070" y="162"/>
                      <a:pt x="1070" y="161"/>
                    </a:cubicBezTo>
                    <a:cubicBezTo>
                      <a:pt x="1065" y="79"/>
                      <a:pt x="866" y="12"/>
                      <a:pt x="606" y="2"/>
                    </a:cubicBezTo>
                    <a:cubicBezTo>
                      <a:pt x="583" y="1"/>
                      <a:pt x="559" y="0"/>
                      <a:pt x="535" y="0"/>
                    </a:cubicBezTo>
                    <a:cubicBezTo>
                      <a:pt x="535" y="0"/>
                      <a:pt x="535" y="0"/>
                      <a:pt x="535" y="0"/>
                    </a:cubicBezTo>
                    <a:cubicBezTo>
                      <a:pt x="447" y="0"/>
                      <a:pt x="365" y="7"/>
                      <a:pt x="292" y="18"/>
                    </a:cubicBezTo>
                    <a:cubicBezTo>
                      <a:pt x="292" y="18"/>
                      <a:pt x="291" y="18"/>
                      <a:pt x="291" y="18"/>
                    </a:cubicBezTo>
                    <a:cubicBezTo>
                      <a:pt x="289" y="18"/>
                      <a:pt x="286" y="19"/>
                      <a:pt x="284" y="19"/>
                    </a:cubicBezTo>
                    <a:cubicBezTo>
                      <a:pt x="282" y="19"/>
                      <a:pt x="281" y="20"/>
                      <a:pt x="280" y="20"/>
                    </a:cubicBezTo>
                    <a:cubicBezTo>
                      <a:pt x="279" y="20"/>
                      <a:pt x="278" y="20"/>
                      <a:pt x="277" y="20"/>
                    </a:cubicBezTo>
                    <a:cubicBezTo>
                      <a:pt x="111" y="48"/>
                      <a:pt x="0" y="101"/>
                      <a:pt x="0" y="163"/>
                    </a:cubicBezTo>
                    <a:cubicBezTo>
                      <a:pt x="0" y="165"/>
                      <a:pt x="0" y="166"/>
                      <a:pt x="0" y="167"/>
                    </a:cubicBezTo>
                    <a:cubicBezTo>
                      <a:pt x="0" y="168"/>
                      <a:pt x="0" y="168"/>
                      <a:pt x="0" y="169"/>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grpSp>
        <p:grpSp>
          <p:nvGrpSpPr>
            <p:cNvPr id="6" name="Group 5">
              <a:extLst>
                <a:ext uri="{FF2B5EF4-FFF2-40B4-BE49-F238E27FC236}">
                  <a16:creationId xmlns:a16="http://schemas.microsoft.com/office/drawing/2014/main" id="{6E39DE43-BD5C-D430-EE00-F307553C29C0}"/>
                </a:ext>
              </a:extLst>
            </p:cNvPr>
            <p:cNvGrpSpPr/>
            <p:nvPr/>
          </p:nvGrpSpPr>
          <p:grpSpPr>
            <a:xfrm>
              <a:off x="4076701" y="2278063"/>
              <a:ext cx="3659187" cy="3790951"/>
              <a:chOff x="2235201" y="1839913"/>
              <a:chExt cx="3659187" cy="3790951"/>
            </a:xfrm>
          </p:grpSpPr>
          <p:sp>
            <p:nvSpPr>
              <p:cNvPr id="7" name="Freeform 25">
                <a:extLst>
                  <a:ext uri="{FF2B5EF4-FFF2-40B4-BE49-F238E27FC236}">
                    <a16:creationId xmlns:a16="http://schemas.microsoft.com/office/drawing/2014/main" id="{D4052B3D-7FBA-238B-F639-0DE8D3F7C168}"/>
                  </a:ext>
                </a:extLst>
              </p:cNvPr>
              <p:cNvSpPr>
                <a:spLocks/>
              </p:cNvSpPr>
              <p:nvPr/>
            </p:nvSpPr>
            <p:spPr bwMode="auto">
              <a:xfrm>
                <a:off x="3313109" y="1924051"/>
                <a:ext cx="1911346"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8" name="Freeform 26">
                <a:extLst>
                  <a:ext uri="{FF2B5EF4-FFF2-40B4-BE49-F238E27FC236}">
                    <a16:creationId xmlns:a16="http://schemas.microsoft.com/office/drawing/2014/main" id="{A141854C-F35D-091D-CFDA-5D95CA78C45D}"/>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9" name="Freeform 27">
                <a:extLst>
                  <a:ext uri="{FF2B5EF4-FFF2-40B4-BE49-F238E27FC236}">
                    <a16:creationId xmlns:a16="http://schemas.microsoft.com/office/drawing/2014/main" id="{589A3972-B200-DA74-5B71-104A44B7BEFF}"/>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10" name="Freeform 28">
                <a:extLst>
                  <a:ext uri="{FF2B5EF4-FFF2-40B4-BE49-F238E27FC236}">
                    <a16:creationId xmlns:a16="http://schemas.microsoft.com/office/drawing/2014/main" id="{9528B8D8-E49B-707C-F4D3-F1C4A0329E02}"/>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11" name="Freeform 29">
                <a:extLst>
                  <a:ext uri="{FF2B5EF4-FFF2-40B4-BE49-F238E27FC236}">
                    <a16:creationId xmlns:a16="http://schemas.microsoft.com/office/drawing/2014/main" id="{27501B34-33AF-343C-A5D3-51E8125BCC58}"/>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12" name="Freeform 30">
                <a:extLst>
                  <a:ext uri="{FF2B5EF4-FFF2-40B4-BE49-F238E27FC236}">
                    <a16:creationId xmlns:a16="http://schemas.microsoft.com/office/drawing/2014/main" id="{AF60B038-8957-FC0C-ED3F-8316DFC3D345}"/>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13" name="Freeform 31">
                <a:extLst>
                  <a:ext uri="{FF2B5EF4-FFF2-40B4-BE49-F238E27FC236}">
                    <a16:creationId xmlns:a16="http://schemas.microsoft.com/office/drawing/2014/main" id="{4EF81D00-A3AC-DC5F-211C-026B9627164C}"/>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grpSp>
      </p:grpSp>
      <p:sp>
        <p:nvSpPr>
          <p:cNvPr id="18" name="TextBox 17">
            <a:extLst>
              <a:ext uri="{FF2B5EF4-FFF2-40B4-BE49-F238E27FC236}">
                <a16:creationId xmlns:a16="http://schemas.microsoft.com/office/drawing/2014/main" id="{6B6A1F27-5673-D9E5-2F61-AF7680464DCA}"/>
              </a:ext>
            </a:extLst>
          </p:cNvPr>
          <p:cNvSpPr txBox="1"/>
          <p:nvPr/>
        </p:nvSpPr>
        <p:spPr>
          <a:xfrm>
            <a:off x="8266805" y="3151186"/>
            <a:ext cx="1509542" cy="461665"/>
          </a:xfrm>
          <a:prstGeom prst="rect">
            <a:avLst/>
          </a:prstGeom>
          <a:noFill/>
        </p:spPr>
        <p:txBody>
          <a:bodyPr wrap="square">
            <a:spAutoFit/>
          </a:bodyPr>
          <a:lstStyle>
            <a:defPPr>
              <a:defRPr lang="en-US"/>
            </a:defPPr>
            <a:lvl1pPr algn="ctr">
              <a:defRPr sz="1200">
                <a:ln w="3175">
                  <a:noFill/>
                </a:ln>
                <a:gradFill>
                  <a:gsLst>
                    <a:gs pos="53147">
                      <a:srgbClr val="FFFFFF"/>
                    </a:gs>
                    <a:gs pos="74825">
                      <a:srgbClr val="FFFFFF"/>
                    </a:gs>
                  </a:gsLst>
                  <a:path path="circle">
                    <a:fillToRect l="100000" b="100000"/>
                  </a:path>
                </a:gradFill>
                <a:latin typeface="+mj-lt"/>
                <a:cs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Azure Database </a:t>
            </a:r>
            <a:b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b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for PostgreSQL</a:t>
            </a:r>
          </a:p>
        </p:txBody>
      </p:sp>
      <p:sp>
        <p:nvSpPr>
          <p:cNvPr id="19" name="Rectangle: Rounded Corners 15">
            <a:extLst>
              <a:ext uri="{FF2B5EF4-FFF2-40B4-BE49-F238E27FC236}">
                <a16:creationId xmlns:a16="http://schemas.microsoft.com/office/drawing/2014/main" id="{9FFF9C74-F76E-75EB-F86C-8680E1C81108}"/>
              </a:ext>
            </a:extLst>
          </p:cNvPr>
          <p:cNvSpPr/>
          <p:nvPr/>
        </p:nvSpPr>
        <p:spPr bwMode="auto">
          <a:xfrm>
            <a:off x="592686" y="1891631"/>
            <a:ext cx="1585742" cy="1824601"/>
          </a:xfrm>
          <a:prstGeom prst="roundRect">
            <a:avLst>
              <a:gd name="adj" fmla="val 12308"/>
            </a:avLst>
          </a:prstGeom>
          <a:solidFill>
            <a:srgbClr val="223C50"/>
          </a:solidFill>
          <a:ln w="12700" cap="flat">
            <a:noFill/>
            <a:prstDash val="solid"/>
            <a:miter/>
          </a:ln>
          <a:effectLst/>
        </p:spPr>
        <p:txBody>
          <a:bodyPr rot="0" spcFirstLastPara="0" vert="horz" wrap="square" lIns="91440" tIns="18288" rIns="91440" bIns="36576"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cs typeface="Kanit" pitchFamily="2" charset="-34"/>
              </a:rPr>
              <a:t>Remote Embedding Models</a:t>
            </a:r>
          </a:p>
        </p:txBody>
      </p:sp>
      <p:sp>
        <p:nvSpPr>
          <p:cNvPr id="20" name="TextBox 19">
            <a:extLst>
              <a:ext uri="{FF2B5EF4-FFF2-40B4-BE49-F238E27FC236}">
                <a16:creationId xmlns:a16="http://schemas.microsoft.com/office/drawing/2014/main" id="{507868BF-0723-D0A3-B6FA-503C5120C60E}"/>
              </a:ext>
            </a:extLst>
          </p:cNvPr>
          <p:cNvSpPr txBox="1"/>
          <p:nvPr/>
        </p:nvSpPr>
        <p:spPr>
          <a:xfrm>
            <a:off x="581801" y="1006842"/>
            <a:ext cx="6811432" cy="400110"/>
          </a:xfrm>
          <a:prstGeom prst="rect">
            <a:avLst/>
          </a:prstGeom>
          <a:noFill/>
        </p:spPr>
        <p:txBody>
          <a:bodyPr wrap="square" lIns="0" tIns="45720" rIns="91440" bIns="45720" anchor="t">
            <a:spAutoFit/>
          </a:bodyPr>
          <a:lstStyle/>
          <a:p>
            <a:pPr>
              <a:defRPr/>
            </a:pPr>
            <a:r>
              <a:rPr kumimoji="0" lang="en-US" sz="2000" b="0" i="0" u="none" strike="noStrike" kern="1200" cap="none" spc="0" normalizeH="0" baseline="0" noProof="0">
                <a:ln>
                  <a:noFill/>
                </a:ln>
                <a:solidFill>
                  <a:srgbClr val="FFFFFF"/>
                </a:solidFill>
                <a:effectLst/>
                <a:uLnTx/>
                <a:uFillTx/>
                <a:latin typeface="Kanit" pitchFamily="2" charset="-34"/>
                <a:cs typeface="Kanit" pitchFamily="2" charset="-34"/>
              </a:rPr>
              <a:t>Unique Remote + </a:t>
            </a:r>
            <a:r>
              <a:rPr lang="en-US" sz="2000">
                <a:solidFill>
                  <a:srgbClr val="FFFFFF"/>
                </a:solidFill>
                <a:latin typeface="Kanit" pitchFamily="2" charset="-34"/>
                <a:cs typeface="Kanit" pitchFamily="2" charset="-34"/>
              </a:rPr>
              <a:t>In-Database Embedding</a:t>
            </a:r>
            <a:r>
              <a:rPr kumimoji="0" lang="en-US" sz="2000" b="0" i="0" u="none" strike="noStrike" kern="1200" cap="none" spc="0" normalizeH="0" baseline="0" noProof="0">
                <a:ln>
                  <a:noFill/>
                </a:ln>
                <a:solidFill>
                  <a:srgbClr val="FFFFFF"/>
                </a:solidFill>
                <a:effectLst/>
                <a:uLnTx/>
                <a:uFillTx/>
                <a:latin typeface="Kanit" pitchFamily="2" charset="-34"/>
                <a:cs typeface="Kanit" pitchFamily="2" charset="-34"/>
              </a:rPr>
              <a:t> </a:t>
            </a:r>
            <a:r>
              <a:rPr lang="en-US" sz="2000">
                <a:solidFill>
                  <a:srgbClr val="FFFFFF"/>
                </a:solidFill>
                <a:latin typeface="Kanit" pitchFamily="2" charset="-34"/>
                <a:cs typeface="Kanit" pitchFamily="2" charset="-34"/>
              </a:rPr>
              <a:t>Models</a:t>
            </a:r>
            <a:endParaRPr kumimoji="0" lang="en-US" sz="2000"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21" name="Rectangle: Rounded Corners 15">
            <a:extLst>
              <a:ext uri="{FF2B5EF4-FFF2-40B4-BE49-F238E27FC236}">
                <a16:creationId xmlns:a16="http://schemas.microsoft.com/office/drawing/2014/main" id="{83371F2A-E24B-B63C-B6F0-738CBC2BC081}"/>
              </a:ext>
            </a:extLst>
          </p:cNvPr>
          <p:cNvSpPr/>
          <p:nvPr/>
        </p:nvSpPr>
        <p:spPr bwMode="auto">
          <a:xfrm>
            <a:off x="592686" y="4230022"/>
            <a:ext cx="1585742" cy="1791944"/>
          </a:xfrm>
          <a:prstGeom prst="roundRect">
            <a:avLst>
              <a:gd name="adj" fmla="val 12308"/>
            </a:avLst>
          </a:prstGeom>
          <a:solidFill>
            <a:srgbClr val="223C50"/>
          </a:solidFill>
          <a:ln w="12700" cap="flat">
            <a:noFill/>
            <a:prstDash val="solid"/>
            <a:miter/>
          </a:ln>
          <a:effectLst/>
        </p:spPr>
        <p:txBody>
          <a:bodyPr rot="0" spcFirstLastPara="0" vert="horz" wrap="square" lIns="91440" tIns="18288" rIns="91440" bIns="36576"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1800">
                <a:ln w="3175">
                  <a:noFill/>
                </a:ln>
                <a:gradFill>
                  <a:gsLst>
                    <a:gs pos="53147">
                      <a:srgbClr val="FFFFFF"/>
                    </a:gs>
                    <a:gs pos="74825">
                      <a:srgbClr val="FFFFFF"/>
                    </a:gs>
                  </a:gsLst>
                  <a:path path="circle">
                    <a:fillToRect l="100000" b="100000"/>
                  </a:path>
                </a:gradFill>
                <a:cs typeface="Kanit" pitchFamily="2" charset="-34"/>
              </a:rPr>
              <a:t>In-Database</a:t>
            </a:r>
            <a:r>
              <a:rPr kumimoji="0" lang="en-US" sz="18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cs typeface="Kanit" pitchFamily="2" charset="-34"/>
              </a:rPr>
              <a:t> Embedding Models </a:t>
            </a: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cs typeface="Kanit" pitchFamily="2" charset="-34"/>
              </a:rPr>
              <a:t>(Preview)</a:t>
            </a:r>
            <a:endParaRPr kumimoji="0" lang="en-US" sz="18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cs typeface="Kanit" pitchFamily="2" charset="-34"/>
            </a:endParaRPr>
          </a:p>
        </p:txBody>
      </p:sp>
      <p:pic>
        <p:nvPicPr>
          <p:cNvPr id="22" name="Picture 21">
            <a:extLst>
              <a:ext uri="{FF2B5EF4-FFF2-40B4-BE49-F238E27FC236}">
                <a16:creationId xmlns:a16="http://schemas.microsoft.com/office/drawing/2014/main" id="{0078B59C-BFF9-A534-C524-51D30212F0C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l="21696" r="19317"/>
          <a:stretch/>
        </p:blipFill>
        <p:spPr>
          <a:xfrm>
            <a:off x="10376594" y="2280065"/>
            <a:ext cx="979615" cy="906951"/>
          </a:xfrm>
          <a:prstGeom prst="rect">
            <a:avLst/>
          </a:prstGeom>
        </p:spPr>
      </p:pic>
      <p:pic>
        <p:nvPicPr>
          <p:cNvPr id="23" name="Picture 22">
            <a:extLst>
              <a:ext uri="{FF2B5EF4-FFF2-40B4-BE49-F238E27FC236}">
                <a16:creationId xmlns:a16="http://schemas.microsoft.com/office/drawing/2014/main" id="{AAD37578-768F-88C9-63FA-D0C2B0954E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781" y="2418819"/>
            <a:ext cx="636400" cy="636401"/>
          </a:xfrm>
          <a:prstGeom prst="rect">
            <a:avLst/>
          </a:prstGeom>
        </p:spPr>
      </p:pic>
      <p:pic>
        <p:nvPicPr>
          <p:cNvPr id="24" name="Picture 23">
            <a:extLst>
              <a:ext uri="{FF2B5EF4-FFF2-40B4-BE49-F238E27FC236}">
                <a16:creationId xmlns:a16="http://schemas.microsoft.com/office/drawing/2014/main" id="{2433FC09-5A30-F6B8-F842-6539BE58F8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358" y="2896340"/>
            <a:ext cx="354908" cy="354908"/>
          </a:xfrm>
          <a:prstGeom prst="rect">
            <a:avLst/>
          </a:prstGeom>
        </p:spPr>
      </p:pic>
      <p:cxnSp>
        <p:nvCxnSpPr>
          <p:cNvPr id="25" name="Straight Arrow Connector 24">
            <a:extLst>
              <a:ext uri="{FF2B5EF4-FFF2-40B4-BE49-F238E27FC236}">
                <a16:creationId xmlns:a16="http://schemas.microsoft.com/office/drawing/2014/main" id="{274046C1-5484-0A93-9E6F-D821959A1DE2}"/>
              </a:ext>
            </a:extLst>
          </p:cNvPr>
          <p:cNvCxnSpPr>
            <a:cxnSpLocks/>
          </p:cNvCxnSpPr>
          <p:nvPr/>
        </p:nvCxnSpPr>
        <p:spPr>
          <a:xfrm>
            <a:off x="7712364" y="2639085"/>
            <a:ext cx="849745" cy="0"/>
          </a:xfrm>
          <a:prstGeom prst="straightConnector1">
            <a:avLst/>
          </a:prstGeom>
          <a:ln w="22225" cap="rnd"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D4D088A8-D9A9-1778-70DB-DE1D9E55AFF0}"/>
              </a:ext>
            </a:extLst>
          </p:cNvPr>
          <p:cNvCxnSpPr>
            <a:cxnSpLocks/>
          </p:cNvCxnSpPr>
          <p:nvPr/>
        </p:nvCxnSpPr>
        <p:spPr>
          <a:xfrm flipH="1">
            <a:off x="7693549" y="2847077"/>
            <a:ext cx="868560" cy="0"/>
          </a:xfrm>
          <a:prstGeom prst="straightConnector1">
            <a:avLst/>
          </a:prstGeom>
          <a:ln w="22225" cap="rnd"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Rounded Rectangle 64">
            <a:extLst>
              <a:ext uri="{FF2B5EF4-FFF2-40B4-BE49-F238E27FC236}">
                <a16:creationId xmlns:a16="http://schemas.microsoft.com/office/drawing/2014/main" id="{402F6F05-B5D1-6D40-3614-EF2566919DAB}"/>
              </a:ext>
              <a:ext uri="{C183D7F6-B498-43B3-948B-1728B52AA6E4}">
                <adec:decorative xmlns:adec="http://schemas.microsoft.com/office/drawing/2017/decorative" val="1"/>
              </a:ext>
            </a:extLst>
          </p:cNvPr>
          <p:cNvSpPr/>
          <p:nvPr/>
        </p:nvSpPr>
        <p:spPr bwMode="auto">
          <a:xfrm>
            <a:off x="6242050" y="1887831"/>
            <a:ext cx="5367782" cy="1813712"/>
          </a:xfrm>
          <a:prstGeom prst="roundRect">
            <a:avLst>
              <a:gd name="adj" fmla="val 2266"/>
            </a:avLst>
          </a:prstGeom>
          <a:blipFill dpi="0" rotWithShape="1">
            <a:blip r:embed="rId6">
              <a:alphaModFix amt="3000"/>
              <a:extLst>
                <a:ext uri="{96DAC541-7B7A-43D3-8B79-37D633B846F1}">
                  <asvg:svgBlip xmlns:asvg="http://schemas.microsoft.com/office/drawing/2016/SVG/main" r:embed="rId7"/>
                </a:ext>
              </a:extLst>
            </a:blip>
            <a:srcRect/>
            <a:tile tx="0" ty="0" sx="40000" sy="40000" flip="none" algn="tl"/>
          </a:blip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Kanit" pitchFamily="2" charset="-34"/>
              <a:cs typeface="Kanit" pitchFamily="2" charset="-34"/>
            </a:endParaRPr>
          </a:p>
        </p:txBody>
      </p:sp>
      <p:cxnSp>
        <p:nvCxnSpPr>
          <p:cNvPr id="28" name="Straight Arrow Connector 27">
            <a:extLst>
              <a:ext uri="{FF2B5EF4-FFF2-40B4-BE49-F238E27FC236}">
                <a16:creationId xmlns:a16="http://schemas.microsoft.com/office/drawing/2014/main" id="{89C27612-6040-808A-E44C-F16DE7CD52E6}"/>
              </a:ext>
            </a:extLst>
          </p:cNvPr>
          <p:cNvCxnSpPr>
            <a:cxnSpLocks/>
          </p:cNvCxnSpPr>
          <p:nvPr/>
        </p:nvCxnSpPr>
        <p:spPr>
          <a:xfrm>
            <a:off x="6401387" y="2747922"/>
            <a:ext cx="272472" cy="10212"/>
          </a:xfrm>
          <a:prstGeom prst="straightConnector1">
            <a:avLst/>
          </a:prstGeom>
          <a:ln w="22225" cap="rnd"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9A71EE5C-1498-B152-E918-AC53A19C6403}"/>
              </a:ext>
            </a:extLst>
          </p:cNvPr>
          <p:cNvCxnSpPr>
            <a:cxnSpLocks/>
          </p:cNvCxnSpPr>
          <p:nvPr/>
        </p:nvCxnSpPr>
        <p:spPr>
          <a:xfrm>
            <a:off x="9526849" y="2636744"/>
            <a:ext cx="849745" cy="0"/>
          </a:xfrm>
          <a:prstGeom prst="straightConnector1">
            <a:avLst/>
          </a:prstGeom>
          <a:ln w="22225" cap="rnd"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B4BF047A-B5A3-4F60-AAC0-D8E5E2F6A48F}"/>
              </a:ext>
            </a:extLst>
          </p:cNvPr>
          <p:cNvCxnSpPr>
            <a:cxnSpLocks/>
          </p:cNvCxnSpPr>
          <p:nvPr/>
        </p:nvCxnSpPr>
        <p:spPr>
          <a:xfrm flipH="1">
            <a:off x="9508034" y="2844736"/>
            <a:ext cx="868560" cy="0"/>
          </a:xfrm>
          <a:prstGeom prst="straightConnector1">
            <a:avLst/>
          </a:prstGeom>
          <a:ln w="22225" cap="rnd"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B7BB4F1C-DBA1-E70A-7575-330B8F99E31D}"/>
              </a:ext>
            </a:extLst>
          </p:cNvPr>
          <p:cNvSpPr txBox="1"/>
          <p:nvPr/>
        </p:nvSpPr>
        <p:spPr>
          <a:xfrm>
            <a:off x="10019337" y="3146980"/>
            <a:ext cx="163753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Azure OpenAI Embedding Models</a:t>
            </a:r>
            <a:endParaRPr kumimoji="0" lang="en-US" sz="1200"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32" name="TextBox 31">
            <a:extLst>
              <a:ext uri="{FF2B5EF4-FFF2-40B4-BE49-F238E27FC236}">
                <a16:creationId xmlns:a16="http://schemas.microsoft.com/office/drawing/2014/main" id="{4438F50A-AD52-CFE9-2FA2-B649E1D0FACA}"/>
              </a:ext>
            </a:extLst>
          </p:cNvPr>
          <p:cNvSpPr txBox="1"/>
          <p:nvPr/>
        </p:nvSpPr>
        <p:spPr>
          <a:xfrm>
            <a:off x="8663169" y="4402316"/>
            <a:ext cx="2014235"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“Databases with vector support”</a:t>
            </a:r>
            <a:endParaRPr kumimoji="0" lang="en-US" sz="1050" b="0" i="1"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33" name="TextBox 32">
            <a:extLst>
              <a:ext uri="{FF2B5EF4-FFF2-40B4-BE49-F238E27FC236}">
                <a16:creationId xmlns:a16="http://schemas.microsoft.com/office/drawing/2014/main" id="{E84FFA87-5F13-F859-5C83-E7FC6830F2DB}"/>
              </a:ext>
            </a:extLst>
          </p:cNvPr>
          <p:cNvSpPr txBox="1"/>
          <p:nvPr/>
        </p:nvSpPr>
        <p:spPr>
          <a:xfrm>
            <a:off x="9423187" y="2893438"/>
            <a:ext cx="1131360"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0.001238432, …</a:t>
            </a:r>
            <a:endParaRPr kumimoji="0" lang="en-US" sz="1050" b="0" i="1"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34" name="TextBox 33">
            <a:extLst>
              <a:ext uri="{FF2B5EF4-FFF2-40B4-BE49-F238E27FC236}">
                <a16:creationId xmlns:a16="http://schemas.microsoft.com/office/drawing/2014/main" id="{24ABE3B0-CAA2-87A7-A99F-81B45A19BBB4}"/>
              </a:ext>
            </a:extLst>
          </p:cNvPr>
          <p:cNvSpPr txBox="1"/>
          <p:nvPr/>
        </p:nvSpPr>
        <p:spPr>
          <a:xfrm>
            <a:off x="6626767" y="3271989"/>
            <a:ext cx="1054428" cy="276999"/>
          </a:xfrm>
          <a:prstGeom prst="rect">
            <a:avLst/>
          </a:prstGeom>
          <a:noFill/>
        </p:spPr>
        <p:txBody>
          <a:bodyPr wrap="square">
            <a:spAutoFit/>
          </a:bodyPr>
          <a:lstStyle>
            <a:defPPr>
              <a:defRPr lang="en-US"/>
            </a:defPPr>
            <a:lvl1pPr algn="ctr">
              <a:defRPr sz="1200">
                <a:ln w="3175">
                  <a:noFill/>
                </a:ln>
                <a:gradFill>
                  <a:gsLst>
                    <a:gs pos="53147">
                      <a:srgbClr val="FFFFFF"/>
                    </a:gs>
                    <a:gs pos="74825">
                      <a:srgbClr val="FFFFFF"/>
                    </a:gs>
                  </a:gsLst>
                  <a:path path="circle">
                    <a:fillToRect l="100000" b="100000"/>
                  </a:path>
                </a:gradFill>
                <a:latin typeface="+mj-lt"/>
                <a:cs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Application</a:t>
            </a:r>
          </a:p>
        </p:txBody>
      </p:sp>
      <p:sp>
        <p:nvSpPr>
          <p:cNvPr id="35" name="Rectangle: Rounded Corners 55">
            <a:extLst>
              <a:ext uri="{FF2B5EF4-FFF2-40B4-BE49-F238E27FC236}">
                <a16:creationId xmlns:a16="http://schemas.microsoft.com/office/drawing/2014/main" id="{0CE71CB6-346C-803D-58F0-70C5CAB6DB04}"/>
              </a:ext>
            </a:extLst>
          </p:cNvPr>
          <p:cNvSpPr/>
          <p:nvPr/>
        </p:nvSpPr>
        <p:spPr bwMode="auto">
          <a:xfrm>
            <a:off x="2446806" y="4224646"/>
            <a:ext cx="3514789" cy="1786435"/>
          </a:xfrm>
          <a:prstGeom prst="round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cs typeface="Kanit" pitchFamily="2" charset="-34"/>
              </a:rPr>
              <a:t>SELECT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 * </a:t>
            </a:r>
            <a:r>
              <a:rPr kumimoji="0" lang="en-US" sz="1200" b="0" i="0" u="none" strike="noStrike" kern="1200" cap="none" spc="0" normalizeH="0" baseline="0" noProof="0">
                <a:ln>
                  <a:noFill/>
                </a:ln>
                <a:solidFill>
                  <a:srgbClr val="0000FF"/>
                </a:solidFill>
                <a:effectLst/>
                <a:uLnTx/>
                <a:uFillTx/>
                <a:latin typeface="Consolas" panose="020B0609020204030204" pitchFamily="49" charset="0"/>
                <a:cs typeface="Kanit" pitchFamily="2" charset="-34"/>
              </a:rPr>
              <a:t>FROM</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 &lt;table&gt;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cs typeface="Kanit" pitchFamily="2" charset="-34"/>
              </a:rPr>
              <a:t>ORDER BY</a:t>
            </a:r>
            <a:endPar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212121"/>
                </a:solidFill>
                <a:effectLst/>
                <a:uLnTx/>
                <a:uFillTx/>
                <a:latin typeface="Consolas" panose="020B0609020204030204" pitchFamily="49" charset="0"/>
                <a:cs typeface="Kanit" pitchFamily="2" charset="-34"/>
              </a:rPr>
              <a:t>recipe_embedding</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 </a:t>
            </a:r>
            <a:r>
              <a:rPr kumimoji="0" lang="en-US" sz="1200" b="0" i="0" u="none" strike="noStrike" kern="1200" cap="none" spc="0" normalizeH="0" baseline="0" noProof="0">
                <a:ln>
                  <a:noFill/>
                </a:ln>
                <a:solidFill>
                  <a:srgbClr val="000000"/>
                </a:solidFill>
                <a:effectLst/>
                <a:uLnTx/>
                <a:uFillTx/>
                <a:latin typeface="Consolas" panose="020B0609020204030204" pitchFamily="49" charset="0"/>
                <a:cs typeface="Kanit" pitchFamily="2" charset="-34"/>
              </a:rPr>
              <a:t>&lt;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cs typeface="Kanit" pitchFamily="2" charset="-34"/>
              </a:rPr>
              <a:t>&gt;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azure_</a:t>
            </a:r>
            <a:r>
              <a:rPr kumimoji="0" lang="en-US" sz="1200" b="1" i="0" u="none" strike="noStrike" kern="1200" cap="none" spc="0" normalizeH="0" baseline="0" noProof="0" err="1">
                <a:ln>
                  <a:noFill/>
                </a:ln>
                <a:solidFill>
                  <a:srgbClr val="212121"/>
                </a:solidFill>
                <a:effectLst/>
                <a:uLnTx/>
                <a:uFillTx/>
                <a:latin typeface="Consolas" panose="020B0609020204030204" pitchFamily="49" charset="0"/>
                <a:cs typeface="Kanit" pitchFamily="2" charset="-34"/>
              </a:rPr>
              <a:t>local_ai</a:t>
            </a:r>
            <a:r>
              <a:rPr kumimoji="0" lang="en-US" sz="1200" b="1"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a:t>
            </a:r>
            <a:r>
              <a:rPr kumimoji="0" lang="en-US" sz="1200" b="1" i="0" u="none" strike="noStrike" kern="1200" cap="none" spc="0" normalizeH="0" baseline="0" noProof="0" err="1">
                <a:ln>
                  <a:noFill/>
                </a:ln>
                <a:solidFill>
                  <a:srgbClr val="212121"/>
                </a:solidFill>
                <a:effectLst/>
                <a:uLnTx/>
                <a:uFillTx/>
                <a:latin typeface="Consolas" panose="020B0609020204030204" pitchFamily="49" charset="0"/>
                <a:cs typeface="Kanit" pitchFamily="2" charset="-34"/>
              </a:rPr>
              <a:t>create_embeddings</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31515"/>
                </a:solidFill>
                <a:effectLst/>
                <a:uLnTx/>
                <a:uFillTx/>
                <a:latin typeface="Consolas" panose="020B0609020204030204" pitchFamily="49" charset="0"/>
                <a:cs typeface="Kanit" pitchFamily="2" charset="-34"/>
              </a:rPr>
              <a:t>‘multilingual-e5-small:v1’</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31515"/>
                </a:solidFill>
                <a:effectLst/>
                <a:uLnTx/>
                <a:uFillTx/>
                <a:latin typeface="Consolas" panose="020B0609020204030204" pitchFamily="49" charset="0"/>
                <a:cs typeface="Kanit" pitchFamily="2" charset="-34"/>
              </a:rPr>
              <a:t>‘Databases with vector support’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cs typeface="Kanit" pitchFamily="2" charset="-34"/>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Consolas" panose="020B0609020204030204" pitchFamily="49" charset="0"/>
              <a:ea typeface="Segoe UI" pitchFamily="34" charset="0"/>
              <a:cs typeface="Kanit" pitchFamily="2" charset="-34"/>
            </a:endParaRPr>
          </a:p>
        </p:txBody>
      </p:sp>
      <p:grpSp>
        <p:nvGrpSpPr>
          <p:cNvPr id="36" name="Group 35">
            <a:extLst>
              <a:ext uri="{FF2B5EF4-FFF2-40B4-BE49-F238E27FC236}">
                <a16:creationId xmlns:a16="http://schemas.microsoft.com/office/drawing/2014/main" id="{7014A6C0-33E8-E7F8-B9B7-E6B965135CB7}"/>
              </a:ext>
            </a:extLst>
          </p:cNvPr>
          <p:cNvGrpSpPr>
            <a:grpSpLocks noChangeAspect="1"/>
          </p:cNvGrpSpPr>
          <p:nvPr/>
        </p:nvGrpSpPr>
        <p:grpSpPr>
          <a:xfrm>
            <a:off x="8679787" y="4674372"/>
            <a:ext cx="558294" cy="740681"/>
            <a:chOff x="3446910" y="-69850"/>
            <a:chExt cx="5097461" cy="6762751"/>
          </a:xfrm>
        </p:grpSpPr>
        <p:grpSp>
          <p:nvGrpSpPr>
            <p:cNvPr id="37" name="Group 36">
              <a:extLst>
                <a:ext uri="{FF2B5EF4-FFF2-40B4-BE49-F238E27FC236}">
                  <a16:creationId xmlns:a16="http://schemas.microsoft.com/office/drawing/2014/main" id="{87437E6E-0C26-2B83-AFC0-0C2D64D94B48}"/>
                </a:ext>
              </a:extLst>
            </p:cNvPr>
            <p:cNvGrpSpPr/>
            <p:nvPr/>
          </p:nvGrpSpPr>
          <p:grpSpPr>
            <a:xfrm>
              <a:off x="3446910" y="-69850"/>
              <a:ext cx="5097461" cy="6762751"/>
              <a:chOff x="1580010" y="-279400"/>
              <a:chExt cx="5097461" cy="6762751"/>
            </a:xfrm>
          </p:grpSpPr>
          <p:sp>
            <p:nvSpPr>
              <p:cNvPr id="46" name="Freeform 6">
                <a:extLst>
                  <a:ext uri="{FF2B5EF4-FFF2-40B4-BE49-F238E27FC236}">
                    <a16:creationId xmlns:a16="http://schemas.microsoft.com/office/drawing/2014/main" id="{592A5F93-C601-BE0E-35F8-1DF895975266}"/>
                  </a:ext>
                </a:extLst>
              </p:cNvPr>
              <p:cNvSpPr>
                <a:spLocks/>
              </p:cNvSpPr>
              <p:nvPr/>
            </p:nvSpPr>
            <p:spPr bwMode="auto">
              <a:xfrm>
                <a:off x="1580010" y="652462"/>
                <a:ext cx="5097461" cy="5830889"/>
              </a:xfrm>
              <a:custGeom>
                <a:avLst/>
                <a:gdLst>
                  <a:gd name="T0" fmla="*/ 676 w 1352"/>
                  <a:gd name="T1" fmla="*/ 246 h 1547"/>
                  <a:gd name="T2" fmla="*/ 4 w 1352"/>
                  <a:gd name="T3" fmla="*/ 0 h 1547"/>
                  <a:gd name="T4" fmla="*/ 4 w 1352"/>
                  <a:gd name="T5" fmla="*/ 0 h 1547"/>
                  <a:gd name="T6" fmla="*/ 4 w 1352"/>
                  <a:gd name="T7" fmla="*/ 0 h 1547"/>
                  <a:gd name="T8" fmla="*/ 4 w 1352"/>
                  <a:gd name="T9" fmla="*/ 1300 h 1547"/>
                  <a:gd name="T10" fmla="*/ 658 w 1352"/>
                  <a:gd name="T11" fmla="*/ 1546 h 1547"/>
                  <a:gd name="T12" fmla="*/ 658 w 1352"/>
                  <a:gd name="T13" fmla="*/ 1547 h 1547"/>
                  <a:gd name="T14" fmla="*/ 669 w 1352"/>
                  <a:gd name="T15" fmla="*/ 1547 h 1547"/>
                  <a:gd name="T16" fmla="*/ 672 w 1352"/>
                  <a:gd name="T17" fmla="*/ 1547 h 1547"/>
                  <a:gd name="T18" fmla="*/ 672 w 1352"/>
                  <a:gd name="T19" fmla="*/ 1547 h 1547"/>
                  <a:gd name="T20" fmla="*/ 672 w 1352"/>
                  <a:gd name="T21" fmla="*/ 1547 h 1547"/>
                  <a:gd name="T22" fmla="*/ 1348 w 1352"/>
                  <a:gd name="T23" fmla="*/ 1300 h 1547"/>
                  <a:gd name="T24" fmla="*/ 1348 w 1352"/>
                  <a:gd name="T25" fmla="*/ 3 h 1547"/>
                  <a:gd name="T26" fmla="*/ 676 w 1352"/>
                  <a:gd name="T27" fmla="*/ 246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2" h="1547">
                    <a:moveTo>
                      <a:pt x="676" y="246"/>
                    </a:moveTo>
                    <a:cubicBezTo>
                      <a:pt x="304" y="246"/>
                      <a:pt x="4" y="137"/>
                      <a:pt x="4" y="0"/>
                    </a:cubicBezTo>
                    <a:cubicBezTo>
                      <a:pt x="4" y="0"/>
                      <a:pt x="4" y="0"/>
                      <a:pt x="4" y="0"/>
                    </a:cubicBezTo>
                    <a:cubicBezTo>
                      <a:pt x="4" y="0"/>
                      <a:pt x="4" y="0"/>
                      <a:pt x="4" y="0"/>
                    </a:cubicBezTo>
                    <a:cubicBezTo>
                      <a:pt x="4" y="1300"/>
                      <a:pt x="4" y="1300"/>
                      <a:pt x="4" y="1300"/>
                    </a:cubicBezTo>
                    <a:cubicBezTo>
                      <a:pt x="0" y="1433"/>
                      <a:pt x="292" y="1544"/>
                      <a:pt x="658" y="1546"/>
                    </a:cubicBezTo>
                    <a:cubicBezTo>
                      <a:pt x="658" y="1547"/>
                      <a:pt x="658" y="1547"/>
                      <a:pt x="658" y="1547"/>
                    </a:cubicBezTo>
                    <a:cubicBezTo>
                      <a:pt x="669" y="1547"/>
                      <a:pt x="669" y="1547"/>
                      <a:pt x="669" y="1547"/>
                    </a:cubicBezTo>
                    <a:cubicBezTo>
                      <a:pt x="670" y="1547"/>
                      <a:pt x="671" y="1547"/>
                      <a:pt x="672" y="1547"/>
                    </a:cubicBezTo>
                    <a:cubicBezTo>
                      <a:pt x="672" y="1547"/>
                      <a:pt x="672" y="1547"/>
                      <a:pt x="672" y="1547"/>
                    </a:cubicBezTo>
                    <a:cubicBezTo>
                      <a:pt x="672" y="1547"/>
                      <a:pt x="672" y="1547"/>
                      <a:pt x="672" y="1547"/>
                    </a:cubicBezTo>
                    <a:cubicBezTo>
                      <a:pt x="1047" y="1546"/>
                      <a:pt x="1352" y="1438"/>
                      <a:pt x="1348" y="1300"/>
                    </a:cubicBezTo>
                    <a:cubicBezTo>
                      <a:pt x="1348" y="3"/>
                      <a:pt x="1348" y="3"/>
                      <a:pt x="1348" y="3"/>
                    </a:cubicBezTo>
                    <a:cubicBezTo>
                      <a:pt x="1344" y="136"/>
                      <a:pt x="1045" y="246"/>
                      <a:pt x="676" y="246"/>
                    </a:cubicBezTo>
                    <a:close/>
                  </a:path>
                </a:pathLst>
              </a:custGeom>
              <a:gradFill>
                <a:gsLst>
                  <a:gs pos="0">
                    <a:srgbClr val="005DA4"/>
                  </a:gs>
                  <a:gs pos="58000">
                    <a:srgbClr val="0077D3"/>
                  </a:gs>
                  <a:gs pos="100000">
                    <a:srgbClr val="005CA2"/>
                  </a:gs>
                </a:gsLst>
                <a:lin ang="10800000" scaled="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47" name="Freeform 7">
                <a:extLst>
                  <a:ext uri="{FF2B5EF4-FFF2-40B4-BE49-F238E27FC236}">
                    <a16:creationId xmlns:a16="http://schemas.microsoft.com/office/drawing/2014/main" id="{874F6911-D55D-605C-1955-4BC3FE448392}"/>
                  </a:ext>
                </a:extLst>
              </p:cNvPr>
              <p:cNvSpPr>
                <a:spLocks noEditPoints="1"/>
              </p:cNvSpPr>
              <p:nvPr/>
            </p:nvSpPr>
            <p:spPr bwMode="auto">
              <a:xfrm>
                <a:off x="1594294" y="-279400"/>
                <a:ext cx="5067300" cy="1858963"/>
              </a:xfrm>
              <a:custGeom>
                <a:avLst/>
                <a:gdLst>
                  <a:gd name="T0" fmla="*/ 672 w 1344"/>
                  <a:gd name="T1" fmla="*/ 493 h 493"/>
                  <a:gd name="T2" fmla="*/ 1344 w 1344"/>
                  <a:gd name="T3" fmla="*/ 250 h 493"/>
                  <a:gd name="T4" fmla="*/ 1344 w 1344"/>
                  <a:gd name="T5" fmla="*/ 247 h 493"/>
                  <a:gd name="T6" fmla="*/ 1344 w 1344"/>
                  <a:gd name="T7" fmla="*/ 244 h 493"/>
                  <a:gd name="T8" fmla="*/ 1344 w 1344"/>
                  <a:gd name="T9" fmla="*/ 243 h 493"/>
                  <a:gd name="T10" fmla="*/ 672 w 1344"/>
                  <a:gd name="T11" fmla="*/ 0 h 493"/>
                  <a:gd name="T12" fmla="*/ 0 w 1344"/>
                  <a:gd name="T13" fmla="*/ 247 h 493"/>
                  <a:gd name="T14" fmla="*/ 0 w 1344"/>
                  <a:gd name="T15" fmla="*/ 247 h 493"/>
                  <a:gd name="T16" fmla="*/ 672 w 1344"/>
                  <a:gd name="T17" fmla="*/ 493 h 493"/>
                  <a:gd name="T18" fmla="*/ 414 w 1344"/>
                  <a:gd name="T19" fmla="*/ 89 h 493"/>
                  <a:gd name="T20" fmla="*/ 417 w 1344"/>
                  <a:gd name="T21" fmla="*/ 89 h 493"/>
                  <a:gd name="T22" fmla="*/ 421 w 1344"/>
                  <a:gd name="T23" fmla="*/ 88 h 493"/>
                  <a:gd name="T24" fmla="*/ 428 w 1344"/>
                  <a:gd name="T25" fmla="*/ 87 h 493"/>
                  <a:gd name="T26" fmla="*/ 429 w 1344"/>
                  <a:gd name="T27" fmla="*/ 87 h 493"/>
                  <a:gd name="T28" fmla="*/ 672 w 1344"/>
                  <a:gd name="T29" fmla="*/ 69 h 493"/>
                  <a:gd name="T30" fmla="*/ 672 w 1344"/>
                  <a:gd name="T31" fmla="*/ 69 h 493"/>
                  <a:gd name="T32" fmla="*/ 743 w 1344"/>
                  <a:gd name="T33" fmla="*/ 71 h 493"/>
                  <a:gd name="T34" fmla="*/ 1207 w 1344"/>
                  <a:gd name="T35" fmla="*/ 230 h 493"/>
                  <a:gd name="T36" fmla="*/ 1207 w 1344"/>
                  <a:gd name="T37" fmla="*/ 232 h 493"/>
                  <a:gd name="T38" fmla="*/ 1207 w 1344"/>
                  <a:gd name="T39" fmla="*/ 232 h 493"/>
                  <a:gd name="T40" fmla="*/ 1207 w 1344"/>
                  <a:gd name="T41" fmla="*/ 232 h 493"/>
                  <a:gd name="T42" fmla="*/ 1170 w 1344"/>
                  <a:gd name="T43" fmla="*/ 292 h 493"/>
                  <a:gd name="T44" fmla="*/ 1170 w 1344"/>
                  <a:gd name="T45" fmla="*/ 293 h 493"/>
                  <a:gd name="T46" fmla="*/ 1166 w 1344"/>
                  <a:gd name="T47" fmla="*/ 295 h 493"/>
                  <a:gd name="T48" fmla="*/ 1163 w 1344"/>
                  <a:gd name="T49" fmla="*/ 297 h 493"/>
                  <a:gd name="T50" fmla="*/ 1162 w 1344"/>
                  <a:gd name="T51" fmla="*/ 298 h 493"/>
                  <a:gd name="T52" fmla="*/ 1158 w 1344"/>
                  <a:gd name="T53" fmla="*/ 301 h 493"/>
                  <a:gd name="T54" fmla="*/ 1158 w 1344"/>
                  <a:gd name="T55" fmla="*/ 301 h 493"/>
                  <a:gd name="T56" fmla="*/ 1104 w 1344"/>
                  <a:gd name="T57" fmla="*/ 329 h 493"/>
                  <a:gd name="T58" fmla="*/ 1103 w 1344"/>
                  <a:gd name="T59" fmla="*/ 329 h 493"/>
                  <a:gd name="T60" fmla="*/ 1099 w 1344"/>
                  <a:gd name="T61" fmla="*/ 331 h 493"/>
                  <a:gd name="T62" fmla="*/ 1097 w 1344"/>
                  <a:gd name="T63" fmla="*/ 332 h 493"/>
                  <a:gd name="T64" fmla="*/ 1097 w 1344"/>
                  <a:gd name="T65" fmla="*/ 332 h 493"/>
                  <a:gd name="T66" fmla="*/ 1097 w 1344"/>
                  <a:gd name="T67" fmla="*/ 332 h 493"/>
                  <a:gd name="T68" fmla="*/ 672 w 1344"/>
                  <a:gd name="T69" fmla="*/ 395 h 493"/>
                  <a:gd name="T70" fmla="*/ 246 w 1344"/>
                  <a:gd name="T71" fmla="*/ 331 h 493"/>
                  <a:gd name="T72" fmla="*/ 246 w 1344"/>
                  <a:gd name="T73" fmla="*/ 331 h 493"/>
                  <a:gd name="T74" fmla="*/ 152 w 1344"/>
                  <a:gd name="T75" fmla="*/ 271 h 493"/>
                  <a:gd name="T76" fmla="*/ 137 w 1344"/>
                  <a:gd name="T77" fmla="*/ 239 h 493"/>
                  <a:gd name="T78" fmla="*/ 137 w 1344"/>
                  <a:gd name="T79" fmla="*/ 238 h 493"/>
                  <a:gd name="T80" fmla="*/ 137 w 1344"/>
                  <a:gd name="T81" fmla="*/ 236 h 493"/>
                  <a:gd name="T82" fmla="*/ 137 w 1344"/>
                  <a:gd name="T83" fmla="*/ 232 h 493"/>
                  <a:gd name="T84" fmla="*/ 414 w 1344"/>
                  <a:gd name="T85" fmla="*/ 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4" h="493">
                    <a:moveTo>
                      <a:pt x="672" y="493"/>
                    </a:moveTo>
                    <a:cubicBezTo>
                      <a:pt x="1041" y="493"/>
                      <a:pt x="1340" y="383"/>
                      <a:pt x="1344" y="250"/>
                    </a:cubicBezTo>
                    <a:cubicBezTo>
                      <a:pt x="1344" y="249"/>
                      <a:pt x="1344" y="248"/>
                      <a:pt x="1344" y="247"/>
                    </a:cubicBezTo>
                    <a:cubicBezTo>
                      <a:pt x="1344" y="246"/>
                      <a:pt x="1344" y="245"/>
                      <a:pt x="1344" y="244"/>
                    </a:cubicBezTo>
                    <a:cubicBezTo>
                      <a:pt x="1344" y="244"/>
                      <a:pt x="1344" y="243"/>
                      <a:pt x="1344" y="243"/>
                    </a:cubicBezTo>
                    <a:cubicBezTo>
                      <a:pt x="1339" y="111"/>
                      <a:pt x="1041" y="0"/>
                      <a:pt x="672" y="0"/>
                    </a:cubicBezTo>
                    <a:cubicBezTo>
                      <a:pt x="300" y="0"/>
                      <a:pt x="0" y="109"/>
                      <a:pt x="0" y="247"/>
                    </a:cubicBezTo>
                    <a:cubicBezTo>
                      <a:pt x="0" y="247"/>
                      <a:pt x="0" y="247"/>
                      <a:pt x="0" y="247"/>
                    </a:cubicBezTo>
                    <a:cubicBezTo>
                      <a:pt x="0" y="384"/>
                      <a:pt x="300" y="493"/>
                      <a:pt x="672" y="493"/>
                    </a:cubicBezTo>
                    <a:close/>
                    <a:moveTo>
                      <a:pt x="414" y="89"/>
                    </a:moveTo>
                    <a:cubicBezTo>
                      <a:pt x="415" y="89"/>
                      <a:pt x="416" y="89"/>
                      <a:pt x="417" y="89"/>
                    </a:cubicBezTo>
                    <a:cubicBezTo>
                      <a:pt x="418" y="89"/>
                      <a:pt x="419" y="88"/>
                      <a:pt x="421" y="88"/>
                    </a:cubicBezTo>
                    <a:cubicBezTo>
                      <a:pt x="423" y="88"/>
                      <a:pt x="426" y="87"/>
                      <a:pt x="428" y="87"/>
                    </a:cubicBezTo>
                    <a:cubicBezTo>
                      <a:pt x="428" y="87"/>
                      <a:pt x="429" y="87"/>
                      <a:pt x="429" y="87"/>
                    </a:cubicBezTo>
                    <a:cubicBezTo>
                      <a:pt x="502" y="76"/>
                      <a:pt x="584" y="69"/>
                      <a:pt x="672" y="69"/>
                    </a:cubicBezTo>
                    <a:cubicBezTo>
                      <a:pt x="672" y="69"/>
                      <a:pt x="672" y="69"/>
                      <a:pt x="672" y="69"/>
                    </a:cubicBezTo>
                    <a:cubicBezTo>
                      <a:pt x="696" y="69"/>
                      <a:pt x="720" y="70"/>
                      <a:pt x="743" y="71"/>
                    </a:cubicBezTo>
                    <a:cubicBezTo>
                      <a:pt x="1003" y="81"/>
                      <a:pt x="1203" y="148"/>
                      <a:pt x="1207" y="230"/>
                    </a:cubicBezTo>
                    <a:cubicBezTo>
                      <a:pt x="1207" y="231"/>
                      <a:pt x="1207" y="231"/>
                      <a:pt x="1207" y="232"/>
                    </a:cubicBezTo>
                    <a:cubicBezTo>
                      <a:pt x="1207" y="232"/>
                      <a:pt x="1207" y="232"/>
                      <a:pt x="1207" y="232"/>
                    </a:cubicBezTo>
                    <a:cubicBezTo>
                      <a:pt x="1207" y="232"/>
                      <a:pt x="1207" y="232"/>
                      <a:pt x="1207" y="232"/>
                    </a:cubicBezTo>
                    <a:cubicBezTo>
                      <a:pt x="1207" y="253"/>
                      <a:pt x="1194" y="274"/>
                      <a:pt x="1170" y="292"/>
                    </a:cubicBezTo>
                    <a:cubicBezTo>
                      <a:pt x="1170" y="292"/>
                      <a:pt x="1170" y="293"/>
                      <a:pt x="1170" y="293"/>
                    </a:cubicBezTo>
                    <a:cubicBezTo>
                      <a:pt x="1168" y="294"/>
                      <a:pt x="1167" y="294"/>
                      <a:pt x="1166" y="295"/>
                    </a:cubicBezTo>
                    <a:cubicBezTo>
                      <a:pt x="1165" y="296"/>
                      <a:pt x="1164" y="297"/>
                      <a:pt x="1163" y="297"/>
                    </a:cubicBezTo>
                    <a:cubicBezTo>
                      <a:pt x="1163" y="298"/>
                      <a:pt x="1162" y="298"/>
                      <a:pt x="1162" y="298"/>
                    </a:cubicBezTo>
                    <a:cubicBezTo>
                      <a:pt x="1161" y="299"/>
                      <a:pt x="1159" y="300"/>
                      <a:pt x="1158" y="301"/>
                    </a:cubicBezTo>
                    <a:cubicBezTo>
                      <a:pt x="1158" y="301"/>
                      <a:pt x="1158" y="301"/>
                      <a:pt x="1158" y="301"/>
                    </a:cubicBezTo>
                    <a:cubicBezTo>
                      <a:pt x="1143" y="311"/>
                      <a:pt x="1125" y="320"/>
                      <a:pt x="1104" y="329"/>
                    </a:cubicBezTo>
                    <a:cubicBezTo>
                      <a:pt x="1104" y="329"/>
                      <a:pt x="1103" y="329"/>
                      <a:pt x="1103" y="329"/>
                    </a:cubicBezTo>
                    <a:cubicBezTo>
                      <a:pt x="1102" y="330"/>
                      <a:pt x="1100" y="330"/>
                      <a:pt x="1099" y="331"/>
                    </a:cubicBezTo>
                    <a:cubicBezTo>
                      <a:pt x="1098" y="331"/>
                      <a:pt x="1098" y="331"/>
                      <a:pt x="1097" y="332"/>
                    </a:cubicBezTo>
                    <a:cubicBezTo>
                      <a:pt x="1097" y="332"/>
                      <a:pt x="1097" y="332"/>
                      <a:pt x="1097" y="332"/>
                    </a:cubicBezTo>
                    <a:cubicBezTo>
                      <a:pt x="1097" y="332"/>
                      <a:pt x="1097" y="332"/>
                      <a:pt x="1097" y="332"/>
                    </a:cubicBezTo>
                    <a:cubicBezTo>
                      <a:pt x="999" y="370"/>
                      <a:pt x="846" y="395"/>
                      <a:pt x="672" y="395"/>
                    </a:cubicBezTo>
                    <a:cubicBezTo>
                      <a:pt x="498" y="395"/>
                      <a:pt x="344" y="370"/>
                      <a:pt x="246" y="331"/>
                    </a:cubicBezTo>
                    <a:cubicBezTo>
                      <a:pt x="246" y="331"/>
                      <a:pt x="246" y="331"/>
                      <a:pt x="246" y="331"/>
                    </a:cubicBezTo>
                    <a:cubicBezTo>
                      <a:pt x="202" y="315"/>
                      <a:pt x="170" y="294"/>
                      <a:pt x="152" y="271"/>
                    </a:cubicBezTo>
                    <a:cubicBezTo>
                      <a:pt x="144" y="261"/>
                      <a:pt x="139" y="250"/>
                      <a:pt x="137" y="239"/>
                    </a:cubicBezTo>
                    <a:cubicBezTo>
                      <a:pt x="137" y="239"/>
                      <a:pt x="137" y="239"/>
                      <a:pt x="137" y="238"/>
                    </a:cubicBezTo>
                    <a:cubicBezTo>
                      <a:pt x="137" y="237"/>
                      <a:pt x="137" y="237"/>
                      <a:pt x="137" y="236"/>
                    </a:cubicBezTo>
                    <a:cubicBezTo>
                      <a:pt x="137" y="235"/>
                      <a:pt x="137" y="234"/>
                      <a:pt x="137" y="232"/>
                    </a:cubicBezTo>
                    <a:cubicBezTo>
                      <a:pt x="137" y="170"/>
                      <a:pt x="248" y="117"/>
                      <a:pt x="414" y="89"/>
                    </a:cubicBez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48" name="Freeform 16">
                <a:extLst>
                  <a:ext uri="{FF2B5EF4-FFF2-40B4-BE49-F238E27FC236}">
                    <a16:creationId xmlns:a16="http://schemas.microsoft.com/office/drawing/2014/main" id="{4BC34486-3195-A89B-DFCD-0E8A82D6A6C5}"/>
                  </a:ext>
                </a:extLst>
              </p:cNvPr>
              <p:cNvSpPr>
                <a:spLocks/>
              </p:cNvSpPr>
              <p:nvPr/>
            </p:nvSpPr>
            <p:spPr bwMode="auto">
              <a:xfrm>
                <a:off x="2521394" y="735013"/>
                <a:ext cx="3208338" cy="474663"/>
              </a:xfrm>
              <a:custGeom>
                <a:avLst/>
                <a:gdLst>
                  <a:gd name="T0" fmla="*/ 0 w 851"/>
                  <a:gd name="T1" fmla="*/ 62 h 126"/>
                  <a:gd name="T2" fmla="*/ 426 w 851"/>
                  <a:gd name="T3" fmla="*/ 126 h 126"/>
                  <a:gd name="T4" fmla="*/ 851 w 851"/>
                  <a:gd name="T5" fmla="*/ 63 h 126"/>
                  <a:gd name="T6" fmla="*/ 426 w 851"/>
                  <a:gd name="T7" fmla="*/ 0 h 126"/>
                  <a:gd name="T8" fmla="*/ 0 w 851"/>
                  <a:gd name="T9" fmla="*/ 62 h 126"/>
                </a:gdLst>
                <a:ahLst/>
                <a:cxnLst>
                  <a:cxn ang="0">
                    <a:pos x="T0" y="T1"/>
                  </a:cxn>
                  <a:cxn ang="0">
                    <a:pos x="T2" y="T3"/>
                  </a:cxn>
                  <a:cxn ang="0">
                    <a:pos x="T4" y="T5"/>
                  </a:cxn>
                  <a:cxn ang="0">
                    <a:pos x="T6" y="T7"/>
                  </a:cxn>
                  <a:cxn ang="0">
                    <a:pos x="T8" y="T9"/>
                  </a:cxn>
                </a:cxnLst>
                <a:rect l="0" t="0" r="r" b="b"/>
                <a:pathLst>
                  <a:path w="851" h="126">
                    <a:moveTo>
                      <a:pt x="0" y="62"/>
                    </a:moveTo>
                    <a:cubicBezTo>
                      <a:pt x="98" y="101"/>
                      <a:pt x="252" y="126"/>
                      <a:pt x="426" y="126"/>
                    </a:cubicBezTo>
                    <a:cubicBezTo>
                      <a:pt x="600" y="126"/>
                      <a:pt x="753" y="101"/>
                      <a:pt x="851" y="63"/>
                    </a:cubicBezTo>
                    <a:cubicBezTo>
                      <a:pt x="753" y="26"/>
                      <a:pt x="596" y="0"/>
                      <a:pt x="426" y="0"/>
                    </a:cubicBezTo>
                    <a:cubicBezTo>
                      <a:pt x="256" y="0"/>
                      <a:pt x="98" y="23"/>
                      <a:pt x="0" y="62"/>
                    </a:cubicBezTo>
                    <a:close/>
                  </a:path>
                </a:pathLst>
              </a:custGeom>
              <a:solidFill>
                <a:srgbClr val="1889B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49" name="Freeform 21">
                <a:extLst>
                  <a:ext uri="{FF2B5EF4-FFF2-40B4-BE49-F238E27FC236}">
                    <a16:creationId xmlns:a16="http://schemas.microsoft.com/office/drawing/2014/main" id="{58E5AB01-2AE4-C79C-4848-C77CD76A3B70}"/>
                  </a:ext>
                </a:extLst>
              </p:cNvPr>
              <p:cNvSpPr>
                <a:spLocks/>
              </p:cNvSpPr>
              <p:nvPr/>
            </p:nvSpPr>
            <p:spPr bwMode="auto">
              <a:xfrm>
                <a:off x="2110232" y="-19050"/>
                <a:ext cx="4035425" cy="992188"/>
              </a:xfrm>
              <a:custGeom>
                <a:avLst/>
                <a:gdLst>
                  <a:gd name="T0" fmla="*/ 0 w 1070"/>
                  <a:gd name="T1" fmla="*/ 169 h 263"/>
                  <a:gd name="T2" fmla="*/ 0 w 1070"/>
                  <a:gd name="T3" fmla="*/ 170 h 263"/>
                  <a:gd name="T4" fmla="*/ 15 w 1070"/>
                  <a:gd name="T5" fmla="*/ 202 h 263"/>
                  <a:gd name="T6" fmla="*/ 109 w 1070"/>
                  <a:gd name="T7" fmla="*/ 262 h 263"/>
                  <a:gd name="T8" fmla="*/ 109 w 1070"/>
                  <a:gd name="T9" fmla="*/ 262 h 263"/>
                  <a:gd name="T10" fmla="*/ 535 w 1070"/>
                  <a:gd name="T11" fmla="*/ 200 h 263"/>
                  <a:gd name="T12" fmla="*/ 960 w 1070"/>
                  <a:gd name="T13" fmla="*/ 263 h 263"/>
                  <a:gd name="T14" fmla="*/ 960 w 1070"/>
                  <a:gd name="T15" fmla="*/ 263 h 263"/>
                  <a:gd name="T16" fmla="*/ 960 w 1070"/>
                  <a:gd name="T17" fmla="*/ 263 h 263"/>
                  <a:gd name="T18" fmla="*/ 962 w 1070"/>
                  <a:gd name="T19" fmla="*/ 262 h 263"/>
                  <a:gd name="T20" fmla="*/ 966 w 1070"/>
                  <a:gd name="T21" fmla="*/ 260 h 263"/>
                  <a:gd name="T22" fmla="*/ 967 w 1070"/>
                  <a:gd name="T23" fmla="*/ 260 h 263"/>
                  <a:gd name="T24" fmla="*/ 1021 w 1070"/>
                  <a:gd name="T25" fmla="*/ 232 h 263"/>
                  <a:gd name="T26" fmla="*/ 1021 w 1070"/>
                  <a:gd name="T27" fmla="*/ 232 h 263"/>
                  <a:gd name="T28" fmla="*/ 1025 w 1070"/>
                  <a:gd name="T29" fmla="*/ 229 h 263"/>
                  <a:gd name="T30" fmla="*/ 1026 w 1070"/>
                  <a:gd name="T31" fmla="*/ 228 h 263"/>
                  <a:gd name="T32" fmla="*/ 1029 w 1070"/>
                  <a:gd name="T33" fmla="*/ 226 h 263"/>
                  <a:gd name="T34" fmla="*/ 1033 w 1070"/>
                  <a:gd name="T35" fmla="*/ 224 h 263"/>
                  <a:gd name="T36" fmla="*/ 1033 w 1070"/>
                  <a:gd name="T37" fmla="*/ 223 h 263"/>
                  <a:gd name="T38" fmla="*/ 1070 w 1070"/>
                  <a:gd name="T39" fmla="*/ 163 h 263"/>
                  <a:gd name="T40" fmla="*/ 1070 w 1070"/>
                  <a:gd name="T41" fmla="*/ 163 h 263"/>
                  <a:gd name="T42" fmla="*/ 1070 w 1070"/>
                  <a:gd name="T43" fmla="*/ 161 h 263"/>
                  <a:gd name="T44" fmla="*/ 606 w 1070"/>
                  <a:gd name="T45" fmla="*/ 2 h 263"/>
                  <a:gd name="T46" fmla="*/ 535 w 1070"/>
                  <a:gd name="T47" fmla="*/ 0 h 263"/>
                  <a:gd name="T48" fmla="*/ 535 w 1070"/>
                  <a:gd name="T49" fmla="*/ 0 h 263"/>
                  <a:gd name="T50" fmla="*/ 292 w 1070"/>
                  <a:gd name="T51" fmla="*/ 18 h 263"/>
                  <a:gd name="T52" fmla="*/ 291 w 1070"/>
                  <a:gd name="T53" fmla="*/ 18 h 263"/>
                  <a:gd name="T54" fmla="*/ 284 w 1070"/>
                  <a:gd name="T55" fmla="*/ 19 h 263"/>
                  <a:gd name="T56" fmla="*/ 280 w 1070"/>
                  <a:gd name="T57" fmla="*/ 20 h 263"/>
                  <a:gd name="T58" fmla="*/ 277 w 1070"/>
                  <a:gd name="T59" fmla="*/ 20 h 263"/>
                  <a:gd name="T60" fmla="*/ 0 w 1070"/>
                  <a:gd name="T61" fmla="*/ 163 h 263"/>
                  <a:gd name="T62" fmla="*/ 0 w 1070"/>
                  <a:gd name="T63" fmla="*/ 167 h 263"/>
                  <a:gd name="T64" fmla="*/ 0 w 1070"/>
                  <a:gd name="T65" fmla="*/ 16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0" h="263">
                    <a:moveTo>
                      <a:pt x="0" y="169"/>
                    </a:moveTo>
                    <a:cubicBezTo>
                      <a:pt x="0" y="170"/>
                      <a:pt x="0" y="170"/>
                      <a:pt x="0" y="170"/>
                    </a:cubicBezTo>
                    <a:cubicBezTo>
                      <a:pt x="2" y="181"/>
                      <a:pt x="7" y="192"/>
                      <a:pt x="15" y="202"/>
                    </a:cubicBezTo>
                    <a:cubicBezTo>
                      <a:pt x="33" y="225"/>
                      <a:pt x="65" y="246"/>
                      <a:pt x="109" y="262"/>
                    </a:cubicBezTo>
                    <a:cubicBezTo>
                      <a:pt x="109" y="262"/>
                      <a:pt x="109" y="262"/>
                      <a:pt x="109" y="262"/>
                    </a:cubicBezTo>
                    <a:cubicBezTo>
                      <a:pt x="207" y="223"/>
                      <a:pt x="365" y="200"/>
                      <a:pt x="535" y="200"/>
                    </a:cubicBezTo>
                    <a:cubicBezTo>
                      <a:pt x="705" y="200"/>
                      <a:pt x="862" y="226"/>
                      <a:pt x="960" y="263"/>
                    </a:cubicBezTo>
                    <a:cubicBezTo>
                      <a:pt x="960" y="263"/>
                      <a:pt x="960" y="263"/>
                      <a:pt x="960" y="263"/>
                    </a:cubicBezTo>
                    <a:cubicBezTo>
                      <a:pt x="960" y="263"/>
                      <a:pt x="960" y="263"/>
                      <a:pt x="960" y="263"/>
                    </a:cubicBezTo>
                    <a:cubicBezTo>
                      <a:pt x="961" y="262"/>
                      <a:pt x="961" y="262"/>
                      <a:pt x="962" y="262"/>
                    </a:cubicBezTo>
                    <a:cubicBezTo>
                      <a:pt x="963" y="261"/>
                      <a:pt x="965" y="261"/>
                      <a:pt x="966" y="260"/>
                    </a:cubicBezTo>
                    <a:cubicBezTo>
                      <a:pt x="966" y="260"/>
                      <a:pt x="967" y="260"/>
                      <a:pt x="967" y="260"/>
                    </a:cubicBezTo>
                    <a:cubicBezTo>
                      <a:pt x="988" y="251"/>
                      <a:pt x="1006" y="242"/>
                      <a:pt x="1021" y="232"/>
                    </a:cubicBezTo>
                    <a:cubicBezTo>
                      <a:pt x="1021" y="232"/>
                      <a:pt x="1021" y="232"/>
                      <a:pt x="1021" y="232"/>
                    </a:cubicBezTo>
                    <a:cubicBezTo>
                      <a:pt x="1022" y="231"/>
                      <a:pt x="1024" y="230"/>
                      <a:pt x="1025" y="229"/>
                    </a:cubicBezTo>
                    <a:cubicBezTo>
                      <a:pt x="1025" y="229"/>
                      <a:pt x="1026" y="229"/>
                      <a:pt x="1026" y="228"/>
                    </a:cubicBezTo>
                    <a:cubicBezTo>
                      <a:pt x="1027" y="228"/>
                      <a:pt x="1028" y="227"/>
                      <a:pt x="1029" y="226"/>
                    </a:cubicBezTo>
                    <a:cubicBezTo>
                      <a:pt x="1030" y="225"/>
                      <a:pt x="1031" y="225"/>
                      <a:pt x="1033" y="224"/>
                    </a:cubicBezTo>
                    <a:cubicBezTo>
                      <a:pt x="1033" y="224"/>
                      <a:pt x="1033" y="223"/>
                      <a:pt x="1033" y="223"/>
                    </a:cubicBezTo>
                    <a:cubicBezTo>
                      <a:pt x="1057" y="205"/>
                      <a:pt x="1070" y="184"/>
                      <a:pt x="1070" y="163"/>
                    </a:cubicBezTo>
                    <a:cubicBezTo>
                      <a:pt x="1070" y="163"/>
                      <a:pt x="1070" y="163"/>
                      <a:pt x="1070" y="163"/>
                    </a:cubicBezTo>
                    <a:cubicBezTo>
                      <a:pt x="1070" y="162"/>
                      <a:pt x="1070" y="162"/>
                      <a:pt x="1070" y="161"/>
                    </a:cubicBezTo>
                    <a:cubicBezTo>
                      <a:pt x="1065" y="79"/>
                      <a:pt x="866" y="12"/>
                      <a:pt x="606" y="2"/>
                    </a:cubicBezTo>
                    <a:cubicBezTo>
                      <a:pt x="583" y="1"/>
                      <a:pt x="559" y="0"/>
                      <a:pt x="535" y="0"/>
                    </a:cubicBezTo>
                    <a:cubicBezTo>
                      <a:pt x="535" y="0"/>
                      <a:pt x="535" y="0"/>
                      <a:pt x="535" y="0"/>
                    </a:cubicBezTo>
                    <a:cubicBezTo>
                      <a:pt x="447" y="0"/>
                      <a:pt x="365" y="7"/>
                      <a:pt x="292" y="18"/>
                    </a:cubicBezTo>
                    <a:cubicBezTo>
                      <a:pt x="292" y="18"/>
                      <a:pt x="291" y="18"/>
                      <a:pt x="291" y="18"/>
                    </a:cubicBezTo>
                    <a:cubicBezTo>
                      <a:pt x="289" y="18"/>
                      <a:pt x="286" y="19"/>
                      <a:pt x="284" y="19"/>
                    </a:cubicBezTo>
                    <a:cubicBezTo>
                      <a:pt x="282" y="19"/>
                      <a:pt x="281" y="20"/>
                      <a:pt x="280" y="20"/>
                    </a:cubicBezTo>
                    <a:cubicBezTo>
                      <a:pt x="279" y="20"/>
                      <a:pt x="278" y="20"/>
                      <a:pt x="277" y="20"/>
                    </a:cubicBezTo>
                    <a:cubicBezTo>
                      <a:pt x="111" y="48"/>
                      <a:pt x="0" y="101"/>
                      <a:pt x="0" y="163"/>
                    </a:cubicBezTo>
                    <a:cubicBezTo>
                      <a:pt x="0" y="165"/>
                      <a:pt x="0" y="166"/>
                      <a:pt x="0" y="167"/>
                    </a:cubicBezTo>
                    <a:cubicBezTo>
                      <a:pt x="0" y="168"/>
                      <a:pt x="0" y="168"/>
                      <a:pt x="0" y="169"/>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grpSp>
        <p:grpSp>
          <p:nvGrpSpPr>
            <p:cNvPr id="38" name="Group 37">
              <a:extLst>
                <a:ext uri="{FF2B5EF4-FFF2-40B4-BE49-F238E27FC236}">
                  <a16:creationId xmlns:a16="http://schemas.microsoft.com/office/drawing/2014/main" id="{AC247152-A4D0-8F21-FF66-F075D9DEAFA3}"/>
                </a:ext>
              </a:extLst>
            </p:cNvPr>
            <p:cNvGrpSpPr/>
            <p:nvPr/>
          </p:nvGrpSpPr>
          <p:grpSpPr>
            <a:xfrm>
              <a:off x="4076701" y="2278063"/>
              <a:ext cx="3659187" cy="3790951"/>
              <a:chOff x="2235201" y="1839913"/>
              <a:chExt cx="3659187" cy="3790951"/>
            </a:xfrm>
          </p:grpSpPr>
          <p:sp>
            <p:nvSpPr>
              <p:cNvPr id="39" name="Freeform 25">
                <a:extLst>
                  <a:ext uri="{FF2B5EF4-FFF2-40B4-BE49-F238E27FC236}">
                    <a16:creationId xmlns:a16="http://schemas.microsoft.com/office/drawing/2014/main" id="{C5B12457-E917-BEED-DFBB-1377BFABC0FF}"/>
                  </a:ext>
                </a:extLst>
              </p:cNvPr>
              <p:cNvSpPr>
                <a:spLocks/>
              </p:cNvSpPr>
              <p:nvPr/>
            </p:nvSpPr>
            <p:spPr bwMode="auto">
              <a:xfrm>
                <a:off x="3313109" y="1924051"/>
                <a:ext cx="1911346"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40" name="Freeform 26">
                <a:extLst>
                  <a:ext uri="{FF2B5EF4-FFF2-40B4-BE49-F238E27FC236}">
                    <a16:creationId xmlns:a16="http://schemas.microsoft.com/office/drawing/2014/main" id="{16DC1A4B-74D8-6FA4-6B48-C442EA89E854}"/>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41" name="Freeform 27">
                <a:extLst>
                  <a:ext uri="{FF2B5EF4-FFF2-40B4-BE49-F238E27FC236}">
                    <a16:creationId xmlns:a16="http://schemas.microsoft.com/office/drawing/2014/main" id="{210AA2DD-3599-4D8A-E799-8312ACB08857}"/>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42" name="Freeform 28">
                <a:extLst>
                  <a:ext uri="{FF2B5EF4-FFF2-40B4-BE49-F238E27FC236}">
                    <a16:creationId xmlns:a16="http://schemas.microsoft.com/office/drawing/2014/main" id="{B7B6A5D0-538F-0FC3-87CE-D06B58411982}"/>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43" name="Freeform 29">
                <a:extLst>
                  <a:ext uri="{FF2B5EF4-FFF2-40B4-BE49-F238E27FC236}">
                    <a16:creationId xmlns:a16="http://schemas.microsoft.com/office/drawing/2014/main" id="{C7236CAA-EABE-8D62-DA0D-33E4F5C57F8B}"/>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44" name="Freeform 30">
                <a:extLst>
                  <a:ext uri="{FF2B5EF4-FFF2-40B4-BE49-F238E27FC236}">
                    <a16:creationId xmlns:a16="http://schemas.microsoft.com/office/drawing/2014/main" id="{D1C891A1-8627-E9EA-08D4-52603D49B6FC}"/>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sp>
            <p:nvSpPr>
              <p:cNvPr id="45" name="Freeform 31">
                <a:extLst>
                  <a:ext uri="{FF2B5EF4-FFF2-40B4-BE49-F238E27FC236}">
                    <a16:creationId xmlns:a16="http://schemas.microsoft.com/office/drawing/2014/main" id="{A9C85389-D89C-3D00-7F77-411279FFE4C5}"/>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Kanit" pitchFamily="2" charset="-34"/>
                  <a:cs typeface="Kanit" pitchFamily="2" charset="-34"/>
                </a:endParaRPr>
              </a:p>
            </p:txBody>
          </p:sp>
        </p:grpSp>
      </p:grpSp>
      <p:sp>
        <p:nvSpPr>
          <p:cNvPr id="50" name="TextBox 49">
            <a:extLst>
              <a:ext uri="{FF2B5EF4-FFF2-40B4-BE49-F238E27FC236}">
                <a16:creationId xmlns:a16="http://schemas.microsoft.com/office/drawing/2014/main" id="{6C3F711F-5675-4453-8DA5-65741B3D949E}"/>
              </a:ext>
            </a:extLst>
          </p:cNvPr>
          <p:cNvSpPr txBox="1"/>
          <p:nvPr/>
        </p:nvSpPr>
        <p:spPr>
          <a:xfrm>
            <a:off x="8216719" y="5458880"/>
            <a:ext cx="1509542" cy="461665"/>
          </a:xfrm>
          <a:prstGeom prst="rect">
            <a:avLst/>
          </a:prstGeom>
          <a:noFill/>
        </p:spPr>
        <p:txBody>
          <a:bodyPr wrap="square">
            <a:spAutoFit/>
          </a:bodyPr>
          <a:lstStyle>
            <a:defPPr>
              <a:defRPr lang="en-US"/>
            </a:defPPr>
            <a:lvl1pPr algn="ctr">
              <a:defRPr sz="1200">
                <a:ln w="3175">
                  <a:noFill/>
                </a:ln>
                <a:gradFill>
                  <a:gsLst>
                    <a:gs pos="53147">
                      <a:srgbClr val="FFFFFF"/>
                    </a:gs>
                    <a:gs pos="74825">
                      <a:srgbClr val="FFFFFF"/>
                    </a:gs>
                  </a:gsLst>
                  <a:path path="circle">
                    <a:fillToRect l="100000" b="100000"/>
                  </a:path>
                </a:gradFill>
                <a:latin typeface="+mj-lt"/>
                <a:cs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Azure Database </a:t>
            </a:r>
            <a:b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b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for PostgreSQL</a:t>
            </a:r>
          </a:p>
        </p:txBody>
      </p:sp>
      <p:pic>
        <p:nvPicPr>
          <p:cNvPr id="51" name="Picture 50">
            <a:extLst>
              <a:ext uri="{FF2B5EF4-FFF2-40B4-BE49-F238E27FC236}">
                <a16:creationId xmlns:a16="http://schemas.microsoft.com/office/drawing/2014/main" id="{BE59772C-86A6-B95F-7B1A-EDDC17C39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695" y="4726513"/>
            <a:ext cx="636400" cy="636401"/>
          </a:xfrm>
          <a:prstGeom prst="rect">
            <a:avLst/>
          </a:prstGeom>
        </p:spPr>
      </p:pic>
      <p:pic>
        <p:nvPicPr>
          <p:cNvPr id="52" name="Picture 51">
            <a:extLst>
              <a:ext uri="{FF2B5EF4-FFF2-40B4-BE49-F238E27FC236}">
                <a16:creationId xmlns:a16="http://schemas.microsoft.com/office/drawing/2014/main" id="{CE9EF5E1-F5BA-5648-D0E5-F8529BDA48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3272" y="5204034"/>
            <a:ext cx="354908" cy="354908"/>
          </a:xfrm>
          <a:prstGeom prst="rect">
            <a:avLst/>
          </a:prstGeom>
        </p:spPr>
      </p:pic>
      <p:cxnSp>
        <p:nvCxnSpPr>
          <p:cNvPr id="53" name="Straight Arrow Connector 52">
            <a:extLst>
              <a:ext uri="{FF2B5EF4-FFF2-40B4-BE49-F238E27FC236}">
                <a16:creationId xmlns:a16="http://schemas.microsoft.com/office/drawing/2014/main" id="{AA057E18-3690-C0D5-22D4-E46B79D46439}"/>
              </a:ext>
            </a:extLst>
          </p:cNvPr>
          <p:cNvCxnSpPr>
            <a:cxnSpLocks/>
          </p:cNvCxnSpPr>
          <p:nvPr/>
        </p:nvCxnSpPr>
        <p:spPr>
          <a:xfrm>
            <a:off x="7662278" y="4946779"/>
            <a:ext cx="849745" cy="0"/>
          </a:xfrm>
          <a:prstGeom prst="straightConnector1">
            <a:avLst/>
          </a:prstGeom>
          <a:ln w="22225" cap="rnd"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FC74790C-5B78-0FC2-01B3-5E7A4B053989}"/>
              </a:ext>
            </a:extLst>
          </p:cNvPr>
          <p:cNvCxnSpPr>
            <a:cxnSpLocks/>
          </p:cNvCxnSpPr>
          <p:nvPr/>
        </p:nvCxnSpPr>
        <p:spPr>
          <a:xfrm flipH="1">
            <a:off x="7643463" y="5154771"/>
            <a:ext cx="868560" cy="0"/>
          </a:xfrm>
          <a:prstGeom prst="straightConnector1">
            <a:avLst/>
          </a:prstGeom>
          <a:ln w="22225" cap="rnd"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Rounded Rectangle 64">
            <a:extLst>
              <a:ext uri="{FF2B5EF4-FFF2-40B4-BE49-F238E27FC236}">
                <a16:creationId xmlns:a16="http://schemas.microsoft.com/office/drawing/2014/main" id="{E63711BE-A1DB-15ED-9A0F-3F8A5A22F526}"/>
              </a:ext>
              <a:ext uri="{C183D7F6-B498-43B3-948B-1728B52AA6E4}">
                <adec:decorative xmlns:adec="http://schemas.microsoft.com/office/drawing/2017/decorative" val="1"/>
              </a:ext>
            </a:extLst>
          </p:cNvPr>
          <p:cNvSpPr/>
          <p:nvPr/>
        </p:nvSpPr>
        <p:spPr bwMode="auto">
          <a:xfrm>
            <a:off x="6206055" y="4195525"/>
            <a:ext cx="5367782" cy="1813712"/>
          </a:xfrm>
          <a:prstGeom prst="roundRect">
            <a:avLst>
              <a:gd name="adj" fmla="val 2266"/>
            </a:avLst>
          </a:prstGeom>
          <a:blipFill dpi="0" rotWithShape="1">
            <a:blip r:embed="rId8">
              <a:alphaModFix amt="3000"/>
              <a:extLst>
                <a:ext uri="{96DAC541-7B7A-43D3-8B79-37D633B846F1}">
                  <asvg:svgBlip xmlns:asvg="http://schemas.microsoft.com/office/drawing/2016/SVG/main" r:embed="rId9"/>
                </a:ext>
              </a:extLst>
            </a:blip>
            <a:srcRect/>
            <a:tile tx="0" ty="0" sx="40000" sy="40000" flip="none" algn="tl"/>
          </a:blip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Kanit" pitchFamily="2" charset="-34"/>
              <a:cs typeface="Kanit" pitchFamily="2" charset="-34"/>
            </a:endParaRPr>
          </a:p>
        </p:txBody>
      </p:sp>
      <p:cxnSp>
        <p:nvCxnSpPr>
          <p:cNvPr id="56" name="Straight Arrow Connector 55">
            <a:extLst>
              <a:ext uri="{FF2B5EF4-FFF2-40B4-BE49-F238E27FC236}">
                <a16:creationId xmlns:a16="http://schemas.microsoft.com/office/drawing/2014/main" id="{B5978D51-4BD8-0449-DE7C-A9DC9E5F4C62}"/>
              </a:ext>
            </a:extLst>
          </p:cNvPr>
          <p:cNvCxnSpPr>
            <a:cxnSpLocks/>
          </p:cNvCxnSpPr>
          <p:nvPr/>
        </p:nvCxnSpPr>
        <p:spPr>
          <a:xfrm>
            <a:off x="6351301" y="5055616"/>
            <a:ext cx="272472" cy="10212"/>
          </a:xfrm>
          <a:prstGeom prst="straightConnector1">
            <a:avLst/>
          </a:prstGeom>
          <a:ln w="22225" cap="rnd"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TextBox 56">
            <a:extLst>
              <a:ext uri="{FF2B5EF4-FFF2-40B4-BE49-F238E27FC236}">
                <a16:creationId xmlns:a16="http://schemas.microsoft.com/office/drawing/2014/main" id="{6AF1366A-FA52-31D4-3FD4-6EC671CF1504}"/>
              </a:ext>
            </a:extLst>
          </p:cNvPr>
          <p:cNvSpPr txBox="1"/>
          <p:nvPr/>
        </p:nvSpPr>
        <p:spPr>
          <a:xfrm>
            <a:off x="6576681" y="5579683"/>
            <a:ext cx="1054428" cy="276999"/>
          </a:xfrm>
          <a:prstGeom prst="rect">
            <a:avLst/>
          </a:prstGeom>
          <a:noFill/>
        </p:spPr>
        <p:txBody>
          <a:bodyPr wrap="square">
            <a:spAutoFit/>
          </a:bodyPr>
          <a:lstStyle>
            <a:defPPr>
              <a:defRPr lang="en-US"/>
            </a:defPPr>
            <a:lvl1pPr algn="ctr">
              <a:defRPr sz="1200">
                <a:ln w="3175">
                  <a:noFill/>
                </a:ln>
                <a:gradFill>
                  <a:gsLst>
                    <a:gs pos="53147">
                      <a:srgbClr val="FFFFFF"/>
                    </a:gs>
                    <a:gs pos="74825">
                      <a:srgbClr val="FFFFFF"/>
                    </a:gs>
                  </a:gsLst>
                  <a:path path="circle">
                    <a:fillToRect l="100000" b="100000"/>
                  </a:path>
                </a:gradFill>
                <a:latin typeface="+mj-lt"/>
                <a:cs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Application</a:t>
            </a:r>
          </a:p>
        </p:txBody>
      </p:sp>
      <p:cxnSp>
        <p:nvCxnSpPr>
          <p:cNvPr id="58" name="Straight Arrow Connector 57">
            <a:extLst>
              <a:ext uri="{FF2B5EF4-FFF2-40B4-BE49-F238E27FC236}">
                <a16:creationId xmlns:a16="http://schemas.microsoft.com/office/drawing/2014/main" id="{F41350E5-4A62-B76D-8EC9-8F5BFFBB04F4}"/>
              </a:ext>
            </a:extLst>
          </p:cNvPr>
          <p:cNvCxnSpPr>
            <a:cxnSpLocks/>
          </p:cNvCxnSpPr>
          <p:nvPr/>
        </p:nvCxnSpPr>
        <p:spPr>
          <a:xfrm>
            <a:off x="9442002" y="4945191"/>
            <a:ext cx="363986" cy="0"/>
          </a:xfrm>
          <a:prstGeom prst="straightConnector1">
            <a:avLst/>
          </a:prstGeom>
          <a:ln w="22225" cap="rnd"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8B00197C-482B-FCEF-1BEE-97BDAEAD3F55}"/>
              </a:ext>
            </a:extLst>
          </p:cNvPr>
          <p:cNvCxnSpPr>
            <a:cxnSpLocks/>
          </p:cNvCxnSpPr>
          <p:nvPr/>
        </p:nvCxnSpPr>
        <p:spPr>
          <a:xfrm flipH="1" flipV="1">
            <a:off x="9423187" y="5153183"/>
            <a:ext cx="382801" cy="1588"/>
          </a:xfrm>
          <a:prstGeom prst="straightConnector1">
            <a:avLst/>
          </a:prstGeom>
          <a:ln w="22225" cap="rnd"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A3F385B7-0D62-8FD2-68E4-50D2A6B71E53}"/>
              </a:ext>
            </a:extLst>
          </p:cNvPr>
          <p:cNvCxnSpPr>
            <a:cxnSpLocks/>
          </p:cNvCxnSpPr>
          <p:nvPr/>
        </p:nvCxnSpPr>
        <p:spPr>
          <a:xfrm flipV="1">
            <a:off x="9805988" y="4949824"/>
            <a:ext cx="0" cy="91411"/>
          </a:xfrm>
          <a:prstGeom prst="straightConnector1">
            <a:avLst/>
          </a:prstGeom>
          <a:ln w="22225" cap="rnd"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EA03CCA6-857F-3C6D-D19E-35A18ED143CF}"/>
              </a:ext>
            </a:extLst>
          </p:cNvPr>
          <p:cNvCxnSpPr>
            <a:cxnSpLocks/>
          </p:cNvCxnSpPr>
          <p:nvPr/>
        </p:nvCxnSpPr>
        <p:spPr>
          <a:xfrm>
            <a:off x="9805988" y="5041235"/>
            <a:ext cx="0" cy="111948"/>
          </a:xfrm>
          <a:prstGeom prst="straightConnector1">
            <a:avLst/>
          </a:prstGeom>
          <a:ln w="22225" cap="rnd"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6D8A45E8-EDE8-E9C6-0D2F-F2B2D1D2A568}"/>
              </a:ext>
            </a:extLst>
          </p:cNvPr>
          <p:cNvSpPr txBox="1"/>
          <p:nvPr/>
        </p:nvSpPr>
        <p:spPr>
          <a:xfrm>
            <a:off x="10019337" y="4932875"/>
            <a:ext cx="1489804" cy="67710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Local Embedding Models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ln w="3175">
                <a:noFill/>
              </a:ln>
              <a:gradFill>
                <a:gsLst>
                  <a:gs pos="53147">
                    <a:srgbClr val="FFFFFF"/>
                  </a:gs>
                  <a:gs pos="74825">
                    <a:srgbClr val="FFFFFF"/>
                  </a:gs>
                </a:gsLst>
                <a:path path="circle">
                  <a:fillToRect l="100000" b="100000"/>
                </a:path>
              </a:gradFill>
              <a:latin typeface="Kanit" pitchFamily="2" charset="-34"/>
              <a:cs typeface="Kanit"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(Running </a:t>
            </a:r>
            <a:r>
              <a:rPr lang="en-US" sz="800">
                <a:ln w="3175">
                  <a:noFill/>
                </a:ln>
                <a:gradFill>
                  <a:gsLst>
                    <a:gs pos="53147">
                      <a:srgbClr val="FFFFFF"/>
                    </a:gs>
                    <a:gs pos="74825">
                      <a:srgbClr val="FFFFFF"/>
                    </a:gs>
                  </a:gsLst>
                  <a:path path="circle">
                    <a:fillToRect l="100000" b="100000"/>
                  </a:path>
                </a:gradFill>
                <a:latin typeface="Kanit" pitchFamily="2" charset="-34"/>
                <a:cs typeface="Kanit" pitchFamily="2" charset="-34"/>
              </a:rPr>
              <a:t>in</a:t>
            </a:r>
            <a:r>
              <a:rPr kumimoji="0" lang="en-US" sz="8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 Postgres)</a:t>
            </a:r>
            <a:endParaRPr kumimoji="0" lang="en-US" sz="1000"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63" name="TextBox 62">
            <a:extLst>
              <a:ext uri="{FF2B5EF4-FFF2-40B4-BE49-F238E27FC236}">
                <a16:creationId xmlns:a16="http://schemas.microsoft.com/office/drawing/2014/main" id="{EE579164-2592-9346-4FB8-1C32394C9761}"/>
              </a:ext>
            </a:extLst>
          </p:cNvPr>
          <p:cNvSpPr txBox="1"/>
          <p:nvPr/>
        </p:nvSpPr>
        <p:spPr>
          <a:xfrm>
            <a:off x="8819355" y="2120828"/>
            <a:ext cx="2014235"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“Databases with vector support”</a:t>
            </a:r>
            <a:endParaRPr kumimoji="0" lang="en-US" sz="1050" b="0" i="1"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64" name="TextBox 63">
            <a:extLst>
              <a:ext uri="{FF2B5EF4-FFF2-40B4-BE49-F238E27FC236}">
                <a16:creationId xmlns:a16="http://schemas.microsoft.com/office/drawing/2014/main" id="{C7C4C575-7D63-E34F-4B22-25C1ADDA657C}"/>
              </a:ext>
            </a:extLst>
          </p:cNvPr>
          <p:cNvSpPr txBox="1"/>
          <p:nvPr/>
        </p:nvSpPr>
        <p:spPr>
          <a:xfrm>
            <a:off x="9192521" y="5212409"/>
            <a:ext cx="1226933"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Kanit" pitchFamily="2" charset="-34"/>
                <a:cs typeface="Kanit" pitchFamily="2" charset="-34"/>
              </a:rPr>
              <a:t>0.001238432, …</a:t>
            </a:r>
            <a:endParaRPr kumimoji="0" lang="en-US" sz="1050" b="0" i="1" u="none" strike="noStrike" kern="1200" cap="none" spc="0" normalizeH="0" baseline="0" noProof="0">
              <a:ln>
                <a:noFill/>
              </a:ln>
              <a:solidFill>
                <a:srgbClr val="FFFFFF"/>
              </a:solidFill>
              <a:effectLst/>
              <a:uLnTx/>
              <a:uFillTx/>
              <a:latin typeface="Kanit" pitchFamily="2" charset="-34"/>
              <a:cs typeface="Kanit" pitchFamily="2" charset="-34"/>
            </a:endParaRPr>
          </a:p>
        </p:txBody>
      </p:sp>
    </p:spTree>
    <p:extLst>
      <p:ext uri="{BB962C8B-B14F-4D97-AF65-F5344CB8AC3E}">
        <p14:creationId xmlns:p14="http://schemas.microsoft.com/office/powerpoint/2010/main" val="32468110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7EC69-5091-1808-34FC-191AD6F6F47A}"/>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0CA20B46-BFFD-05FC-FEA7-B5E3C06E9102}"/>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1747" y="-98738"/>
            <a:ext cx="12203747" cy="7073646"/>
          </a:xfrm>
          <a:prstGeom prst="rect">
            <a:avLst/>
          </a:prstGeom>
        </p:spPr>
      </p:pic>
      <p:sp>
        <p:nvSpPr>
          <p:cNvPr id="20" name="Title 19">
            <a:extLst>
              <a:ext uri="{FF2B5EF4-FFF2-40B4-BE49-F238E27FC236}">
                <a16:creationId xmlns:a16="http://schemas.microsoft.com/office/drawing/2014/main" id="{9404B52A-6904-1027-785A-C5B838EEB000}"/>
              </a:ext>
            </a:extLst>
          </p:cNvPr>
          <p:cNvSpPr>
            <a:spLocks noGrp="1"/>
          </p:cNvSpPr>
          <p:nvPr>
            <p:ph type="title"/>
          </p:nvPr>
        </p:nvSpPr>
        <p:spPr>
          <a:xfrm>
            <a:off x="400049" y="215238"/>
            <a:ext cx="8125386" cy="433965"/>
          </a:xfr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p>
            <a:pPr defTabSz="914367">
              <a:lnSpc>
                <a:spcPct val="100000"/>
              </a:lnSpc>
              <a:spcBef>
                <a:spcPts val="0"/>
              </a:spcBef>
            </a:pPr>
            <a:r>
              <a:rPr lang="en-US" sz="2400" b="1">
                <a:gradFill>
                  <a:gsLst>
                    <a:gs pos="41958">
                      <a:srgbClr val="FFFFFF"/>
                    </a:gs>
                    <a:gs pos="24000">
                      <a:srgbClr val="FFFFFF"/>
                    </a:gs>
                  </a:gsLst>
                  <a:lin ang="2700000" scaled="0"/>
                </a:gradFill>
                <a:latin typeface="Segoe UI" panose="020B0502040204020203" pitchFamily="34" charset="0"/>
              </a:rPr>
              <a:t>Lab Agenda – Find Relevant Cases</a:t>
            </a:r>
          </a:p>
        </p:txBody>
      </p:sp>
      <p:sp>
        <p:nvSpPr>
          <p:cNvPr id="2" name="Freeform: Shape 1">
            <a:extLst>
              <a:ext uri="{FF2B5EF4-FFF2-40B4-BE49-F238E27FC236}">
                <a16:creationId xmlns:a16="http://schemas.microsoft.com/office/drawing/2014/main" id="{56D3D232-ABA6-9D69-A281-2283A18A76CE}"/>
              </a:ext>
            </a:extLst>
          </p:cNvPr>
          <p:cNvSpPr/>
          <p:nvPr/>
        </p:nvSpPr>
        <p:spPr>
          <a:xfrm>
            <a:off x="806450" y="887398"/>
            <a:ext cx="9281320" cy="5780102"/>
          </a:xfrm>
          <a:custGeom>
            <a:avLst/>
            <a:gdLst>
              <a:gd name="connsiteX0" fmla="*/ 0 w 9281320"/>
              <a:gd name="connsiteY0" fmla="*/ 5780102 h 5780102"/>
              <a:gd name="connsiteX1" fmla="*/ 2451100 w 9281320"/>
              <a:gd name="connsiteY1" fmla="*/ 4516452 h 5780102"/>
              <a:gd name="connsiteX2" fmla="*/ 2165350 w 9281320"/>
              <a:gd name="connsiteY2" fmla="*/ 3068652 h 5780102"/>
              <a:gd name="connsiteX3" fmla="*/ 4654550 w 9281320"/>
              <a:gd name="connsiteY3" fmla="*/ 2624152 h 5780102"/>
              <a:gd name="connsiteX4" fmla="*/ 5308600 w 9281320"/>
              <a:gd name="connsiteY4" fmla="*/ 1011252 h 5780102"/>
              <a:gd name="connsiteX5" fmla="*/ 7918450 w 9281320"/>
              <a:gd name="connsiteY5" fmla="*/ 1665302 h 5780102"/>
              <a:gd name="connsiteX6" fmla="*/ 9144000 w 9281320"/>
              <a:gd name="connsiteY6" fmla="*/ 166702 h 5780102"/>
              <a:gd name="connsiteX7" fmla="*/ 9264650 w 9281320"/>
              <a:gd name="connsiteY7" fmla="*/ 20652 h 57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1320" h="5780102">
                <a:moveTo>
                  <a:pt x="0" y="5780102"/>
                </a:moveTo>
                <a:cubicBezTo>
                  <a:pt x="1045104" y="5374231"/>
                  <a:pt x="2090208" y="4968360"/>
                  <a:pt x="2451100" y="4516452"/>
                </a:cubicBezTo>
                <a:cubicBezTo>
                  <a:pt x="2811992" y="4064544"/>
                  <a:pt x="1798108" y="3384035"/>
                  <a:pt x="2165350" y="3068652"/>
                </a:cubicBezTo>
                <a:cubicBezTo>
                  <a:pt x="2532592" y="2753269"/>
                  <a:pt x="4130675" y="2967052"/>
                  <a:pt x="4654550" y="2624152"/>
                </a:cubicBezTo>
                <a:cubicBezTo>
                  <a:pt x="5178425" y="2281252"/>
                  <a:pt x="4764617" y="1171060"/>
                  <a:pt x="5308600" y="1011252"/>
                </a:cubicBezTo>
                <a:cubicBezTo>
                  <a:pt x="5852583" y="851444"/>
                  <a:pt x="7279217" y="1806060"/>
                  <a:pt x="7918450" y="1665302"/>
                </a:cubicBezTo>
                <a:cubicBezTo>
                  <a:pt x="8557683" y="1524544"/>
                  <a:pt x="8919633" y="440810"/>
                  <a:pt x="9144000" y="166702"/>
                </a:cubicBezTo>
                <a:cubicBezTo>
                  <a:pt x="9368367" y="-107406"/>
                  <a:pt x="9245600" y="44994"/>
                  <a:pt x="9264650" y="20652"/>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7A35B327-D2C0-0FA9-3677-E4FF7051AB79}"/>
              </a:ext>
            </a:extLst>
          </p:cNvPr>
          <p:cNvSpPr/>
          <p:nvPr/>
        </p:nvSpPr>
        <p:spPr>
          <a:xfrm>
            <a:off x="171450" y="5048250"/>
            <a:ext cx="2921000" cy="1536700"/>
          </a:xfrm>
          <a:custGeom>
            <a:avLst/>
            <a:gdLst>
              <a:gd name="connsiteX0" fmla="*/ 0 w 2921000"/>
              <a:gd name="connsiteY0" fmla="*/ 1536700 h 1536700"/>
              <a:gd name="connsiteX1" fmla="*/ 31750 w 2921000"/>
              <a:gd name="connsiteY1" fmla="*/ 1530350 h 1536700"/>
              <a:gd name="connsiteX2" fmla="*/ 107950 w 2921000"/>
              <a:gd name="connsiteY2" fmla="*/ 1397000 h 1536700"/>
              <a:gd name="connsiteX3" fmla="*/ 298450 w 2921000"/>
              <a:gd name="connsiteY3" fmla="*/ 1162050 h 1536700"/>
              <a:gd name="connsiteX4" fmla="*/ 349250 w 2921000"/>
              <a:gd name="connsiteY4" fmla="*/ 1104900 h 1536700"/>
              <a:gd name="connsiteX5" fmla="*/ 552450 w 2921000"/>
              <a:gd name="connsiteY5" fmla="*/ 1009650 h 1536700"/>
              <a:gd name="connsiteX6" fmla="*/ 704850 w 2921000"/>
              <a:gd name="connsiteY6" fmla="*/ 952500 h 1536700"/>
              <a:gd name="connsiteX7" fmla="*/ 882650 w 2921000"/>
              <a:gd name="connsiteY7" fmla="*/ 889000 h 1536700"/>
              <a:gd name="connsiteX8" fmla="*/ 920750 w 2921000"/>
              <a:gd name="connsiteY8" fmla="*/ 869950 h 1536700"/>
              <a:gd name="connsiteX9" fmla="*/ 1130300 w 2921000"/>
              <a:gd name="connsiteY9" fmla="*/ 819150 h 1536700"/>
              <a:gd name="connsiteX10" fmla="*/ 1174750 w 2921000"/>
              <a:gd name="connsiteY10" fmla="*/ 806450 h 1536700"/>
              <a:gd name="connsiteX11" fmla="*/ 1346200 w 2921000"/>
              <a:gd name="connsiteY11" fmla="*/ 800100 h 1536700"/>
              <a:gd name="connsiteX12" fmla="*/ 1695450 w 2921000"/>
              <a:gd name="connsiteY12" fmla="*/ 774700 h 1536700"/>
              <a:gd name="connsiteX13" fmla="*/ 1854200 w 2921000"/>
              <a:gd name="connsiteY13" fmla="*/ 742950 h 1536700"/>
              <a:gd name="connsiteX14" fmla="*/ 1917700 w 2921000"/>
              <a:gd name="connsiteY14" fmla="*/ 730250 h 1536700"/>
              <a:gd name="connsiteX15" fmla="*/ 1987550 w 2921000"/>
              <a:gd name="connsiteY15" fmla="*/ 723900 h 1536700"/>
              <a:gd name="connsiteX16" fmla="*/ 2146300 w 2921000"/>
              <a:gd name="connsiteY16" fmla="*/ 692150 h 1536700"/>
              <a:gd name="connsiteX17" fmla="*/ 2273300 w 2921000"/>
              <a:gd name="connsiteY17" fmla="*/ 666750 h 1536700"/>
              <a:gd name="connsiteX18" fmla="*/ 2374900 w 2921000"/>
              <a:gd name="connsiteY18" fmla="*/ 635000 h 1536700"/>
              <a:gd name="connsiteX19" fmla="*/ 2438400 w 2921000"/>
              <a:gd name="connsiteY19" fmla="*/ 609600 h 1536700"/>
              <a:gd name="connsiteX20" fmla="*/ 2717800 w 2921000"/>
              <a:gd name="connsiteY20" fmla="*/ 374650 h 1536700"/>
              <a:gd name="connsiteX21" fmla="*/ 2870200 w 2921000"/>
              <a:gd name="connsiteY21" fmla="*/ 76200 h 1536700"/>
              <a:gd name="connsiteX22" fmla="*/ 2889250 w 2921000"/>
              <a:gd name="connsiteY22" fmla="*/ 38100 h 1536700"/>
              <a:gd name="connsiteX23" fmla="*/ 2901950 w 2921000"/>
              <a:gd name="connsiteY23" fmla="*/ 12700 h 1536700"/>
              <a:gd name="connsiteX24" fmla="*/ 2921000 w 2921000"/>
              <a:gd name="connsiteY24" fmla="*/ 0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000" h="1536700">
                <a:moveTo>
                  <a:pt x="0" y="1536700"/>
                </a:moveTo>
                <a:cubicBezTo>
                  <a:pt x="10583" y="1534583"/>
                  <a:pt x="23764" y="1537610"/>
                  <a:pt x="31750" y="1530350"/>
                </a:cubicBezTo>
                <a:cubicBezTo>
                  <a:pt x="59911" y="1504750"/>
                  <a:pt x="91478" y="1425238"/>
                  <a:pt x="107950" y="1397000"/>
                </a:cubicBezTo>
                <a:cubicBezTo>
                  <a:pt x="164329" y="1300350"/>
                  <a:pt x="215985" y="1255511"/>
                  <a:pt x="298450" y="1162050"/>
                </a:cubicBezTo>
                <a:cubicBezTo>
                  <a:pt x="315313" y="1142938"/>
                  <a:pt x="326172" y="1115718"/>
                  <a:pt x="349250" y="1104900"/>
                </a:cubicBezTo>
                <a:cubicBezTo>
                  <a:pt x="416983" y="1073150"/>
                  <a:pt x="481483" y="1033306"/>
                  <a:pt x="552450" y="1009650"/>
                </a:cubicBezTo>
                <a:cubicBezTo>
                  <a:pt x="752945" y="942818"/>
                  <a:pt x="503021" y="1028186"/>
                  <a:pt x="704850" y="952500"/>
                </a:cubicBezTo>
                <a:cubicBezTo>
                  <a:pt x="763776" y="930403"/>
                  <a:pt x="826361" y="917145"/>
                  <a:pt x="882650" y="889000"/>
                </a:cubicBezTo>
                <a:cubicBezTo>
                  <a:pt x="895350" y="882650"/>
                  <a:pt x="907360" y="874676"/>
                  <a:pt x="920750" y="869950"/>
                </a:cubicBezTo>
                <a:cubicBezTo>
                  <a:pt x="970070" y="852543"/>
                  <a:pt x="1098854" y="828135"/>
                  <a:pt x="1130300" y="819150"/>
                </a:cubicBezTo>
                <a:cubicBezTo>
                  <a:pt x="1145117" y="814917"/>
                  <a:pt x="1159400" y="807804"/>
                  <a:pt x="1174750" y="806450"/>
                </a:cubicBezTo>
                <a:cubicBezTo>
                  <a:pt x="1231718" y="801423"/>
                  <a:pt x="1289101" y="803317"/>
                  <a:pt x="1346200" y="800100"/>
                </a:cubicBezTo>
                <a:cubicBezTo>
                  <a:pt x="1545214" y="788888"/>
                  <a:pt x="1558608" y="787140"/>
                  <a:pt x="1695450" y="774700"/>
                </a:cubicBezTo>
                <a:cubicBezTo>
                  <a:pt x="1853903" y="740746"/>
                  <a:pt x="1718290" y="768838"/>
                  <a:pt x="1854200" y="742950"/>
                </a:cubicBezTo>
                <a:cubicBezTo>
                  <a:pt x="1875405" y="738911"/>
                  <a:pt x="1896331" y="733303"/>
                  <a:pt x="1917700" y="730250"/>
                </a:cubicBezTo>
                <a:cubicBezTo>
                  <a:pt x="1940844" y="726944"/>
                  <a:pt x="1964267" y="726017"/>
                  <a:pt x="1987550" y="723900"/>
                </a:cubicBezTo>
                <a:lnTo>
                  <a:pt x="2146300" y="692150"/>
                </a:lnTo>
                <a:cubicBezTo>
                  <a:pt x="2188633" y="683683"/>
                  <a:pt x="2232093" y="679627"/>
                  <a:pt x="2273300" y="666750"/>
                </a:cubicBezTo>
                <a:cubicBezTo>
                  <a:pt x="2307167" y="656167"/>
                  <a:pt x="2341370" y="646606"/>
                  <a:pt x="2374900" y="635000"/>
                </a:cubicBezTo>
                <a:cubicBezTo>
                  <a:pt x="2396443" y="627543"/>
                  <a:pt x="2419068" y="621682"/>
                  <a:pt x="2438400" y="609600"/>
                </a:cubicBezTo>
                <a:cubicBezTo>
                  <a:pt x="2563786" y="531234"/>
                  <a:pt x="2637065" y="487679"/>
                  <a:pt x="2717800" y="374650"/>
                </a:cubicBezTo>
                <a:cubicBezTo>
                  <a:pt x="2776969" y="291814"/>
                  <a:pt x="2829135" y="163463"/>
                  <a:pt x="2870200" y="76200"/>
                </a:cubicBezTo>
                <a:cubicBezTo>
                  <a:pt x="2876246" y="63352"/>
                  <a:pt x="2882900" y="50800"/>
                  <a:pt x="2889250" y="38100"/>
                </a:cubicBezTo>
                <a:cubicBezTo>
                  <a:pt x="2893483" y="29633"/>
                  <a:pt x="2894074" y="17951"/>
                  <a:pt x="2901950" y="12700"/>
                </a:cubicBezTo>
                <a:lnTo>
                  <a:pt x="2921000" y="0"/>
                </a:ln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330CA390-576E-AF06-DB54-F4F37BECE0F0}"/>
              </a:ext>
            </a:extLst>
          </p:cNvPr>
          <p:cNvSpPr/>
          <p:nvPr/>
        </p:nvSpPr>
        <p:spPr>
          <a:xfrm>
            <a:off x="556420" y="921572"/>
            <a:ext cx="10086530" cy="5390328"/>
          </a:xfrm>
          <a:custGeom>
            <a:avLst/>
            <a:gdLst>
              <a:gd name="connsiteX0" fmla="*/ 0 w 10086530"/>
              <a:gd name="connsiteY0" fmla="*/ 5390328 h 5390328"/>
              <a:gd name="connsiteX1" fmla="*/ 3467100 w 10086530"/>
              <a:gd name="connsiteY1" fmla="*/ 4450528 h 5390328"/>
              <a:gd name="connsiteX2" fmla="*/ 5289550 w 10086530"/>
              <a:gd name="connsiteY2" fmla="*/ 2139128 h 5390328"/>
              <a:gd name="connsiteX3" fmla="*/ 8591550 w 10086530"/>
              <a:gd name="connsiteY3" fmla="*/ 3212278 h 5390328"/>
              <a:gd name="connsiteX4" fmla="*/ 9969500 w 10086530"/>
              <a:gd name="connsiteY4" fmla="*/ 246828 h 5390328"/>
              <a:gd name="connsiteX5" fmla="*/ 9918700 w 10086530"/>
              <a:gd name="connsiteY5" fmla="*/ 373828 h 539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6530" h="5390328">
                <a:moveTo>
                  <a:pt x="0" y="5390328"/>
                </a:moveTo>
                <a:cubicBezTo>
                  <a:pt x="1292754" y="5191361"/>
                  <a:pt x="2585508" y="4992395"/>
                  <a:pt x="3467100" y="4450528"/>
                </a:cubicBezTo>
                <a:cubicBezTo>
                  <a:pt x="4348692" y="3908661"/>
                  <a:pt x="4435475" y="2345503"/>
                  <a:pt x="5289550" y="2139128"/>
                </a:cubicBezTo>
                <a:cubicBezTo>
                  <a:pt x="6143625" y="1932753"/>
                  <a:pt x="7811558" y="3527661"/>
                  <a:pt x="8591550" y="3212278"/>
                </a:cubicBezTo>
                <a:cubicBezTo>
                  <a:pt x="9371542" y="2896895"/>
                  <a:pt x="9748308" y="719903"/>
                  <a:pt x="9969500" y="246828"/>
                </a:cubicBezTo>
                <a:cubicBezTo>
                  <a:pt x="10190692" y="-226247"/>
                  <a:pt x="10054696" y="73790"/>
                  <a:pt x="9918700" y="373828"/>
                </a:cubicBezTo>
              </a:path>
            </a:pathLst>
          </a:custGeom>
          <a:noFill/>
          <a:ln w="79375">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8D97D256-EA89-1FC7-E565-52BBB509EAB5}"/>
              </a:ext>
            </a:extLst>
          </p:cNvPr>
          <p:cNvGrpSpPr>
            <a:grpSpLocks noChangeAspect="1"/>
          </p:cNvGrpSpPr>
          <p:nvPr/>
        </p:nvGrpSpPr>
        <p:grpSpPr>
          <a:xfrm>
            <a:off x="171450" y="6083300"/>
            <a:ext cx="457200" cy="457200"/>
            <a:chOff x="6669393" y="1558637"/>
            <a:chExt cx="1325086" cy="1325086"/>
          </a:xfrm>
        </p:grpSpPr>
        <p:sp>
          <p:nvSpPr>
            <p:cNvPr id="6" name="Oval 5">
              <a:extLst>
                <a:ext uri="{FF2B5EF4-FFF2-40B4-BE49-F238E27FC236}">
                  <a16:creationId xmlns:a16="http://schemas.microsoft.com/office/drawing/2014/main" id="{A86FA583-8045-D989-67BA-E66B9FD84D43}"/>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7" name="Oval 4">
              <a:extLst>
                <a:ext uri="{FF2B5EF4-FFF2-40B4-BE49-F238E27FC236}">
                  <a16:creationId xmlns:a16="http://schemas.microsoft.com/office/drawing/2014/main" id="{120C5123-2E18-87A1-BF0C-BFE125472236}"/>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1</a:t>
              </a:r>
            </a:p>
          </p:txBody>
        </p:sp>
      </p:grpSp>
      <p:grpSp>
        <p:nvGrpSpPr>
          <p:cNvPr id="8" name="Group 7">
            <a:extLst>
              <a:ext uri="{FF2B5EF4-FFF2-40B4-BE49-F238E27FC236}">
                <a16:creationId xmlns:a16="http://schemas.microsoft.com/office/drawing/2014/main" id="{313D370B-82C9-E2D3-A056-66CB775E6E21}"/>
              </a:ext>
            </a:extLst>
          </p:cNvPr>
          <p:cNvGrpSpPr>
            <a:grpSpLocks noChangeAspect="1"/>
          </p:cNvGrpSpPr>
          <p:nvPr/>
        </p:nvGrpSpPr>
        <p:grpSpPr>
          <a:xfrm>
            <a:off x="3716849" y="5156200"/>
            <a:ext cx="457200" cy="457200"/>
            <a:chOff x="6669393" y="1558637"/>
            <a:chExt cx="1325086" cy="1325086"/>
          </a:xfrm>
        </p:grpSpPr>
        <p:sp>
          <p:nvSpPr>
            <p:cNvPr id="9" name="Oval 8">
              <a:extLst>
                <a:ext uri="{FF2B5EF4-FFF2-40B4-BE49-F238E27FC236}">
                  <a16:creationId xmlns:a16="http://schemas.microsoft.com/office/drawing/2014/main" id="{E825D736-F1A0-162B-4167-A16BFB68CE9D}"/>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Oval 4">
              <a:extLst>
                <a:ext uri="{FF2B5EF4-FFF2-40B4-BE49-F238E27FC236}">
                  <a16:creationId xmlns:a16="http://schemas.microsoft.com/office/drawing/2014/main" id="{4E2D1064-D1BE-66F8-4183-C4356D6492A3}"/>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2</a:t>
              </a:r>
            </a:p>
          </p:txBody>
        </p:sp>
      </p:grpSp>
      <p:grpSp>
        <p:nvGrpSpPr>
          <p:cNvPr id="14" name="Group 13">
            <a:extLst>
              <a:ext uri="{FF2B5EF4-FFF2-40B4-BE49-F238E27FC236}">
                <a16:creationId xmlns:a16="http://schemas.microsoft.com/office/drawing/2014/main" id="{1E17A2D8-BE54-04AA-9E51-8963577D5AD2}"/>
              </a:ext>
            </a:extLst>
          </p:cNvPr>
          <p:cNvGrpSpPr>
            <a:grpSpLocks noChangeAspect="1"/>
          </p:cNvGrpSpPr>
          <p:nvPr/>
        </p:nvGrpSpPr>
        <p:grpSpPr>
          <a:xfrm>
            <a:off x="5704399" y="2794000"/>
            <a:ext cx="457200" cy="457200"/>
            <a:chOff x="6669393" y="1558637"/>
            <a:chExt cx="1325086" cy="1325086"/>
          </a:xfrm>
        </p:grpSpPr>
        <p:sp>
          <p:nvSpPr>
            <p:cNvPr id="15" name="Oval 14">
              <a:extLst>
                <a:ext uri="{FF2B5EF4-FFF2-40B4-BE49-F238E27FC236}">
                  <a16:creationId xmlns:a16="http://schemas.microsoft.com/office/drawing/2014/main" id="{7FC26C50-012F-F1F5-C108-E75B1324AD20}"/>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6" name="Oval 4">
              <a:extLst>
                <a:ext uri="{FF2B5EF4-FFF2-40B4-BE49-F238E27FC236}">
                  <a16:creationId xmlns:a16="http://schemas.microsoft.com/office/drawing/2014/main" id="{A395E28B-1E50-1C10-FE19-473C8B241BBC}"/>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3</a:t>
              </a:r>
            </a:p>
          </p:txBody>
        </p:sp>
      </p:grpSp>
      <p:sp>
        <p:nvSpPr>
          <p:cNvPr id="37" name="TextBox 36">
            <a:extLst>
              <a:ext uri="{FF2B5EF4-FFF2-40B4-BE49-F238E27FC236}">
                <a16:creationId xmlns:a16="http://schemas.microsoft.com/office/drawing/2014/main" id="{6D44E126-ABD8-EAB8-F570-F07DD367AB13}"/>
              </a:ext>
            </a:extLst>
          </p:cNvPr>
          <p:cNvSpPr txBox="1"/>
          <p:nvPr/>
        </p:nvSpPr>
        <p:spPr>
          <a:xfrm>
            <a:off x="2900822" y="4616450"/>
            <a:ext cx="2019650" cy="45720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defTabSz="914367">
              <a:defRPr sz="1600" b="1">
                <a:gradFill>
                  <a:gsLst>
                    <a:gs pos="24000">
                      <a:srgbClr val="FFFFFF"/>
                    </a:gs>
                    <a:gs pos="41958">
                      <a:srgbClr val="FFFFFF"/>
                    </a:gs>
                  </a:gsLst>
                  <a:lin ang="2700000" scaled="0"/>
                </a:gradFill>
                <a:latin typeface="Segoe UI Semibold"/>
                <a:cs typeface="Segoe UI Semibold"/>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Search context</a:t>
            </a: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 – </a:t>
            </a:r>
          </a:p>
          <a:p>
            <a:pPr defTabSz="914367">
              <a:defRPr/>
            </a:pP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Pattern Matching</a:t>
            </a:r>
            <a:endParaRPr lang="en-US" sz="1600">
              <a:gradFill>
                <a:gsLst>
                  <a:gs pos="24000">
                    <a:srgbClr val="FFFFFF"/>
                  </a:gs>
                  <a:gs pos="41958">
                    <a:srgbClr val="FFFFFF"/>
                  </a:gs>
                </a:gsLst>
                <a:lin ang="2700000" scaled="0"/>
              </a:gradFill>
              <a:latin typeface="Segoe UI Semibold"/>
              <a:cs typeface="Segoe UI Semibold"/>
            </a:endParaRPr>
          </a:p>
        </p:txBody>
      </p:sp>
      <p:sp>
        <p:nvSpPr>
          <p:cNvPr id="38" name="TextBox 37">
            <a:extLst>
              <a:ext uri="{FF2B5EF4-FFF2-40B4-BE49-F238E27FC236}">
                <a16:creationId xmlns:a16="http://schemas.microsoft.com/office/drawing/2014/main" id="{1726196A-2A41-01C0-C774-BA894E46E05A}"/>
              </a:ext>
            </a:extLst>
          </p:cNvPr>
          <p:cNvSpPr txBox="1"/>
          <p:nvPr/>
        </p:nvSpPr>
        <p:spPr>
          <a:xfrm>
            <a:off x="0" y="5590823"/>
            <a:ext cx="1761049"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US Caselaw Dataset</a:t>
            </a:r>
          </a:p>
        </p:txBody>
      </p:sp>
      <p:sp>
        <p:nvSpPr>
          <p:cNvPr id="48" name="Freeform: Shape 47">
            <a:extLst>
              <a:ext uri="{FF2B5EF4-FFF2-40B4-BE49-F238E27FC236}">
                <a16:creationId xmlns:a16="http://schemas.microsoft.com/office/drawing/2014/main" id="{8EE0EE98-805A-BEB8-D825-DD07A09BDA44}"/>
              </a:ext>
            </a:extLst>
          </p:cNvPr>
          <p:cNvSpPr/>
          <p:nvPr/>
        </p:nvSpPr>
        <p:spPr>
          <a:xfrm>
            <a:off x="8160989" y="4216400"/>
            <a:ext cx="1398334" cy="1965316"/>
          </a:xfrm>
          <a:custGeom>
            <a:avLst/>
            <a:gdLst>
              <a:gd name="connsiteX0" fmla="*/ 885644 w 1398334"/>
              <a:gd name="connsiteY0" fmla="*/ 0 h 1965316"/>
              <a:gd name="connsiteX1" fmla="*/ 1368244 w 1398334"/>
              <a:gd name="connsiteY1" fmla="*/ 1837267 h 1965316"/>
              <a:gd name="connsiteX2" fmla="*/ 115178 w 1398334"/>
              <a:gd name="connsiteY2" fmla="*/ 1803400 h 1965316"/>
              <a:gd name="connsiteX3" fmla="*/ 132111 w 1398334"/>
              <a:gd name="connsiteY3" fmla="*/ 1756833 h 1965316"/>
            </a:gdLst>
            <a:ahLst/>
            <a:cxnLst>
              <a:cxn ang="0">
                <a:pos x="connsiteX0" y="connsiteY0"/>
              </a:cxn>
              <a:cxn ang="0">
                <a:pos x="connsiteX1" y="connsiteY1"/>
              </a:cxn>
              <a:cxn ang="0">
                <a:pos x="connsiteX2" y="connsiteY2"/>
              </a:cxn>
              <a:cxn ang="0">
                <a:pos x="connsiteX3" y="connsiteY3"/>
              </a:cxn>
            </a:cxnLst>
            <a:rect l="l" t="t" r="r" b="b"/>
            <a:pathLst>
              <a:path w="1398334" h="1965316">
                <a:moveTo>
                  <a:pt x="885644" y="0"/>
                </a:moveTo>
                <a:cubicBezTo>
                  <a:pt x="1191149" y="768350"/>
                  <a:pt x="1496655" y="1536700"/>
                  <a:pt x="1368244" y="1837267"/>
                </a:cubicBezTo>
                <a:cubicBezTo>
                  <a:pt x="1239833" y="2137834"/>
                  <a:pt x="321200" y="1816806"/>
                  <a:pt x="115178" y="1803400"/>
                </a:cubicBezTo>
                <a:cubicBezTo>
                  <a:pt x="-90844" y="1789994"/>
                  <a:pt x="20633" y="1773413"/>
                  <a:pt x="132111" y="1756833"/>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ourt with solid fill">
            <a:extLst>
              <a:ext uri="{FF2B5EF4-FFF2-40B4-BE49-F238E27FC236}">
                <a16:creationId xmlns:a16="http://schemas.microsoft.com/office/drawing/2014/main" id="{AC57ED4A-621A-3033-61E2-92CE0BD603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4985" y="243683"/>
            <a:ext cx="914400" cy="914400"/>
          </a:xfrm>
          <a:prstGeom prst="rect">
            <a:avLst/>
          </a:prstGeom>
        </p:spPr>
      </p:pic>
      <p:sp>
        <p:nvSpPr>
          <p:cNvPr id="27" name="TextBox 26">
            <a:extLst>
              <a:ext uri="{FF2B5EF4-FFF2-40B4-BE49-F238E27FC236}">
                <a16:creationId xmlns:a16="http://schemas.microsoft.com/office/drawing/2014/main" id="{27602BA6-2D16-1025-C490-93FD143C6EAA}"/>
              </a:ext>
            </a:extLst>
          </p:cNvPr>
          <p:cNvSpPr txBox="1"/>
          <p:nvPr/>
        </p:nvSpPr>
        <p:spPr>
          <a:xfrm>
            <a:off x="4923173" y="2014655"/>
            <a:ext cx="2019650" cy="696795"/>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Search context</a:t>
            </a: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 – Semantic Search</a:t>
            </a:r>
          </a:p>
        </p:txBody>
      </p:sp>
    </p:spTree>
    <p:extLst>
      <p:ext uri="{BB962C8B-B14F-4D97-AF65-F5344CB8AC3E}">
        <p14:creationId xmlns:p14="http://schemas.microsoft.com/office/powerpoint/2010/main" val="167644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85AAC315-23E4-B0FB-C9AF-C7F75D0760E9}"/>
              </a:ext>
            </a:extLst>
          </p:cNvPr>
          <p:cNvSpPr>
            <a:spLocks noGrp="1"/>
          </p:cNvSpPr>
          <p:nvPr>
            <p:ph type="title"/>
          </p:nvPr>
        </p:nvSpPr>
        <p:spPr/>
        <p:txBody>
          <a:bodyPr wrap="square" anchor="t">
            <a:normAutofit/>
          </a:bodyPr>
          <a:lstStyle/>
          <a:p>
            <a:pPr marL="12700" defTabSz="932742">
              <a:lnSpc>
                <a:spcPct val="100000"/>
              </a:lnSpc>
              <a:spcBef>
                <a:spcPct val="20000"/>
              </a:spcBef>
              <a:buSzPct val="90000"/>
              <a:defRPr/>
            </a:pPr>
            <a:r>
              <a:rPr lang="en-US" sz="3400">
                <a:gradFill>
                  <a:gsLst>
                    <a:gs pos="70000">
                      <a:srgbClr val="49C5B1"/>
                    </a:gs>
                    <a:gs pos="0">
                      <a:srgbClr val="8DE971"/>
                    </a:gs>
                  </a:gsLst>
                  <a:path path="circle">
                    <a:fillToRect l="100000" t="100000"/>
                  </a:path>
                </a:gradFill>
                <a:cs typeface="Kanit" pitchFamily="2" charset="-34"/>
              </a:rPr>
              <a:t>Vector Search – Semantic Search</a:t>
            </a:r>
          </a:p>
        </p:txBody>
      </p:sp>
      <p:sp>
        <p:nvSpPr>
          <p:cNvPr id="4" name="Text Placeholder 5">
            <a:extLst>
              <a:ext uri="{FF2B5EF4-FFF2-40B4-BE49-F238E27FC236}">
                <a16:creationId xmlns:a16="http://schemas.microsoft.com/office/drawing/2014/main" id="{A1EBAD0C-EA0D-8FA3-1452-BA9B5D67E0EA}"/>
              </a:ext>
            </a:extLst>
          </p:cNvPr>
          <p:cNvSpPr txBox="1">
            <a:spLocks/>
          </p:cNvSpPr>
          <p:nvPr/>
        </p:nvSpPr>
        <p:spPr>
          <a:xfrm>
            <a:off x="407766" y="1799846"/>
            <a:ext cx="4999038" cy="3538452"/>
          </a:xfrm>
          <a:prstGeom prst="rect">
            <a:avLst/>
          </a:prstGeom>
        </p:spPr>
        <p:txBody>
          <a:bodyPr vert="horz" wrap="square" lIns="0" tIns="0" rIns="0" bIns="0" rtlCol="0" anchor="t">
            <a:normAutofit fontScale="85000" lnSpcReduction="20000"/>
          </a:bodyPr>
          <a:lstStyle>
            <a:lvl1pPr marL="457200" indent="-457200" algn="l" rtl="0" eaLnBrk="1" fontAlgn="base" hangingPunct="1">
              <a:lnSpc>
                <a:spcPct val="130000"/>
              </a:lnSpc>
              <a:spcBef>
                <a:spcPts val="1000"/>
              </a:spcBef>
              <a:spcAft>
                <a:spcPct val="0"/>
              </a:spcAft>
              <a:buClr>
                <a:srgbClr val="CC0000"/>
              </a:buClr>
              <a:buSzPct val="70000"/>
              <a:buFontTx/>
              <a:buBlip>
                <a:blip r:embed="rId2"/>
              </a:buBlip>
              <a:defRPr sz="3400" b="0" i="0" kern="1200">
                <a:solidFill>
                  <a:schemeClr val="tx1"/>
                </a:solidFill>
                <a:latin typeface="Kanit Light" pitchFamily="2" charset="-34"/>
                <a:ea typeface="+mn-ea"/>
                <a:cs typeface="Kanit Light"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2"/>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2"/>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kern="0">
                <a:solidFill>
                  <a:srgbClr val="FFFFFF"/>
                </a:solidFill>
                <a:latin typeface="+mn-lt"/>
                <a:cs typeface="Kanit" pitchFamily="2" charset="-34"/>
              </a:rPr>
              <a:t>Now, let’s dive into semantic search using vector data</a:t>
            </a:r>
          </a:p>
          <a:p>
            <a:r>
              <a:rPr lang="en-US" sz="2800" kern="0">
                <a:solidFill>
                  <a:srgbClr val="FFFFFF"/>
                </a:solidFill>
                <a:latin typeface="+mn-lt"/>
                <a:cs typeface="Kanit" pitchFamily="2" charset="-34"/>
              </a:rPr>
              <a:t>With Azure OpenAI embeddings and PostgreSQL vectors, we can search reviews using natural language queries like: “House with a beach view and pet-friendly”</a:t>
            </a:r>
          </a:p>
        </p:txBody>
      </p:sp>
      <p:sp>
        <p:nvSpPr>
          <p:cNvPr id="5" name="Arrow: Chevron 1">
            <a:extLst>
              <a:ext uri="{FF2B5EF4-FFF2-40B4-BE49-F238E27FC236}">
                <a16:creationId xmlns:a16="http://schemas.microsoft.com/office/drawing/2014/main" id="{F2EDDBFF-9B82-6886-173E-6190FC08EE01}"/>
              </a:ext>
            </a:extLst>
          </p:cNvPr>
          <p:cNvSpPr/>
          <p:nvPr/>
        </p:nvSpPr>
        <p:spPr>
          <a:xfrm>
            <a:off x="5551493" y="3023443"/>
            <a:ext cx="571605" cy="1091257"/>
          </a:xfrm>
          <a:prstGeom prst="chevron">
            <a:avLst>
              <a:gd name="adj" fmla="val 62310"/>
            </a:avLst>
          </a:prstGeom>
          <a:gradFill flip="none" rotWithShape="1">
            <a:gsLst>
              <a:gs pos="35000">
                <a:srgbClr val="49C5B1"/>
              </a:gs>
              <a:gs pos="0">
                <a:srgbClr val="8DE971"/>
              </a:gs>
            </a:gsLst>
            <a:path path="circle">
              <a:fillToRect l="100000" t="100000"/>
            </a:path>
            <a:tileRect r="-100000" b="-100000"/>
          </a:gradFill>
          <a:ln w="10795" cap="flat" cmpd="sng" algn="ctr">
            <a:noFill/>
            <a:prstDash val="solid"/>
          </a:ln>
          <a:effectLst>
            <a:outerShdw blurRad="63500" dist="127000" dir="2700000" algn="tl" rotWithShape="0">
              <a:srgbClr val="000000">
                <a:alpha val="49804"/>
              </a:srgbClr>
            </a:outerShdw>
          </a:effectLst>
        </p:spPr>
        <p:style>
          <a:lnRef idx="0">
            <a:scrgbClr r="0" g="0" b="0"/>
          </a:lnRef>
          <a:fillRef idx="1">
            <a:scrgbClr r="0" g="0" b="0"/>
          </a:fillRef>
          <a:effectRef idx="0">
            <a:scrgbClr r="0" g="0" b="0"/>
          </a:effectRef>
          <a:fontRef idx="minor">
            <a:schemeClr val="lt1"/>
          </a:fontRef>
        </p:style>
        <p:txBody>
          <a:bodyPr/>
          <a:lstStyle/>
          <a:p>
            <a:endParaRPr lang="en-US">
              <a:latin typeface="Kanit" pitchFamily="2" charset="-34"/>
              <a:cs typeface="Kanit" pitchFamily="2" charset="-34"/>
            </a:endParaRPr>
          </a:p>
        </p:txBody>
      </p:sp>
      <p:grpSp>
        <p:nvGrpSpPr>
          <p:cNvPr id="6" name="Group 5">
            <a:extLst>
              <a:ext uri="{FF2B5EF4-FFF2-40B4-BE49-F238E27FC236}">
                <a16:creationId xmlns:a16="http://schemas.microsoft.com/office/drawing/2014/main" id="{F867E6FB-3FE5-F6D9-DEAB-31832F322C64}"/>
              </a:ext>
            </a:extLst>
          </p:cNvPr>
          <p:cNvGrpSpPr>
            <a:grpSpLocks noChangeAspect="1"/>
          </p:cNvGrpSpPr>
          <p:nvPr/>
        </p:nvGrpSpPr>
        <p:grpSpPr>
          <a:xfrm>
            <a:off x="6312577" y="1641763"/>
            <a:ext cx="5640998" cy="3861262"/>
            <a:chOff x="6951981" y="2442530"/>
            <a:chExt cx="5823964" cy="4961716"/>
          </a:xfrm>
          <a:solidFill>
            <a:schemeClr val="tx1"/>
          </a:solidFill>
        </p:grpSpPr>
        <p:sp>
          <p:nvSpPr>
            <p:cNvPr id="7" name="Rectangle: Rounded Corners 3">
              <a:extLst>
                <a:ext uri="{FF2B5EF4-FFF2-40B4-BE49-F238E27FC236}">
                  <a16:creationId xmlns:a16="http://schemas.microsoft.com/office/drawing/2014/main" id="{C6C5DB72-003B-F39C-FC7A-4C7155F547BD}"/>
                </a:ext>
                <a:ext uri="{C183D7F6-B498-43B3-948B-1728B52AA6E4}">
                  <adec:decorative xmlns:adec="http://schemas.microsoft.com/office/drawing/2017/decorative" val="1"/>
                </a:ext>
              </a:extLst>
            </p:cNvPr>
            <p:cNvSpPr/>
            <p:nvPr/>
          </p:nvSpPr>
          <p:spPr bwMode="auto">
            <a:xfrm>
              <a:off x="6951981" y="2442530"/>
              <a:ext cx="5823964" cy="4961716"/>
            </a:xfrm>
            <a:prstGeom prst="roundRect">
              <a:avLst>
                <a:gd name="adj" fmla="val 4284"/>
              </a:avLst>
            </a:prstGeom>
            <a:solidFill>
              <a:schemeClr val="tx1"/>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Kanit" pitchFamily="2" charset="-34"/>
              </a:endParaRPr>
            </a:p>
          </p:txBody>
        </p:sp>
        <p:sp>
          <p:nvSpPr>
            <p:cNvPr id="8" name="Text Placeholder 4">
              <a:extLst>
                <a:ext uri="{FF2B5EF4-FFF2-40B4-BE49-F238E27FC236}">
                  <a16:creationId xmlns:a16="http://schemas.microsoft.com/office/drawing/2014/main" id="{77B01736-F042-DEC0-49E6-E15E2A26B987}"/>
                </a:ext>
              </a:extLst>
            </p:cNvPr>
            <p:cNvSpPr txBox="1">
              <a:spLocks/>
            </p:cNvSpPr>
            <p:nvPr/>
          </p:nvSpPr>
          <p:spPr>
            <a:xfrm>
              <a:off x="7113265" y="3154414"/>
              <a:ext cx="5487845" cy="3529410"/>
            </a:xfrm>
            <a:prstGeom prst="rect">
              <a:avLst/>
            </a:prstGeom>
            <a:solidFill>
              <a:schemeClr val="tx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solidFill>
                    <a:srgbClr val="800000"/>
                  </a:solidFill>
                  <a:latin typeface="Consolas" panose="020B0609020204030204" pitchFamily="49" charset="0"/>
                  <a:cs typeface="Kanit" pitchFamily="2" charset="-34"/>
                </a:rPr>
                <a:t>ORDER</a:t>
              </a:r>
              <a:r>
                <a:rPr lang="en-US" sz="2400" b="1">
                  <a:solidFill>
                    <a:srgbClr val="000000"/>
                  </a:solidFill>
                  <a:latin typeface="Consolas" panose="020B0609020204030204" pitchFamily="49" charset="0"/>
                  <a:cs typeface="Kanit" pitchFamily="2" charset="-34"/>
                </a:rPr>
                <a:t> </a:t>
              </a:r>
              <a:r>
                <a:rPr lang="en-US" sz="2400" b="1">
                  <a:solidFill>
                    <a:srgbClr val="800000"/>
                  </a:solidFill>
                  <a:latin typeface="Consolas" panose="020B0609020204030204" pitchFamily="49" charset="0"/>
                  <a:cs typeface="Kanit" pitchFamily="2" charset="-34"/>
                </a:rPr>
                <a:t>BY</a:t>
              </a:r>
              <a:r>
                <a:rPr lang="en-US" sz="2400" b="1">
                  <a:solidFill>
                    <a:srgbClr val="000000"/>
                  </a:solidFill>
                  <a:latin typeface="Consolas" panose="020B0609020204030204" pitchFamily="49" charset="0"/>
                  <a:cs typeface="Kanit" pitchFamily="2" charset="-34"/>
                </a:rPr>
                <a:t> r.description_vector &lt;=&gt; azure_openai.create_embeddings(</a:t>
              </a:r>
              <a:r>
                <a:rPr lang="en-US" sz="2400" b="1">
                  <a:solidFill>
                    <a:srgbClr val="008000"/>
                  </a:solidFill>
                  <a:latin typeface="Consolas" panose="020B0609020204030204" pitchFamily="49" charset="0"/>
                  <a:cs typeface="Kanit" pitchFamily="2" charset="-34"/>
                </a:rPr>
                <a:t>'text-embedding-3-small’</a:t>
              </a:r>
              <a:r>
                <a:rPr lang="en-US" sz="2400" b="1">
                  <a:solidFill>
                    <a:srgbClr val="000000"/>
                  </a:solidFill>
                  <a:latin typeface="Consolas" panose="020B0609020204030204" pitchFamily="49" charset="0"/>
                  <a:cs typeface="Kanit" pitchFamily="2" charset="-34"/>
                </a:rPr>
                <a:t>,</a:t>
              </a:r>
              <a:r>
                <a:rPr lang="en-US" sz="2400" b="1">
                  <a:solidFill>
                    <a:srgbClr val="008000"/>
                  </a:solidFill>
                  <a:latin typeface="Consolas" panose="020B0609020204030204" pitchFamily="49" charset="0"/>
                  <a:cs typeface="Kanit" pitchFamily="2" charset="-34"/>
                </a:rPr>
                <a:t>’Water leaking apartment from the floor above '</a:t>
              </a:r>
              <a:r>
                <a:rPr lang="en-US" sz="2400" b="1">
                  <a:solidFill>
                    <a:srgbClr val="000000"/>
                  </a:solidFill>
                  <a:latin typeface="Consolas" panose="020B0609020204030204" pitchFamily="49" charset="0"/>
                  <a:cs typeface="Kanit" pitchFamily="2" charset="-34"/>
                </a:rPr>
                <a:t>)::vector</a:t>
              </a:r>
            </a:p>
            <a:p>
              <a:pPr marL="0" indent="0" algn="l">
                <a:buNone/>
              </a:pPr>
              <a:r>
                <a:rPr lang="en-US" sz="1600">
                  <a:solidFill>
                    <a:srgbClr val="808080"/>
                  </a:solidFill>
                  <a:latin typeface="Consolas" panose="020B0609020204030204" pitchFamily="49" charset="0"/>
                  <a:cs typeface="Kanit" pitchFamily="2" charset="-34"/>
                </a:rPr>
                <a:t>-- Perform vector similarity search using Azure OpenAI embeddings. </a:t>
              </a:r>
            </a:p>
            <a:p>
              <a:pPr marL="0" indent="0">
                <a:buNone/>
              </a:pPr>
              <a:r>
                <a:rPr lang="en-US" sz="1600">
                  <a:solidFill>
                    <a:srgbClr val="808080"/>
                  </a:solidFill>
                  <a:latin typeface="Consolas" panose="020B0609020204030204" pitchFamily="49" charset="0"/>
                  <a:cs typeface="Kanit" pitchFamily="2" charset="-34"/>
                </a:rPr>
                <a:t>-- This searches for reviews “similar to” the input phrase: ‘House with a beach view and pet-friendly’.</a:t>
              </a:r>
              <a:endParaRPr lang="en-US" sz="900" b="1">
                <a:solidFill>
                  <a:srgbClr val="808080"/>
                </a:solidFill>
                <a:latin typeface="Consolas" panose="020B0609020204030204" pitchFamily="49" charset="0"/>
                <a:cs typeface="Kanit" pitchFamily="2" charset="-34"/>
              </a:endParaRPr>
            </a:p>
          </p:txBody>
        </p:sp>
      </p:grpSp>
    </p:spTree>
    <p:extLst>
      <p:ext uri="{BB962C8B-B14F-4D97-AF65-F5344CB8AC3E}">
        <p14:creationId xmlns:p14="http://schemas.microsoft.com/office/powerpoint/2010/main" val="1236574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37485812-3CA5-ED3F-FB6E-F101589785E3}"/>
              </a:ext>
            </a:extLst>
          </p:cNvPr>
          <p:cNvSpPr txBox="1">
            <a:spLocks noGrp="1"/>
          </p:cNvSpPr>
          <p:nvPr>
            <p:ph type="title"/>
          </p:nvPr>
        </p:nvSpPr>
        <p:spPr>
          <a:xfrm>
            <a:off x="585215" y="2977823"/>
            <a:ext cx="4901185" cy="553998"/>
          </a:xfrm>
          <a:prstGeom prst="rect">
            <a:avLst/>
          </a:prstGeom>
        </p:spPr>
        <p:txBody>
          <a:bodyPr wrap="square" anchor="t">
            <a:no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marL="12700" defTabSz="932742">
              <a:lnSpc>
                <a:spcPct val="100000"/>
              </a:lnSpc>
              <a:spcBef>
                <a:spcPct val="20000"/>
              </a:spcBef>
              <a:buSzPct val="90000"/>
              <a:defRPr/>
            </a:pPr>
            <a:r>
              <a:rPr lang="en-US" sz="3600">
                <a:solidFill>
                  <a:schemeClr val="tx1"/>
                </a:solidFill>
                <a:latin typeface="Segoe UI Semibold" panose="020B0702040204020203" pitchFamily="34" charset="0"/>
                <a:ea typeface="+mn-ea"/>
                <a:cs typeface="Segoe UI Semibold" panose="020B0702040204020203" pitchFamily="34" charset="0"/>
              </a:rPr>
              <a:t>DEMO</a:t>
            </a:r>
            <a:br>
              <a:rPr lang="en-US" sz="3600">
                <a:solidFill>
                  <a:schemeClr val="tx1"/>
                </a:solidFill>
                <a:latin typeface="Segoe UI Semibold" panose="020B0702040204020203" pitchFamily="34" charset="0"/>
                <a:ea typeface="+mn-ea"/>
                <a:cs typeface="Segoe UI Semibold" panose="020B0702040204020203" pitchFamily="34" charset="0"/>
              </a:rPr>
            </a:br>
            <a:r>
              <a:rPr lang="en-US" sz="3600">
                <a:solidFill>
                  <a:schemeClr val="tx1"/>
                </a:solidFill>
                <a:latin typeface="Segoe UI Semibold" panose="020B0702040204020203" pitchFamily="34" charset="0"/>
                <a:ea typeface="+mn-ea"/>
                <a:cs typeface="Segoe UI Semibold" panose="020B0702040204020203" pitchFamily="34" charset="0"/>
              </a:rPr>
              <a:t>Vector Search - Semantic Search</a:t>
            </a:r>
          </a:p>
        </p:txBody>
      </p:sp>
    </p:spTree>
    <p:extLst>
      <p:ext uri="{BB962C8B-B14F-4D97-AF65-F5344CB8AC3E}">
        <p14:creationId xmlns:p14="http://schemas.microsoft.com/office/powerpoint/2010/main" val="186992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F0889-048F-6B76-9AE8-3BB1B6C9628C}"/>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C4C5CA6-B628-1914-965C-877417079D8A}"/>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1747" y="-98738"/>
            <a:ext cx="12203747" cy="7073646"/>
          </a:xfrm>
          <a:prstGeom prst="rect">
            <a:avLst/>
          </a:prstGeom>
        </p:spPr>
      </p:pic>
      <p:sp>
        <p:nvSpPr>
          <p:cNvPr id="20" name="Title 19">
            <a:extLst>
              <a:ext uri="{FF2B5EF4-FFF2-40B4-BE49-F238E27FC236}">
                <a16:creationId xmlns:a16="http://schemas.microsoft.com/office/drawing/2014/main" id="{F97B079E-DDC1-DB26-1347-57361DF8D93A}"/>
              </a:ext>
            </a:extLst>
          </p:cNvPr>
          <p:cNvSpPr>
            <a:spLocks noGrp="1"/>
          </p:cNvSpPr>
          <p:nvPr>
            <p:ph type="title"/>
          </p:nvPr>
        </p:nvSpPr>
        <p:spPr>
          <a:xfrm>
            <a:off x="400049" y="215238"/>
            <a:ext cx="8125386" cy="433965"/>
          </a:xfr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p>
            <a:pPr defTabSz="914367">
              <a:lnSpc>
                <a:spcPct val="100000"/>
              </a:lnSpc>
              <a:spcBef>
                <a:spcPts val="0"/>
              </a:spcBef>
            </a:pPr>
            <a:r>
              <a:rPr lang="en-US" sz="2400" b="1">
                <a:gradFill>
                  <a:gsLst>
                    <a:gs pos="41958">
                      <a:srgbClr val="FFFFFF"/>
                    </a:gs>
                    <a:gs pos="24000">
                      <a:srgbClr val="FFFFFF"/>
                    </a:gs>
                  </a:gsLst>
                  <a:lin ang="2700000" scaled="0"/>
                </a:gradFill>
                <a:latin typeface="Segoe UI" panose="020B0502040204020203" pitchFamily="34" charset="0"/>
              </a:rPr>
              <a:t>Lab Agenda – Find Relevant Cases</a:t>
            </a:r>
          </a:p>
        </p:txBody>
      </p:sp>
      <p:sp>
        <p:nvSpPr>
          <p:cNvPr id="2" name="Freeform: Shape 1">
            <a:extLst>
              <a:ext uri="{FF2B5EF4-FFF2-40B4-BE49-F238E27FC236}">
                <a16:creationId xmlns:a16="http://schemas.microsoft.com/office/drawing/2014/main" id="{9FF75A3C-710E-CEB3-3603-8AB3AFCDB05E}"/>
              </a:ext>
            </a:extLst>
          </p:cNvPr>
          <p:cNvSpPr/>
          <p:nvPr/>
        </p:nvSpPr>
        <p:spPr>
          <a:xfrm>
            <a:off x="806450" y="887398"/>
            <a:ext cx="9281320" cy="5780102"/>
          </a:xfrm>
          <a:custGeom>
            <a:avLst/>
            <a:gdLst>
              <a:gd name="connsiteX0" fmla="*/ 0 w 9281320"/>
              <a:gd name="connsiteY0" fmla="*/ 5780102 h 5780102"/>
              <a:gd name="connsiteX1" fmla="*/ 2451100 w 9281320"/>
              <a:gd name="connsiteY1" fmla="*/ 4516452 h 5780102"/>
              <a:gd name="connsiteX2" fmla="*/ 2165350 w 9281320"/>
              <a:gd name="connsiteY2" fmla="*/ 3068652 h 5780102"/>
              <a:gd name="connsiteX3" fmla="*/ 4654550 w 9281320"/>
              <a:gd name="connsiteY3" fmla="*/ 2624152 h 5780102"/>
              <a:gd name="connsiteX4" fmla="*/ 5308600 w 9281320"/>
              <a:gd name="connsiteY4" fmla="*/ 1011252 h 5780102"/>
              <a:gd name="connsiteX5" fmla="*/ 7918450 w 9281320"/>
              <a:gd name="connsiteY5" fmla="*/ 1665302 h 5780102"/>
              <a:gd name="connsiteX6" fmla="*/ 9144000 w 9281320"/>
              <a:gd name="connsiteY6" fmla="*/ 166702 h 5780102"/>
              <a:gd name="connsiteX7" fmla="*/ 9264650 w 9281320"/>
              <a:gd name="connsiteY7" fmla="*/ 20652 h 57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1320" h="5780102">
                <a:moveTo>
                  <a:pt x="0" y="5780102"/>
                </a:moveTo>
                <a:cubicBezTo>
                  <a:pt x="1045104" y="5374231"/>
                  <a:pt x="2090208" y="4968360"/>
                  <a:pt x="2451100" y="4516452"/>
                </a:cubicBezTo>
                <a:cubicBezTo>
                  <a:pt x="2811992" y="4064544"/>
                  <a:pt x="1798108" y="3384035"/>
                  <a:pt x="2165350" y="3068652"/>
                </a:cubicBezTo>
                <a:cubicBezTo>
                  <a:pt x="2532592" y="2753269"/>
                  <a:pt x="4130675" y="2967052"/>
                  <a:pt x="4654550" y="2624152"/>
                </a:cubicBezTo>
                <a:cubicBezTo>
                  <a:pt x="5178425" y="2281252"/>
                  <a:pt x="4764617" y="1171060"/>
                  <a:pt x="5308600" y="1011252"/>
                </a:cubicBezTo>
                <a:cubicBezTo>
                  <a:pt x="5852583" y="851444"/>
                  <a:pt x="7279217" y="1806060"/>
                  <a:pt x="7918450" y="1665302"/>
                </a:cubicBezTo>
                <a:cubicBezTo>
                  <a:pt x="8557683" y="1524544"/>
                  <a:pt x="8919633" y="440810"/>
                  <a:pt x="9144000" y="166702"/>
                </a:cubicBezTo>
                <a:cubicBezTo>
                  <a:pt x="9368367" y="-107406"/>
                  <a:pt x="9245600" y="44994"/>
                  <a:pt x="9264650" y="20652"/>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EC1AE395-60CB-B025-E069-713F9B30C792}"/>
              </a:ext>
            </a:extLst>
          </p:cNvPr>
          <p:cNvSpPr/>
          <p:nvPr/>
        </p:nvSpPr>
        <p:spPr>
          <a:xfrm>
            <a:off x="171450" y="5048250"/>
            <a:ext cx="2921000" cy="1536700"/>
          </a:xfrm>
          <a:custGeom>
            <a:avLst/>
            <a:gdLst>
              <a:gd name="connsiteX0" fmla="*/ 0 w 2921000"/>
              <a:gd name="connsiteY0" fmla="*/ 1536700 h 1536700"/>
              <a:gd name="connsiteX1" fmla="*/ 31750 w 2921000"/>
              <a:gd name="connsiteY1" fmla="*/ 1530350 h 1536700"/>
              <a:gd name="connsiteX2" fmla="*/ 107950 w 2921000"/>
              <a:gd name="connsiteY2" fmla="*/ 1397000 h 1536700"/>
              <a:gd name="connsiteX3" fmla="*/ 298450 w 2921000"/>
              <a:gd name="connsiteY3" fmla="*/ 1162050 h 1536700"/>
              <a:gd name="connsiteX4" fmla="*/ 349250 w 2921000"/>
              <a:gd name="connsiteY4" fmla="*/ 1104900 h 1536700"/>
              <a:gd name="connsiteX5" fmla="*/ 552450 w 2921000"/>
              <a:gd name="connsiteY5" fmla="*/ 1009650 h 1536700"/>
              <a:gd name="connsiteX6" fmla="*/ 704850 w 2921000"/>
              <a:gd name="connsiteY6" fmla="*/ 952500 h 1536700"/>
              <a:gd name="connsiteX7" fmla="*/ 882650 w 2921000"/>
              <a:gd name="connsiteY7" fmla="*/ 889000 h 1536700"/>
              <a:gd name="connsiteX8" fmla="*/ 920750 w 2921000"/>
              <a:gd name="connsiteY8" fmla="*/ 869950 h 1536700"/>
              <a:gd name="connsiteX9" fmla="*/ 1130300 w 2921000"/>
              <a:gd name="connsiteY9" fmla="*/ 819150 h 1536700"/>
              <a:gd name="connsiteX10" fmla="*/ 1174750 w 2921000"/>
              <a:gd name="connsiteY10" fmla="*/ 806450 h 1536700"/>
              <a:gd name="connsiteX11" fmla="*/ 1346200 w 2921000"/>
              <a:gd name="connsiteY11" fmla="*/ 800100 h 1536700"/>
              <a:gd name="connsiteX12" fmla="*/ 1695450 w 2921000"/>
              <a:gd name="connsiteY12" fmla="*/ 774700 h 1536700"/>
              <a:gd name="connsiteX13" fmla="*/ 1854200 w 2921000"/>
              <a:gd name="connsiteY13" fmla="*/ 742950 h 1536700"/>
              <a:gd name="connsiteX14" fmla="*/ 1917700 w 2921000"/>
              <a:gd name="connsiteY14" fmla="*/ 730250 h 1536700"/>
              <a:gd name="connsiteX15" fmla="*/ 1987550 w 2921000"/>
              <a:gd name="connsiteY15" fmla="*/ 723900 h 1536700"/>
              <a:gd name="connsiteX16" fmla="*/ 2146300 w 2921000"/>
              <a:gd name="connsiteY16" fmla="*/ 692150 h 1536700"/>
              <a:gd name="connsiteX17" fmla="*/ 2273300 w 2921000"/>
              <a:gd name="connsiteY17" fmla="*/ 666750 h 1536700"/>
              <a:gd name="connsiteX18" fmla="*/ 2374900 w 2921000"/>
              <a:gd name="connsiteY18" fmla="*/ 635000 h 1536700"/>
              <a:gd name="connsiteX19" fmla="*/ 2438400 w 2921000"/>
              <a:gd name="connsiteY19" fmla="*/ 609600 h 1536700"/>
              <a:gd name="connsiteX20" fmla="*/ 2717800 w 2921000"/>
              <a:gd name="connsiteY20" fmla="*/ 374650 h 1536700"/>
              <a:gd name="connsiteX21" fmla="*/ 2870200 w 2921000"/>
              <a:gd name="connsiteY21" fmla="*/ 76200 h 1536700"/>
              <a:gd name="connsiteX22" fmla="*/ 2889250 w 2921000"/>
              <a:gd name="connsiteY22" fmla="*/ 38100 h 1536700"/>
              <a:gd name="connsiteX23" fmla="*/ 2901950 w 2921000"/>
              <a:gd name="connsiteY23" fmla="*/ 12700 h 1536700"/>
              <a:gd name="connsiteX24" fmla="*/ 2921000 w 2921000"/>
              <a:gd name="connsiteY24" fmla="*/ 0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000" h="1536700">
                <a:moveTo>
                  <a:pt x="0" y="1536700"/>
                </a:moveTo>
                <a:cubicBezTo>
                  <a:pt x="10583" y="1534583"/>
                  <a:pt x="23764" y="1537610"/>
                  <a:pt x="31750" y="1530350"/>
                </a:cubicBezTo>
                <a:cubicBezTo>
                  <a:pt x="59911" y="1504750"/>
                  <a:pt x="91478" y="1425238"/>
                  <a:pt x="107950" y="1397000"/>
                </a:cubicBezTo>
                <a:cubicBezTo>
                  <a:pt x="164329" y="1300350"/>
                  <a:pt x="215985" y="1255511"/>
                  <a:pt x="298450" y="1162050"/>
                </a:cubicBezTo>
                <a:cubicBezTo>
                  <a:pt x="315313" y="1142938"/>
                  <a:pt x="326172" y="1115718"/>
                  <a:pt x="349250" y="1104900"/>
                </a:cubicBezTo>
                <a:cubicBezTo>
                  <a:pt x="416983" y="1073150"/>
                  <a:pt x="481483" y="1033306"/>
                  <a:pt x="552450" y="1009650"/>
                </a:cubicBezTo>
                <a:cubicBezTo>
                  <a:pt x="752945" y="942818"/>
                  <a:pt x="503021" y="1028186"/>
                  <a:pt x="704850" y="952500"/>
                </a:cubicBezTo>
                <a:cubicBezTo>
                  <a:pt x="763776" y="930403"/>
                  <a:pt x="826361" y="917145"/>
                  <a:pt x="882650" y="889000"/>
                </a:cubicBezTo>
                <a:cubicBezTo>
                  <a:pt x="895350" y="882650"/>
                  <a:pt x="907360" y="874676"/>
                  <a:pt x="920750" y="869950"/>
                </a:cubicBezTo>
                <a:cubicBezTo>
                  <a:pt x="970070" y="852543"/>
                  <a:pt x="1098854" y="828135"/>
                  <a:pt x="1130300" y="819150"/>
                </a:cubicBezTo>
                <a:cubicBezTo>
                  <a:pt x="1145117" y="814917"/>
                  <a:pt x="1159400" y="807804"/>
                  <a:pt x="1174750" y="806450"/>
                </a:cubicBezTo>
                <a:cubicBezTo>
                  <a:pt x="1231718" y="801423"/>
                  <a:pt x="1289101" y="803317"/>
                  <a:pt x="1346200" y="800100"/>
                </a:cubicBezTo>
                <a:cubicBezTo>
                  <a:pt x="1545214" y="788888"/>
                  <a:pt x="1558608" y="787140"/>
                  <a:pt x="1695450" y="774700"/>
                </a:cubicBezTo>
                <a:cubicBezTo>
                  <a:pt x="1853903" y="740746"/>
                  <a:pt x="1718290" y="768838"/>
                  <a:pt x="1854200" y="742950"/>
                </a:cubicBezTo>
                <a:cubicBezTo>
                  <a:pt x="1875405" y="738911"/>
                  <a:pt x="1896331" y="733303"/>
                  <a:pt x="1917700" y="730250"/>
                </a:cubicBezTo>
                <a:cubicBezTo>
                  <a:pt x="1940844" y="726944"/>
                  <a:pt x="1964267" y="726017"/>
                  <a:pt x="1987550" y="723900"/>
                </a:cubicBezTo>
                <a:lnTo>
                  <a:pt x="2146300" y="692150"/>
                </a:lnTo>
                <a:cubicBezTo>
                  <a:pt x="2188633" y="683683"/>
                  <a:pt x="2232093" y="679627"/>
                  <a:pt x="2273300" y="666750"/>
                </a:cubicBezTo>
                <a:cubicBezTo>
                  <a:pt x="2307167" y="656167"/>
                  <a:pt x="2341370" y="646606"/>
                  <a:pt x="2374900" y="635000"/>
                </a:cubicBezTo>
                <a:cubicBezTo>
                  <a:pt x="2396443" y="627543"/>
                  <a:pt x="2419068" y="621682"/>
                  <a:pt x="2438400" y="609600"/>
                </a:cubicBezTo>
                <a:cubicBezTo>
                  <a:pt x="2563786" y="531234"/>
                  <a:pt x="2637065" y="487679"/>
                  <a:pt x="2717800" y="374650"/>
                </a:cubicBezTo>
                <a:cubicBezTo>
                  <a:pt x="2776969" y="291814"/>
                  <a:pt x="2829135" y="163463"/>
                  <a:pt x="2870200" y="76200"/>
                </a:cubicBezTo>
                <a:cubicBezTo>
                  <a:pt x="2876246" y="63352"/>
                  <a:pt x="2882900" y="50800"/>
                  <a:pt x="2889250" y="38100"/>
                </a:cubicBezTo>
                <a:cubicBezTo>
                  <a:pt x="2893483" y="29633"/>
                  <a:pt x="2894074" y="17951"/>
                  <a:pt x="2901950" y="12700"/>
                </a:cubicBezTo>
                <a:lnTo>
                  <a:pt x="2921000" y="0"/>
                </a:ln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199163D2-8126-016D-12C1-BA28B0644F37}"/>
              </a:ext>
            </a:extLst>
          </p:cNvPr>
          <p:cNvSpPr/>
          <p:nvPr/>
        </p:nvSpPr>
        <p:spPr>
          <a:xfrm>
            <a:off x="556420" y="921572"/>
            <a:ext cx="10086530" cy="5390328"/>
          </a:xfrm>
          <a:custGeom>
            <a:avLst/>
            <a:gdLst>
              <a:gd name="connsiteX0" fmla="*/ 0 w 10086530"/>
              <a:gd name="connsiteY0" fmla="*/ 5390328 h 5390328"/>
              <a:gd name="connsiteX1" fmla="*/ 3467100 w 10086530"/>
              <a:gd name="connsiteY1" fmla="*/ 4450528 h 5390328"/>
              <a:gd name="connsiteX2" fmla="*/ 5289550 w 10086530"/>
              <a:gd name="connsiteY2" fmla="*/ 2139128 h 5390328"/>
              <a:gd name="connsiteX3" fmla="*/ 8591550 w 10086530"/>
              <a:gd name="connsiteY3" fmla="*/ 3212278 h 5390328"/>
              <a:gd name="connsiteX4" fmla="*/ 9969500 w 10086530"/>
              <a:gd name="connsiteY4" fmla="*/ 246828 h 5390328"/>
              <a:gd name="connsiteX5" fmla="*/ 9918700 w 10086530"/>
              <a:gd name="connsiteY5" fmla="*/ 373828 h 539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6530" h="5390328">
                <a:moveTo>
                  <a:pt x="0" y="5390328"/>
                </a:moveTo>
                <a:cubicBezTo>
                  <a:pt x="1292754" y="5191361"/>
                  <a:pt x="2585508" y="4992395"/>
                  <a:pt x="3467100" y="4450528"/>
                </a:cubicBezTo>
                <a:cubicBezTo>
                  <a:pt x="4348692" y="3908661"/>
                  <a:pt x="4435475" y="2345503"/>
                  <a:pt x="5289550" y="2139128"/>
                </a:cubicBezTo>
                <a:cubicBezTo>
                  <a:pt x="6143625" y="1932753"/>
                  <a:pt x="7811558" y="3527661"/>
                  <a:pt x="8591550" y="3212278"/>
                </a:cubicBezTo>
                <a:cubicBezTo>
                  <a:pt x="9371542" y="2896895"/>
                  <a:pt x="9748308" y="719903"/>
                  <a:pt x="9969500" y="246828"/>
                </a:cubicBezTo>
                <a:cubicBezTo>
                  <a:pt x="10190692" y="-226247"/>
                  <a:pt x="10054696" y="73790"/>
                  <a:pt x="9918700" y="373828"/>
                </a:cubicBezTo>
              </a:path>
            </a:pathLst>
          </a:custGeom>
          <a:noFill/>
          <a:ln w="79375">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0663794E-F985-341F-D0BE-A7705249AB6D}"/>
              </a:ext>
            </a:extLst>
          </p:cNvPr>
          <p:cNvGrpSpPr>
            <a:grpSpLocks noChangeAspect="1"/>
          </p:cNvGrpSpPr>
          <p:nvPr/>
        </p:nvGrpSpPr>
        <p:grpSpPr>
          <a:xfrm>
            <a:off x="171450" y="6083300"/>
            <a:ext cx="457200" cy="457200"/>
            <a:chOff x="6669393" y="1558637"/>
            <a:chExt cx="1325086" cy="1325086"/>
          </a:xfrm>
        </p:grpSpPr>
        <p:sp>
          <p:nvSpPr>
            <p:cNvPr id="6" name="Oval 5">
              <a:extLst>
                <a:ext uri="{FF2B5EF4-FFF2-40B4-BE49-F238E27FC236}">
                  <a16:creationId xmlns:a16="http://schemas.microsoft.com/office/drawing/2014/main" id="{407C9E11-CDA6-77D9-70EA-86A38A391479}"/>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7" name="Oval 4">
              <a:extLst>
                <a:ext uri="{FF2B5EF4-FFF2-40B4-BE49-F238E27FC236}">
                  <a16:creationId xmlns:a16="http://schemas.microsoft.com/office/drawing/2014/main" id="{EE90B97A-E9AC-82FF-085B-B7AE57F41B97}"/>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1</a:t>
              </a:r>
            </a:p>
          </p:txBody>
        </p:sp>
      </p:grpSp>
      <p:grpSp>
        <p:nvGrpSpPr>
          <p:cNvPr id="8" name="Group 7">
            <a:extLst>
              <a:ext uri="{FF2B5EF4-FFF2-40B4-BE49-F238E27FC236}">
                <a16:creationId xmlns:a16="http://schemas.microsoft.com/office/drawing/2014/main" id="{A4A0EC32-1384-92E4-BA6A-DA4DF45DE67C}"/>
              </a:ext>
            </a:extLst>
          </p:cNvPr>
          <p:cNvGrpSpPr>
            <a:grpSpLocks noChangeAspect="1"/>
          </p:cNvGrpSpPr>
          <p:nvPr/>
        </p:nvGrpSpPr>
        <p:grpSpPr>
          <a:xfrm>
            <a:off x="3716849" y="5156200"/>
            <a:ext cx="457200" cy="457200"/>
            <a:chOff x="6669393" y="1558637"/>
            <a:chExt cx="1325086" cy="1325086"/>
          </a:xfrm>
        </p:grpSpPr>
        <p:sp>
          <p:nvSpPr>
            <p:cNvPr id="9" name="Oval 8">
              <a:extLst>
                <a:ext uri="{FF2B5EF4-FFF2-40B4-BE49-F238E27FC236}">
                  <a16:creationId xmlns:a16="http://schemas.microsoft.com/office/drawing/2014/main" id="{3BB8921C-3C96-1302-FFB3-B735807D0E65}"/>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Oval 4">
              <a:extLst>
                <a:ext uri="{FF2B5EF4-FFF2-40B4-BE49-F238E27FC236}">
                  <a16:creationId xmlns:a16="http://schemas.microsoft.com/office/drawing/2014/main" id="{0AA0A9BC-9EF4-F986-257C-D2AB9A4D0498}"/>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2</a:t>
              </a:r>
            </a:p>
          </p:txBody>
        </p:sp>
      </p:grpSp>
      <p:grpSp>
        <p:nvGrpSpPr>
          <p:cNvPr id="14" name="Group 13">
            <a:extLst>
              <a:ext uri="{FF2B5EF4-FFF2-40B4-BE49-F238E27FC236}">
                <a16:creationId xmlns:a16="http://schemas.microsoft.com/office/drawing/2014/main" id="{68F6A213-B190-83D4-8368-F64C5446523D}"/>
              </a:ext>
            </a:extLst>
          </p:cNvPr>
          <p:cNvGrpSpPr>
            <a:grpSpLocks noChangeAspect="1"/>
          </p:cNvGrpSpPr>
          <p:nvPr/>
        </p:nvGrpSpPr>
        <p:grpSpPr>
          <a:xfrm>
            <a:off x="5704399" y="2794000"/>
            <a:ext cx="457200" cy="457200"/>
            <a:chOff x="6669393" y="1558637"/>
            <a:chExt cx="1325086" cy="1325086"/>
          </a:xfrm>
        </p:grpSpPr>
        <p:sp>
          <p:nvSpPr>
            <p:cNvPr id="15" name="Oval 14">
              <a:extLst>
                <a:ext uri="{FF2B5EF4-FFF2-40B4-BE49-F238E27FC236}">
                  <a16:creationId xmlns:a16="http://schemas.microsoft.com/office/drawing/2014/main" id="{8387A4B1-F7E9-AD77-FBCE-090BD9518C62}"/>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6" name="Oval 4">
              <a:extLst>
                <a:ext uri="{FF2B5EF4-FFF2-40B4-BE49-F238E27FC236}">
                  <a16:creationId xmlns:a16="http://schemas.microsoft.com/office/drawing/2014/main" id="{300A7177-A5A6-0DDE-A3A0-1F2CAF21BFBD}"/>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3</a:t>
              </a:r>
            </a:p>
          </p:txBody>
        </p:sp>
      </p:grpSp>
      <p:grpSp>
        <p:nvGrpSpPr>
          <p:cNvPr id="17" name="Group 16">
            <a:extLst>
              <a:ext uri="{FF2B5EF4-FFF2-40B4-BE49-F238E27FC236}">
                <a16:creationId xmlns:a16="http://schemas.microsoft.com/office/drawing/2014/main" id="{B45D37B4-CB0F-9B48-52D7-6CB1B6CAF88F}"/>
              </a:ext>
            </a:extLst>
          </p:cNvPr>
          <p:cNvGrpSpPr>
            <a:grpSpLocks noChangeAspect="1"/>
          </p:cNvGrpSpPr>
          <p:nvPr/>
        </p:nvGrpSpPr>
        <p:grpSpPr>
          <a:xfrm>
            <a:off x="9082599" y="3835400"/>
            <a:ext cx="457200" cy="457200"/>
            <a:chOff x="6669393" y="1558637"/>
            <a:chExt cx="1325086" cy="1325086"/>
          </a:xfrm>
        </p:grpSpPr>
        <p:sp>
          <p:nvSpPr>
            <p:cNvPr id="18" name="Oval 17">
              <a:extLst>
                <a:ext uri="{FF2B5EF4-FFF2-40B4-BE49-F238E27FC236}">
                  <a16:creationId xmlns:a16="http://schemas.microsoft.com/office/drawing/2014/main" id="{D0BF2073-5F19-0D2E-261A-37EC1D44C68C}"/>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1" name="Oval 4">
              <a:extLst>
                <a:ext uri="{FF2B5EF4-FFF2-40B4-BE49-F238E27FC236}">
                  <a16:creationId xmlns:a16="http://schemas.microsoft.com/office/drawing/2014/main" id="{5E2AEA68-4F85-64DB-66EA-CE2265F8F84F}"/>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4</a:t>
              </a:r>
            </a:p>
          </p:txBody>
        </p:sp>
      </p:grpSp>
      <p:sp>
        <p:nvSpPr>
          <p:cNvPr id="37" name="TextBox 36">
            <a:extLst>
              <a:ext uri="{FF2B5EF4-FFF2-40B4-BE49-F238E27FC236}">
                <a16:creationId xmlns:a16="http://schemas.microsoft.com/office/drawing/2014/main" id="{8EA17B85-F506-3D90-3B00-C7579AC39C6E}"/>
              </a:ext>
            </a:extLst>
          </p:cNvPr>
          <p:cNvSpPr txBox="1"/>
          <p:nvPr/>
        </p:nvSpPr>
        <p:spPr>
          <a:xfrm>
            <a:off x="2900822" y="4616450"/>
            <a:ext cx="2019650" cy="45720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defTabSz="914367">
              <a:defRPr sz="1600" b="1">
                <a:gradFill>
                  <a:gsLst>
                    <a:gs pos="24000">
                      <a:srgbClr val="FFFFFF"/>
                    </a:gs>
                    <a:gs pos="41958">
                      <a:srgbClr val="FFFFFF"/>
                    </a:gs>
                  </a:gsLst>
                  <a:lin ang="2700000" scaled="0"/>
                </a:gradFill>
                <a:latin typeface="Segoe UI Semibold"/>
                <a:cs typeface="Segoe UI Semibold"/>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Search context</a:t>
            </a: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 – </a:t>
            </a:r>
          </a:p>
          <a:p>
            <a:pPr defTabSz="914367">
              <a:defRPr/>
            </a:pP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Pattern Matching</a:t>
            </a:r>
            <a:endParaRPr lang="en-US" sz="1600">
              <a:gradFill>
                <a:gsLst>
                  <a:gs pos="24000">
                    <a:srgbClr val="FFFFFF"/>
                  </a:gs>
                  <a:gs pos="41958">
                    <a:srgbClr val="FFFFFF"/>
                  </a:gs>
                </a:gsLst>
                <a:lin ang="2700000" scaled="0"/>
              </a:gradFill>
              <a:latin typeface="Segoe UI Semibold"/>
              <a:cs typeface="Segoe UI Semibold"/>
            </a:endParaRPr>
          </a:p>
        </p:txBody>
      </p:sp>
      <p:sp>
        <p:nvSpPr>
          <p:cNvPr id="38" name="TextBox 37">
            <a:extLst>
              <a:ext uri="{FF2B5EF4-FFF2-40B4-BE49-F238E27FC236}">
                <a16:creationId xmlns:a16="http://schemas.microsoft.com/office/drawing/2014/main" id="{6BD0A774-5529-FE10-AD24-355339FD171C}"/>
              </a:ext>
            </a:extLst>
          </p:cNvPr>
          <p:cNvSpPr txBox="1"/>
          <p:nvPr/>
        </p:nvSpPr>
        <p:spPr>
          <a:xfrm>
            <a:off x="0" y="5590823"/>
            <a:ext cx="1761049"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US Caselaw Dataset</a:t>
            </a:r>
          </a:p>
        </p:txBody>
      </p:sp>
      <p:sp>
        <p:nvSpPr>
          <p:cNvPr id="48" name="Freeform: Shape 47">
            <a:extLst>
              <a:ext uri="{FF2B5EF4-FFF2-40B4-BE49-F238E27FC236}">
                <a16:creationId xmlns:a16="http://schemas.microsoft.com/office/drawing/2014/main" id="{73C122F3-DB7A-1A4C-E04D-47B2DA4AF198}"/>
              </a:ext>
            </a:extLst>
          </p:cNvPr>
          <p:cNvSpPr/>
          <p:nvPr/>
        </p:nvSpPr>
        <p:spPr>
          <a:xfrm>
            <a:off x="8160989" y="4216400"/>
            <a:ext cx="1398334" cy="1965316"/>
          </a:xfrm>
          <a:custGeom>
            <a:avLst/>
            <a:gdLst>
              <a:gd name="connsiteX0" fmla="*/ 885644 w 1398334"/>
              <a:gd name="connsiteY0" fmla="*/ 0 h 1965316"/>
              <a:gd name="connsiteX1" fmla="*/ 1368244 w 1398334"/>
              <a:gd name="connsiteY1" fmla="*/ 1837267 h 1965316"/>
              <a:gd name="connsiteX2" fmla="*/ 115178 w 1398334"/>
              <a:gd name="connsiteY2" fmla="*/ 1803400 h 1965316"/>
              <a:gd name="connsiteX3" fmla="*/ 132111 w 1398334"/>
              <a:gd name="connsiteY3" fmla="*/ 1756833 h 1965316"/>
            </a:gdLst>
            <a:ahLst/>
            <a:cxnLst>
              <a:cxn ang="0">
                <a:pos x="connsiteX0" y="connsiteY0"/>
              </a:cxn>
              <a:cxn ang="0">
                <a:pos x="connsiteX1" y="connsiteY1"/>
              </a:cxn>
              <a:cxn ang="0">
                <a:pos x="connsiteX2" y="connsiteY2"/>
              </a:cxn>
              <a:cxn ang="0">
                <a:pos x="connsiteX3" y="connsiteY3"/>
              </a:cxn>
            </a:cxnLst>
            <a:rect l="l" t="t" r="r" b="b"/>
            <a:pathLst>
              <a:path w="1398334" h="1965316">
                <a:moveTo>
                  <a:pt x="885644" y="0"/>
                </a:moveTo>
                <a:cubicBezTo>
                  <a:pt x="1191149" y="768350"/>
                  <a:pt x="1496655" y="1536700"/>
                  <a:pt x="1368244" y="1837267"/>
                </a:cubicBezTo>
                <a:cubicBezTo>
                  <a:pt x="1239833" y="2137834"/>
                  <a:pt x="321200" y="1816806"/>
                  <a:pt x="115178" y="1803400"/>
                </a:cubicBezTo>
                <a:cubicBezTo>
                  <a:pt x="-90844" y="1789994"/>
                  <a:pt x="20633" y="1773413"/>
                  <a:pt x="132111" y="1756833"/>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ourt with solid fill">
            <a:extLst>
              <a:ext uri="{FF2B5EF4-FFF2-40B4-BE49-F238E27FC236}">
                <a16:creationId xmlns:a16="http://schemas.microsoft.com/office/drawing/2014/main" id="{17B19217-3226-17B1-ACA8-A242F4CAC4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4985" y="243683"/>
            <a:ext cx="914400" cy="914400"/>
          </a:xfrm>
          <a:prstGeom prst="rect">
            <a:avLst/>
          </a:prstGeom>
        </p:spPr>
      </p:pic>
      <p:sp>
        <p:nvSpPr>
          <p:cNvPr id="27" name="TextBox 26">
            <a:extLst>
              <a:ext uri="{FF2B5EF4-FFF2-40B4-BE49-F238E27FC236}">
                <a16:creationId xmlns:a16="http://schemas.microsoft.com/office/drawing/2014/main" id="{27068CC6-1C8B-55DE-C882-F0BB6C0B2FE8}"/>
              </a:ext>
            </a:extLst>
          </p:cNvPr>
          <p:cNvSpPr txBox="1"/>
          <p:nvPr/>
        </p:nvSpPr>
        <p:spPr>
          <a:xfrm>
            <a:off x="4920472" y="2002403"/>
            <a:ext cx="2019650" cy="696795"/>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Search context – Semantic Search</a:t>
            </a:r>
          </a:p>
        </p:txBody>
      </p:sp>
      <p:sp>
        <p:nvSpPr>
          <p:cNvPr id="10" name="TextBox 9">
            <a:extLst>
              <a:ext uri="{FF2B5EF4-FFF2-40B4-BE49-F238E27FC236}">
                <a16:creationId xmlns:a16="http://schemas.microsoft.com/office/drawing/2014/main" id="{BFAAE4AF-25AB-4CF9-B4F0-39D7C880FF08}"/>
              </a:ext>
            </a:extLst>
          </p:cNvPr>
          <p:cNvSpPr txBox="1"/>
          <p:nvPr/>
        </p:nvSpPr>
        <p:spPr>
          <a:xfrm>
            <a:off x="8232760" y="3329491"/>
            <a:ext cx="2156876"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RAG App</a:t>
            </a:r>
          </a:p>
        </p:txBody>
      </p:sp>
    </p:spTree>
    <p:extLst>
      <p:ext uri="{BB962C8B-B14F-4D97-AF65-F5344CB8AC3E}">
        <p14:creationId xmlns:p14="http://schemas.microsoft.com/office/powerpoint/2010/main" val="3938165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9CC2F-D36E-9362-09E7-38E2A4CD279E}"/>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97E3A225-F723-4BBD-1EA9-A6C75EE52247}"/>
              </a:ext>
            </a:extLst>
          </p:cNvPr>
          <p:cNvPicPr>
            <a:picLocks noChangeAspect="1"/>
          </p:cNvPicPr>
          <p:nvPr/>
        </p:nvPicPr>
        <p:blipFill>
          <a:blip r:embed="rId3">
            <a:alphaModFix amt="70000"/>
          </a:blip>
          <a:stretch>
            <a:fillRect/>
          </a:stretch>
        </p:blipFill>
        <p:spPr>
          <a:xfrm>
            <a:off x="0" y="0"/>
            <a:ext cx="13604077" cy="7023185"/>
          </a:xfrm>
          <a:prstGeom prst="rect">
            <a:avLst/>
          </a:prstGeom>
        </p:spPr>
      </p:pic>
      <p:grpSp>
        <p:nvGrpSpPr>
          <p:cNvPr id="10" name="Group 9">
            <a:extLst>
              <a:ext uri="{FF2B5EF4-FFF2-40B4-BE49-F238E27FC236}">
                <a16:creationId xmlns:a16="http://schemas.microsoft.com/office/drawing/2014/main" id="{8D1E53C9-1010-D3BF-761B-538F67982AC2}"/>
              </a:ext>
            </a:extLst>
          </p:cNvPr>
          <p:cNvGrpSpPr/>
          <p:nvPr/>
        </p:nvGrpSpPr>
        <p:grpSpPr>
          <a:xfrm>
            <a:off x="5904106" y="1780078"/>
            <a:ext cx="5346699" cy="4684782"/>
            <a:chOff x="6951981" y="2442530"/>
            <a:chExt cx="5346699" cy="4684782"/>
          </a:xfrm>
        </p:grpSpPr>
        <p:sp>
          <p:nvSpPr>
            <p:cNvPr id="5" name="Rectangle: Rounded Corners 4">
              <a:extLst>
                <a:ext uri="{FF2B5EF4-FFF2-40B4-BE49-F238E27FC236}">
                  <a16:creationId xmlns:a16="http://schemas.microsoft.com/office/drawing/2014/main" id="{75DEA802-CB01-BBFB-26D5-A3AC1138B972}"/>
                </a:ext>
                <a:ext uri="{C183D7F6-B498-43B3-948B-1728B52AA6E4}">
                  <adec:decorative xmlns:adec="http://schemas.microsoft.com/office/drawing/2017/decorative" val="1"/>
                </a:ext>
              </a:extLst>
            </p:cNvPr>
            <p:cNvSpPr/>
            <p:nvPr/>
          </p:nvSpPr>
          <p:spPr bwMode="auto">
            <a:xfrm>
              <a:off x="6951981" y="2442530"/>
              <a:ext cx="5346699" cy="4684782"/>
            </a:xfrm>
            <a:prstGeom prst="roundRect">
              <a:avLst>
                <a:gd name="adj" fmla="val 4284"/>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itle 2">
              <a:extLst>
                <a:ext uri="{FF2B5EF4-FFF2-40B4-BE49-F238E27FC236}">
                  <a16:creationId xmlns:a16="http://schemas.microsoft.com/office/drawing/2014/main" id="{ADE12C80-00A8-C316-88A6-4FDC446AB6E9}"/>
                </a:ext>
              </a:extLst>
            </p:cNvPr>
            <p:cNvSpPr txBox="1">
              <a:spLocks/>
            </p:cNvSpPr>
            <p:nvPr/>
          </p:nvSpPr>
          <p:spPr>
            <a:xfrm>
              <a:off x="7246461" y="2656141"/>
              <a:ext cx="4326193" cy="5436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r>
                <a:rPr lang="en-US" sz="2800">
                  <a:gradFill>
                    <a:gsLst>
                      <a:gs pos="70000">
                        <a:srgbClr val="49C5B1"/>
                      </a:gs>
                      <a:gs pos="0">
                        <a:srgbClr val="8DE971"/>
                      </a:gs>
                    </a:gsLst>
                    <a:path path="circle">
                      <a:fillToRect l="100000" t="100000"/>
                    </a:path>
                  </a:gradFill>
                  <a:latin typeface="+mn-lt"/>
                  <a:ea typeface="+mn-ea"/>
                  <a:cs typeface="Kanit" pitchFamily="2" charset="-34"/>
                </a:rPr>
                <a:t>Story Premise</a:t>
              </a:r>
            </a:p>
          </p:txBody>
        </p:sp>
        <p:sp>
          <p:nvSpPr>
            <p:cNvPr id="9" name="Text Placeholder 4">
              <a:extLst>
                <a:ext uri="{FF2B5EF4-FFF2-40B4-BE49-F238E27FC236}">
                  <a16:creationId xmlns:a16="http://schemas.microsoft.com/office/drawing/2014/main" id="{1610218B-4BE4-BFD6-1F05-F05A4A8AFBBD}"/>
                </a:ext>
              </a:extLst>
            </p:cNvPr>
            <p:cNvSpPr txBox="1">
              <a:spLocks/>
            </p:cNvSpPr>
            <p:nvPr/>
          </p:nvSpPr>
          <p:spPr>
            <a:xfrm>
              <a:off x="7246461" y="3328589"/>
              <a:ext cx="4757738" cy="35294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cs typeface="Kanit" pitchFamily="2" charset="-34"/>
                </a:rPr>
                <a:t>You’re a legal researcher or lawyer focusing on cases in Washington state.</a:t>
              </a:r>
            </a:p>
            <a:p>
              <a:r>
                <a:rPr lang="en-US" sz="2400">
                  <a:cs typeface="Kanit" pitchFamily="2" charset="-34"/>
                </a:rPr>
                <a:t>You’re working on a tenant rights and property dispute case in Washington and need previous, similar cases to support your arguments.</a:t>
              </a:r>
            </a:p>
            <a:p>
              <a:r>
                <a:rPr lang="en-US" sz="2400">
                  <a:cs typeface="Kanit" pitchFamily="2" charset="-34"/>
                </a:rPr>
                <a:t>Ideally, the cases should involve situations like property damage, tenant disputes, and landlord liability, and be contextually related, not just keyword-matched.</a:t>
              </a:r>
            </a:p>
          </p:txBody>
        </p:sp>
      </p:grpSp>
    </p:spTree>
    <p:extLst>
      <p:ext uri="{BB962C8B-B14F-4D97-AF65-F5344CB8AC3E}">
        <p14:creationId xmlns:p14="http://schemas.microsoft.com/office/powerpoint/2010/main" val="4065951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46244-CB2D-D0C7-5098-C63236895382}"/>
            </a:ext>
          </a:extLst>
        </p:cNvPr>
        <p:cNvGrpSpPr/>
        <p:nvPr/>
      </p:nvGrpSpPr>
      <p:grpSpPr>
        <a:xfrm>
          <a:off x="0" y="0"/>
          <a:ext cx="0" cy="0"/>
          <a:chOff x="0" y="0"/>
          <a:chExt cx="0" cy="0"/>
        </a:xfrm>
      </p:grpSpPr>
      <p:sp>
        <p:nvSpPr>
          <p:cNvPr id="3" name="Title 16">
            <a:extLst>
              <a:ext uri="{FF2B5EF4-FFF2-40B4-BE49-F238E27FC236}">
                <a16:creationId xmlns:a16="http://schemas.microsoft.com/office/drawing/2014/main" id="{F5492C88-635C-AB68-9A48-90B2B9444B11}"/>
              </a:ext>
            </a:extLst>
          </p:cNvPr>
          <p:cNvSpPr txBox="1">
            <a:spLocks/>
          </p:cNvSpPr>
          <p:nvPr/>
        </p:nvSpPr>
        <p:spPr>
          <a:xfrm>
            <a:off x="313219" y="211659"/>
            <a:ext cx="11018520" cy="553998"/>
          </a:xfrm>
          <a:prstGeom prst="rect">
            <a:avLst/>
          </a:prstGeom>
        </p:spPr>
        <p:txBody>
          <a:bodyPr wrap="square" anchor="t">
            <a:normAutofit/>
          </a:bodyPr>
          <a:lst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12700" defTabSz="932742">
              <a:lnSpc>
                <a:spcPct val="100000"/>
              </a:lnSpc>
              <a:spcBef>
                <a:spcPct val="20000"/>
              </a:spcBef>
              <a:buSzPct val="90000"/>
              <a:defRPr/>
            </a:pPr>
            <a:r>
              <a:rPr lang="en-US" sz="2800">
                <a:gradFill>
                  <a:gsLst>
                    <a:gs pos="70000">
                      <a:srgbClr val="49C5B1"/>
                    </a:gs>
                    <a:gs pos="0">
                      <a:srgbClr val="8DE971"/>
                    </a:gs>
                  </a:gsLst>
                  <a:path path="circle">
                    <a:fillToRect l="100000" t="100000"/>
                  </a:path>
                </a:gradFill>
                <a:latin typeface="Kanit" pitchFamily="2" charset="-34"/>
                <a:ea typeface="+mn-ea"/>
                <a:cs typeface="Kanit" pitchFamily="2" charset="-34"/>
              </a:rPr>
              <a:t>What is RAG?</a:t>
            </a:r>
          </a:p>
        </p:txBody>
      </p:sp>
      <p:sp>
        <p:nvSpPr>
          <p:cNvPr id="4" name="Text Placeholder 5">
            <a:extLst>
              <a:ext uri="{FF2B5EF4-FFF2-40B4-BE49-F238E27FC236}">
                <a16:creationId xmlns:a16="http://schemas.microsoft.com/office/drawing/2014/main" id="{E2451847-EDE4-83FF-2357-06A31B9674E9}"/>
              </a:ext>
            </a:extLst>
          </p:cNvPr>
          <p:cNvSpPr txBox="1">
            <a:spLocks/>
          </p:cNvSpPr>
          <p:nvPr/>
        </p:nvSpPr>
        <p:spPr>
          <a:xfrm>
            <a:off x="313219" y="840303"/>
            <a:ext cx="11643255" cy="925752"/>
          </a:xfrm>
          <a:prstGeom prst="rect">
            <a:avLst/>
          </a:prstGeom>
        </p:spPr>
        <p:txBody>
          <a:bodyPr vert="horz" wrap="square" lIns="0" tIns="0" rIns="0" bIns="0" rtlCol="0" anchor="t">
            <a:normAutofit/>
          </a:bodyPr>
          <a:lstStyle>
            <a:lvl1pPr marL="457200" indent="-457200" algn="l" rtl="0" eaLnBrk="1" fontAlgn="base" hangingPunct="1">
              <a:lnSpc>
                <a:spcPct val="130000"/>
              </a:lnSpc>
              <a:spcBef>
                <a:spcPts val="1000"/>
              </a:spcBef>
              <a:spcAft>
                <a:spcPct val="0"/>
              </a:spcAft>
              <a:buClr>
                <a:srgbClr val="CC0000"/>
              </a:buClr>
              <a:buSzPct val="70000"/>
              <a:buFontTx/>
              <a:buBlip>
                <a:blip r:embed="rId2"/>
              </a:buBlip>
              <a:defRPr sz="3400" b="0" i="0" kern="1200">
                <a:solidFill>
                  <a:schemeClr val="tx1"/>
                </a:solidFill>
                <a:latin typeface="Kanit Light" pitchFamily="2" charset="-34"/>
                <a:ea typeface="+mn-ea"/>
                <a:cs typeface="Kanit Light"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2"/>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2"/>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sz="2400" kern="0">
                <a:solidFill>
                  <a:srgbClr val="FFFFFF"/>
                </a:solidFill>
                <a:latin typeface="+mn-lt"/>
                <a:cs typeface="Kanit" pitchFamily="2" charset="-34"/>
              </a:rPr>
              <a:t>RAG is the process of retrieving relevant contextual information from a data source and passing that information to a large language model alongside the user’s prompt.</a:t>
            </a:r>
          </a:p>
        </p:txBody>
      </p:sp>
      <p:pic>
        <p:nvPicPr>
          <p:cNvPr id="5" name="Picture 4" descr="RAG Vs VectorDB. Introduction to RAG and VectorDB | by Bijit Ghosh | Medium">
            <a:extLst>
              <a:ext uri="{FF2B5EF4-FFF2-40B4-BE49-F238E27FC236}">
                <a16:creationId xmlns:a16="http://schemas.microsoft.com/office/drawing/2014/main" id="{53176A20-D892-F41A-E968-7D32727AF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405" y="2334188"/>
            <a:ext cx="5480050" cy="38152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8B5BAB2-19DB-A778-2FFC-D4AC9C2F588D}"/>
              </a:ext>
            </a:extLst>
          </p:cNvPr>
          <p:cNvGrpSpPr/>
          <p:nvPr/>
        </p:nvGrpSpPr>
        <p:grpSpPr>
          <a:xfrm>
            <a:off x="2660211" y="1946409"/>
            <a:ext cx="6871577" cy="4784010"/>
            <a:chOff x="2660211" y="1946409"/>
            <a:chExt cx="6871578" cy="4784010"/>
          </a:xfrm>
        </p:grpSpPr>
        <p:pic>
          <p:nvPicPr>
            <p:cNvPr id="9" name="Picture 4" descr="RAG Vs VectorDB. Introduction to RAG and VectorDB | by Bijit Ghosh | Medium">
              <a:extLst>
                <a:ext uri="{FF2B5EF4-FFF2-40B4-BE49-F238E27FC236}">
                  <a16:creationId xmlns:a16="http://schemas.microsoft.com/office/drawing/2014/main" id="{73CE3BFA-3672-CF16-E7EB-DBB7B21F0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211" y="1946409"/>
              <a:ext cx="6871578" cy="478401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C2AB4B3-2861-4C3F-BE34-D31C4AF62BBC}"/>
                </a:ext>
              </a:extLst>
            </p:cNvPr>
            <p:cNvGrpSpPr>
              <a:grpSpLocks noChangeAspect="1"/>
            </p:cNvGrpSpPr>
            <p:nvPr/>
          </p:nvGrpSpPr>
          <p:grpSpPr>
            <a:xfrm>
              <a:off x="2865044" y="3680091"/>
              <a:ext cx="1379815" cy="1830584"/>
              <a:chOff x="3446910" y="-69850"/>
              <a:chExt cx="5097461" cy="6762751"/>
            </a:xfrm>
          </p:grpSpPr>
          <p:grpSp>
            <p:nvGrpSpPr>
              <p:cNvPr id="16" name="Group 15">
                <a:extLst>
                  <a:ext uri="{FF2B5EF4-FFF2-40B4-BE49-F238E27FC236}">
                    <a16:creationId xmlns:a16="http://schemas.microsoft.com/office/drawing/2014/main" id="{F5F471C5-1F2A-E1B2-8DB3-79F21E77EB44}"/>
                  </a:ext>
                </a:extLst>
              </p:cNvPr>
              <p:cNvGrpSpPr/>
              <p:nvPr/>
            </p:nvGrpSpPr>
            <p:grpSpPr>
              <a:xfrm>
                <a:off x="3446910" y="-69850"/>
                <a:ext cx="5097461" cy="6762751"/>
                <a:chOff x="1580010" y="-279400"/>
                <a:chExt cx="5097461" cy="6762751"/>
              </a:xfrm>
            </p:grpSpPr>
            <p:sp>
              <p:nvSpPr>
                <p:cNvPr id="25" name="Freeform 6">
                  <a:extLst>
                    <a:ext uri="{FF2B5EF4-FFF2-40B4-BE49-F238E27FC236}">
                      <a16:creationId xmlns:a16="http://schemas.microsoft.com/office/drawing/2014/main" id="{5E89A722-E1C7-730E-0314-E5EAECA8BB79}"/>
                    </a:ext>
                  </a:extLst>
                </p:cNvPr>
                <p:cNvSpPr>
                  <a:spLocks/>
                </p:cNvSpPr>
                <p:nvPr/>
              </p:nvSpPr>
              <p:spPr bwMode="auto">
                <a:xfrm>
                  <a:off x="1580010" y="652462"/>
                  <a:ext cx="5097461" cy="5830889"/>
                </a:xfrm>
                <a:custGeom>
                  <a:avLst/>
                  <a:gdLst>
                    <a:gd name="T0" fmla="*/ 676 w 1352"/>
                    <a:gd name="T1" fmla="*/ 246 h 1547"/>
                    <a:gd name="T2" fmla="*/ 4 w 1352"/>
                    <a:gd name="T3" fmla="*/ 0 h 1547"/>
                    <a:gd name="T4" fmla="*/ 4 w 1352"/>
                    <a:gd name="T5" fmla="*/ 0 h 1547"/>
                    <a:gd name="T6" fmla="*/ 4 w 1352"/>
                    <a:gd name="T7" fmla="*/ 0 h 1547"/>
                    <a:gd name="T8" fmla="*/ 4 w 1352"/>
                    <a:gd name="T9" fmla="*/ 1300 h 1547"/>
                    <a:gd name="T10" fmla="*/ 658 w 1352"/>
                    <a:gd name="T11" fmla="*/ 1546 h 1547"/>
                    <a:gd name="T12" fmla="*/ 658 w 1352"/>
                    <a:gd name="T13" fmla="*/ 1547 h 1547"/>
                    <a:gd name="T14" fmla="*/ 669 w 1352"/>
                    <a:gd name="T15" fmla="*/ 1547 h 1547"/>
                    <a:gd name="T16" fmla="*/ 672 w 1352"/>
                    <a:gd name="T17" fmla="*/ 1547 h 1547"/>
                    <a:gd name="T18" fmla="*/ 672 w 1352"/>
                    <a:gd name="T19" fmla="*/ 1547 h 1547"/>
                    <a:gd name="T20" fmla="*/ 672 w 1352"/>
                    <a:gd name="T21" fmla="*/ 1547 h 1547"/>
                    <a:gd name="T22" fmla="*/ 1348 w 1352"/>
                    <a:gd name="T23" fmla="*/ 1300 h 1547"/>
                    <a:gd name="T24" fmla="*/ 1348 w 1352"/>
                    <a:gd name="T25" fmla="*/ 3 h 1547"/>
                    <a:gd name="T26" fmla="*/ 676 w 1352"/>
                    <a:gd name="T27" fmla="*/ 246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2" h="1547">
                      <a:moveTo>
                        <a:pt x="676" y="246"/>
                      </a:moveTo>
                      <a:cubicBezTo>
                        <a:pt x="304" y="246"/>
                        <a:pt x="4" y="137"/>
                        <a:pt x="4" y="0"/>
                      </a:cubicBezTo>
                      <a:cubicBezTo>
                        <a:pt x="4" y="0"/>
                        <a:pt x="4" y="0"/>
                        <a:pt x="4" y="0"/>
                      </a:cubicBezTo>
                      <a:cubicBezTo>
                        <a:pt x="4" y="0"/>
                        <a:pt x="4" y="0"/>
                        <a:pt x="4" y="0"/>
                      </a:cubicBezTo>
                      <a:cubicBezTo>
                        <a:pt x="4" y="1300"/>
                        <a:pt x="4" y="1300"/>
                        <a:pt x="4" y="1300"/>
                      </a:cubicBezTo>
                      <a:cubicBezTo>
                        <a:pt x="0" y="1433"/>
                        <a:pt x="292" y="1544"/>
                        <a:pt x="658" y="1546"/>
                      </a:cubicBezTo>
                      <a:cubicBezTo>
                        <a:pt x="658" y="1547"/>
                        <a:pt x="658" y="1547"/>
                        <a:pt x="658" y="1547"/>
                      </a:cubicBezTo>
                      <a:cubicBezTo>
                        <a:pt x="669" y="1547"/>
                        <a:pt x="669" y="1547"/>
                        <a:pt x="669" y="1547"/>
                      </a:cubicBezTo>
                      <a:cubicBezTo>
                        <a:pt x="670" y="1547"/>
                        <a:pt x="671" y="1547"/>
                        <a:pt x="672" y="1547"/>
                      </a:cubicBezTo>
                      <a:cubicBezTo>
                        <a:pt x="672" y="1547"/>
                        <a:pt x="672" y="1547"/>
                        <a:pt x="672" y="1547"/>
                      </a:cubicBezTo>
                      <a:cubicBezTo>
                        <a:pt x="672" y="1547"/>
                        <a:pt x="672" y="1547"/>
                        <a:pt x="672" y="1547"/>
                      </a:cubicBezTo>
                      <a:cubicBezTo>
                        <a:pt x="1047" y="1546"/>
                        <a:pt x="1352" y="1438"/>
                        <a:pt x="1348" y="1300"/>
                      </a:cubicBezTo>
                      <a:cubicBezTo>
                        <a:pt x="1348" y="3"/>
                        <a:pt x="1348" y="3"/>
                        <a:pt x="1348" y="3"/>
                      </a:cubicBezTo>
                      <a:cubicBezTo>
                        <a:pt x="1344" y="136"/>
                        <a:pt x="1045" y="246"/>
                        <a:pt x="676" y="246"/>
                      </a:cubicBezTo>
                      <a:close/>
                    </a:path>
                  </a:pathLst>
                </a:custGeom>
                <a:gradFill>
                  <a:gsLst>
                    <a:gs pos="0">
                      <a:srgbClr val="005DA4"/>
                    </a:gs>
                    <a:gs pos="58000">
                      <a:srgbClr val="0077D3"/>
                    </a:gs>
                    <a:gs pos="100000">
                      <a:srgbClr val="005CA2"/>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6E77F48A-FD73-BC80-48E8-A76079ACDDE2}"/>
                    </a:ext>
                  </a:extLst>
                </p:cNvPr>
                <p:cNvSpPr>
                  <a:spLocks noEditPoints="1"/>
                </p:cNvSpPr>
                <p:nvPr/>
              </p:nvSpPr>
              <p:spPr bwMode="auto">
                <a:xfrm>
                  <a:off x="1594294" y="-279400"/>
                  <a:ext cx="5067300" cy="1858963"/>
                </a:xfrm>
                <a:custGeom>
                  <a:avLst/>
                  <a:gdLst>
                    <a:gd name="T0" fmla="*/ 672 w 1344"/>
                    <a:gd name="T1" fmla="*/ 493 h 493"/>
                    <a:gd name="T2" fmla="*/ 1344 w 1344"/>
                    <a:gd name="T3" fmla="*/ 250 h 493"/>
                    <a:gd name="T4" fmla="*/ 1344 w 1344"/>
                    <a:gd name="T5" fmla="*/ 247 h 493"/>
                    <a:gd name="T6" fmla="*/ 1344 w 1344"/>
                    <a:gd name="T7" fmla="*/ 244 h 493"/>
                    <a:gd name="T8" fmla="*/ 1344 w 1344"/>
                    <a:gd name="T9" fmla="*/ 243 h 493"/>
                    <a:gd name="T10" fmla="*/ 672 w 1344"/>
                    <a:gd name="T11" fmla="*/ 0 h 493"/>
                    <a:gd name="T12" fmla="*/ 0 w 1344"/>
                    <a:gd name="T13" fmla="*/ 247 h 493"/>
                    <a:gd name="T14" fmla="*/ 0 w 1344"/>
                    <a:gd name="T15" fmla="*/ 247 h 493"/>
                    <a:gd name="T16" fmla="*/ 672 w 1344"/>
                    <a:gd name="T17" fmla="*/ 493 h 493"/>
                    <a:gd name="T18" fmla="*/ 414 w 1344"/>
                    <a:gd name="T19" fmla="*/ 89 h 493"/>
                    <a:gd name="T20" fmla="*/ 417 w 1344"/>
                    <a:gd name="T21" fmla="*/ 89 h 493"/>
                    <a:gd name="T22" fmla="*/ 421 w 1344"/>
                    <a:gd name="T23" fmla="*/ 88 h 493"/>
                    <a:gd name="T24" fmla="*/ 428 w 1344"/>
                    <a:gd name="T25" fmla="*/ 87 h 493"/>
                    <a:gd name="T26" fmla="*/ 429 w 1344"/>
                    <a:gd name="T27" fmla="*/ 87 h 493"/>
                    <a:gd name="T28" fmla="*/ 672 w 1344"/>
                    <a:gd name="T29" fmla="*/ 69 h 493"/>
                    <a:gd name="T30" fmla="*/ 672 w 1344"/>
                    <a:gd name="T31" fmla="*/ 69 h 493"/>
                    <a:gd name="T32" fmla="*/ 743 w 1344"/>
                    <a:gd name="T33" fmla="*/ 71 h 493"/>
                    <a:gd name="T34" fmla="*/ 1207 w 1344"/>
                    <a:gd name="T35" fmla="*/ 230 h 493"/>
                    <a:gd name="T36" fmla="*/ 1207 w 1344"/>
                    <a:gd name="T37" fmla="*/ 232 h 493"/>
                    <a:gd name="T38" fmla="*/ 1207 w 1344"/>
                    <a:gd name="T39" fmla="*/ 232 h 493"/>
                    <a:gd name="T40" fmla="*/ 1207 w 1344"/>
                    <a:gd name="T41" fmla="*/ 232 h 493"/>
                    <a:gd name="T42" fmla="*/ 1170 w 1344"/>
                    <a:gd name="T43" fmla="*/ 292 h 493"/>
                    <a:gd name="T44" fmla="*/ 1170 w 1344"/>
                    <a:gd name="T45" fmla="*/ 293 h 493"/>
                    <a:gd name="T46" fmla="*/ 1166 w 1344"/>
                    <a:gd name="T47" fmla="*/ 295 h 493"/>
                    <a:gd name="T48" fmla="*/ 1163 w 1344"/>
                    <a:gd name="T49" fmla="*/ 297 h 493"/>
                    <a:gd name="T50" fmla="*/ 1162 w 1344"/>
                    <a:gd name="T51" fmla="*/ 298 h 493"/>
                    <a:gd name="T52" fmla="*/ 1158 w 1344"/>
                    <a:gd name="T53" fmla="*/ 301 h 493"/>
                    <a:gd name="T54" fmla="*/ 1158 w 1344"/>
                    <a:gd name="T55" fmla="*/ 301 h 493"/>
                    <a:gd name="T56" fmla="*/ 1104 w 1344"/>
                    <a:gd name="T57" fmla="*/ 329 h 493"/>
                    <a:gd name="T58" fmla="*/ 1103 w 1344"/>
                    <a:gd name="T59" fmla="*/ 329 h 493"/>
                    <a:gd name="T60" fmla="*/ 1099 w 1344"/>
                    <a:gd name="T61" fmla="*/ 331 h 493"/>
                    <a:gd name="T62" fmla="*/ 1097 w 1344"/>
                    <a:gd name="T63" fmla="*/ 332 h 493"/>
                    <a:gd name="T64" fmla="*/ 1097 w 1344"/>
                    <a:gd name="T65" fmla="*/ 332 h 493"/>
                    <a:gd name="T66" fmla="*/ 1097 w 1344"/>
                    <a:gd name="T67" fmla="*/ 332 h 493"/>
                    <a:gd name="T68" fmla="*/ 672 w 1344"/>
                    <a:gd name="T69" fmla="*/ 395 h 493"/>
                    <a:gd name="T70" fmla="*/ 246 w 1344"/>
                    <a:gd name="T71" fmla="*/ 331 h 493"/>
                    <a:gd name="T72" fmla="*/ 246 w 1344"/>
                    <a:gd name="T73" fmla="*/ 331 h 493"/>
                    <a:gd name="T74" fmla="*/ 152 w 1344"/>
                    <a:gd name="T75" fmla="*/ 271 h 493"/>
                    <a:gd name="T76" fmla="*/ 137 w 1344"/>
                    <a:gd name="T77" fmla="*/ 239 h 493"/>
                    <a:gd name="T78" fmla="*/ 137 w 1344"/>
                    <a:gd name="T79" fmla="*/ 238 h 493"/>
                    <a:gd name="T80" fmla="*/ 137 w 1344"/>
                    <a:gd name="T81" fmla="*/ 236 h 493"/>
                    <a:gd name="T82" fmla="*/ 137 w 1344"/>
                    <a:gd name="T83" fmla="*/ 232 h 493"/>
                    <a:gd name="T84" fmla="*/ 414 w 1344"/>
                    <a:gd name="T85" fmla="*/ 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4" h="493">
                      <a:moveTo>
                        <a:pt x="672" y="493"/>
                      </a:moveTo>
                      <a:cubicBezTo>
                        <a:pt x="1041" y="493"/>
                        <a:pt x="1340" y="383"/>
                        <a:pt x="1344" y="250"/>
                      </a:cubicBezTo>
                      <a:cubicBezTo>
                        <a:pt x="1344" y="249"/>
                        <a:pt x="1344" y="248"/>
                        <a:pt x="1344" y="247"/>
                      </a:cubicBezTo>
                      <a:cubicBezTo>
                        <a:pt x="1344" y="246"/>
                        <a:pt x="1344" y="245"/>
                        <a:pt x="1344" y="244"/>
                      </a:cubicBezTo>
                      <a:cubicBezTo>
                        <a:pt x="1344" y="244"/>
                        <a:pt x="1344" y="243"/>
                        <a:pt x="1344" y="243"/>
                      </a:cubicBezTo>
                      <a:cubicBezTo>
                        <a:pt x="1339" y="111"/>
                        <a:pt x="1041" y="0"/>
                        <a:pt x="672" y="0"/>
                      </a:cubicBezTo>
                      <a:cubicBezTo>
                        <a:pt x="300" y="0"/>
                        <a:pt x="0" y="109"/>
                        <a:pt x="0" y="247"/>
                      </a:cubicBezTo>
                      <a:cubicBezTo>
                        <a:pt x="0" y="247"/>
                        <a:pt x="0" y="247"/>
                        <a:pt x="0" y="247"/>
                      </a:cubicBezTo>
                      <a:cubicBezTo>
                        <a:pt x="0" y="384"/>
                        <a:pt x="300" y="493"/>
                        <a:pt x="672" y="493"/>
                      </a:cubicBezTo>
                      <a:close/>
                      <a:moveTo>
                        <a:pt x="414" y="89"/>
                      </a:moveTo>
                      <a:cubicBezTo>
                        <a:pt x="415" y="89"/>
                        <a:pt x="416" y="89"/>
                        <a:pt x="417" y="89"/>
                      </a:cubicBezTo>
                      <a:cubicBezTo>
                        <a:pt x="418" y="89"/>
                        <a:pt x="419" y="88"/>
                        <a:pt x="421" y="88"/>
                      </a:cubicBezTo>
                      <a:cubicBezTo>
                        <a:pt x="423" y="88"/>
                        <a:pt x="426" y="87"/>
                        <a:pt x="428" y="87"/>
                      </a:cubicBezTo>
                      <a:cubicBezTo>
                        <a:pt x="428" y="87"/>
                        <a:pt x="429" y="87"/>
                        <a:pt x="429" y="87"/>
                      </a:cubicBezTo>
                      <a:cubicBezTo>
                        <a:pt x="502" y="76"/>
                        <a:pt x="584" y="69"/>
                        <a:pt x="672" y="69"/>
                      </a:cubicBezTo>
                      <a:cubicBezTo>
                        <a:pt x="672" y="69"/>
                        <a:pt x="672" y="69"/>
                        <a:pt x="672" y="69"/>
                      </a:cubicBezTo>
                      <a:cubicBezTo>
                        <a:pt x="696" y="69"/>
                        <a:pt x="720" y="70"/>
                        <a:pt x="743" y="71"/>
                      </a:cubicBezTo>
                      <a:cubicBezTo>
                        <a:pt x="1003" y="81"/>
                        <a:pt x="1203" y="148"/>
                        <a:pt x="1207" y="230"/>
                      </a:cubicBezTo>
                      <a:cubicBezTo>
                        <a:pt x="1207" y="231"/>
                        <a:pt x="1207" y="231"/>
                        <a:pt x="1207" y="232"/>
                      </a:cubicBezTo>
                      <a:cubicBezTo>
                        <a:pt x="1207" y="232"/>
                        <a:pt x="1207" y="232"/>
                        <a:pt x="1207" y="232"/>
                      </a:cubicBezTo>
                      <a:cubicBezTo>
                        <a:pt x="1207" y="232"/>
                        <a:pt x="1207" y="232"/>
                        <a:pt x="1207" y="232"/>
                      </a:cubicBezTo>
                      <a:cubicBezTo>
                        <a:pt x="1207" y="253"/>
                        <a:pt x="1194" y="274"/>
                        <a:pt x="1170" y="292"/>
                      </a:cubicBezTo>
                      <a:cubicBezTo>
                        <a:pt x="1170" y="292"/>
                        <a:pt x="1170" y="293"/>
                        <a:pt x="1170" y="293"/>
                      </a:cubicBezTo>
                      <a:cubicBezTo>
                        <a:pt x="1168" y="294"/>
                        <a:pt x="1167" y="294"/>
                        <a:pt x="1166" y="295"/>
                      </a:cubicBezTo>
                      <a:cubicBezTo>
                        <a:pt x="1165" y="296"/>
                        <a:pt x="1164" y="297"/>
                        <a:pt x="1163" y="297"/>
                      </a:cubicBezTo>
                      <a:cubicBezTo>
                        <a:pt x="1163" y="298"/>
                        <a:pt x="1162" y="298"/>
                        <a:pt x="1162" y="298"/>
                      </a:cubicBezTo>
                      <a:cubicBezTo>
                        <a:pt x="1161" y="299"/>
                        <a:pt x="1159" y="300"/>
                        <a:pt x="1158" y="301"/>
                      </a:cubicBezTo>
                      <a:cubicBezTo>
                        <a:pt x="1158" y="301"/>
                        <a:pt x="1158" y="301"/>
                        <a:pt x="1158" y="301"/>
                      </a:cubicBezTo>
                      <a:cubicBezTo>
                        <a:pt x="1143" y="311"/>
                        <a:pt x="1125" y="320"/>
                        <a:pt x="1104" y="329"/>
                      </a:cubicBezTo>
                      <a:cubicBezTo>
                        <a:pt x="1104" y="329"/>
                        <a:pt x="1103" y="329"/>
                        <a:pt x="1103" y="329"/>
                      </a:cubicBezTo>
                      <a:cubicBezTo>
                        <a:pt x="1102" y="330"/>
                        <a:pt x="1100" y="330"/>
                        <a:pt x="1099" y="331"/>
                      </a:cubicBezTo>
                      <a:cubicBezTo>
                        <a:pt x="1098" y="331"/>
                        <a:pt x="1098" y="331"/>
                        <a:pt x="1097" y="332"/>
                      </a:cubicBezTo>
                      <a:cubicBezTo>
                        <a:pt x="1097" y="332"/>
                        <a:pt x="1097" y="332"/>
                        <a:pt x="1097" y="332"/>
                      </a:cubicBezTo>
                      <a:cubicBezTo>
                        <a:pt x="1097" y="332"/>
                        <a:pt x="1097" y="332"/>
                        <a:pt x="1097" y="332"/>
                      </a:cubicBezTo>
                      <a:cubicBezTo>
                        <a:pt x="999" y="370"/>
                        <a:pt x="846" y="395"/>
                        <a:pt x="672" y="395"/>
                      </a:cubicBezTo>
                      <a:cubicBezTo>
                        <a:pt x="498" y="395"/>
                        <a:pt x="344" y="370"/>
                        <a:pt x="246" y="331"/>
                      </a:cubicBezTo>
                      <a:cubicBezTo>
                        <a:pt x="246" y="331"/>
                        <a:pt x="246" y="331"/>
                        <a:pt x="246" y="331"/>
                      </a:cubicBezTo>
                      <a:cubicBezTo>
                        <a:pt x="202" y="315"/>
                        <a:pt x="170" y="294"/>
                        <a:pt x="152" y="271"/>
                      </a:cubicBezTo>
                      <a:cubicBezTo>
                        <a:pt x="144" y="261"/>
                        <a:pt x="139" y="250"/>
                        <a:pt x="137" y="239"/>
                      </a:cubicBezTo>
                      <a:cubicBezTo>
                        <a:pt x="137" y="239"/>
                        <a:pt x="137" y="239"/>
                        <a:pt x="137" y="238"/>
                      </a:cubicBezTo>
                      <a:cubicBezTo>
                        <a:pt x="137" y="237"/>
                        <a:pt x="137" y="237"/>
                        <a:pt x="137" y="236"/>
                      </a:cubicBezTo>
                      <a:cubicBezTo>
                        <a:pt x="137" y="235"/>
                        <a:pt x="137" y="234"/>
                        <a:pt x="137" y="232"/>
                      </a:cubicBezTo>
                      <a:cubicBezTo>
                        <a:pt x="137" y="170"/>
                        <a:pt x="248" y="117"/>
                        <a:pt x="414" y="89"/>
                      </a:cubicBez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55E0FD91-3B5A-454A-9BD8-03177E0833AF}"/>
                    </a:ext>
                  </a:extLst>
                </p:cNvPr>
                <p:cNvSpPr>
                  <a:spLocks/>
                </p:cNvSpPr>
                <p:nvPr/>
              </p:nvSpPr>
              <p:spPr bwMode="auto">
                <a:xfrm>
                  <a:off x="2521394" y="735013"/>
                  <a:ext cx="3208338" cy="474663"/>
                </a:xfrm>
                <a:custGeom>
                  <a:avLst/>
                  <a:gdLst>
                    <a:gd name="T0" fmla="*/ 0 w 851"/>
                    <a:gd name="T1" fmla="*/ 62 h 126"/>
                    <a:gd name="T2" fmla="*/ 426 w 851"/>
                    <a:gd name="T3" fmla="*/ 126 h 126"/>
                    <a:gd name="T4" fmla="*/ 851 w 851"/>
                    <a:gd name="T5" fmla="*/ 63 h 126"/>
                    <a:gd name="T6" fmla="*/ 426 w 851"/>
                    <a:gd name="T7" fmla="*/ 0 h 126"/>
                    <a:gd name="T8" fmla="*/ 0 w 851"/>
                    <a:gd name="T9" fmla="*/ 62 h 126"/>
                  </a:gdLst>
                  <a:ahLst/>
                  <a:cxnLst>
                    <a:cxn ang="0">
                      <a:pos x="T0" y="T1"/>
                    </a:cxn>
                    <a:cxn ang="0">
                      <a:pos x="T2" y="T3"/>
                    </a:cxn>
                    <a:cxn ang="0">
                      <a:pos x="T4" y="T5"/>
                    </a:cxn>
                    <a:cxn ang="0">
                      <a:pos x="T6" y="T7"/>
                    </a:cxn>
                    <a:cxn ang="0">
                      <a:pos x="T8" y="T9"/>
                    </a:cxn>
                  </a:cxnLst>
                  <a:rect l="0" t="0" r="r" b="b"/>
                  <a:pathLst>
                    <a:path w="851" h="126">
                      <a:moveTo>
                        <a:pt x="0" y="62"/>
                      </a:moveTo>
                      <a:cubicBezTo>
                        <a:pt x="98" y="101"/>
                        <a:pt x="252" y="126"/>
                        <a:pt x="426" y="126"/>
                      </a:cubicBezTo>
                      <a:cubicBezTo>
                        <a:pt x="600" y="126"/>
                        <a:pt x="753" y="101"/>
                        <a:pt x="851" y="63"/>
                      </a:cubicBezTo>
                      <a:cubicBezTo>
                        <a:pt x="753" y="26"/>
                        <a:pt x="596" y="0"/>
                        <a:pt x="426" y="0"/>
                      </a:cubicBezTo>
                      <a:cubicBezTo>
                        <a:pt x="256" y="0"/>
                        <a:pt x="98" y="23"/>
                        <a:pt x="0" y="62"/>
                      </a:cubicBezTo>
                      <a:close/>
                    </a:path>
                  </a:pathLst>
                </a:custGeom>
                <a:solidFill>
                  <a:srgbClr val="1889B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2EFA75FB-FC39-6A36-BE45-43459F2A9AC6}"/>
                    </a:ext>
                  </a:extLst>
                </p:cNvPr>
                <p:cNvSpPr>
                  <a:spLocks/>
                </p:cNvSpPr>
                <p:nvPr/>
              </p:nvSpPr>
              <p:spPr bwMode="auto">
                <a:xfrm>
                  <a:off x="2110232" y="-19050"/>
                  <a:ext cx="4035425" cy="992188"/>
                </a:xfrm>
                <a:custGeom>
                  <a:avLst/>
                  <a:gdLst>
                    <a:gd name="T0" fmla="*/ 0 w 1070"/>
                    <a:gd name="T1" fmla="*/ 169 h 263"/>
                    <a:gd name="T2" fmla="*/ 0 w 1070"/>
                    <a:gd name="T3" fmla="*/ 170 h 263"/>
                    <a:gd name="T4" fmla="*/ 15 w 1070"/>
                    <a:gd name="T5" fmla="*/ 202 h 263"/>
                    <a:gd name="T6" fmla="*/ 109 w 1070"/>
                    <a:gd name="T7" fmla="*/ 262 h 263"/>
                    <a:gd name="T8" fmla="*/ 109 w 1070"/>
                    <a:gd name="T9" fmla="*/ 262 h 263"/>
                    <a:gd name="T10" fmla="*/ 535 w 1070"/>
                    <a:gd name="T11" fmla="*/ 200 h 263"/>
                    <a:gd name="T12" fmla="*/ 960 w 1070"/>
                    <a:gd name="T13" fmla="*/ 263 h 263"/>
                    <a:gd name="T14" fmla="*/ 960 w 1070"/>
                    <a:gd name="T15" fmla="*/ 263 h 263"/>
                    <a:gd name="T16" fmla="*/ 960 w 1070"/>
                    <a:gd name="T17" fmla="*/ 263 h 263"/>
                    <a:gd name="T18" fmla="*/ 962 w 1070"/>
                    <a:gd name="T19" fmla="*/ 262 h 263"/>
                    <a:gd name="T20" fmla="*/ 966 w 1070"/>
                    <a:gd name="T21" fmla="*/ 260 h 263"/>
                    <a:gd name="T22" fmla="*/ 967 w 1070"/>
                    <a:gd name="T23" fmla="*/ 260 h 263"/>
                    <a:gd name="T24" fmla="*/ 1021 w 1070"/>
                    <a:gd name="T25" fmla="*/ 232 h 263"/>
                    <a:gd name="T26" fmla="*/ 1021 w 1070"/>
                    <a:gd name="T27" fmla="*/ 232 h 263"/>
                    <a:gd name="T28" fmla="*/ 1025 w 1070"/>
                    <a:gd name="T29" fmla="*/ 229 h 263"/>
                    <a:gd name="T30" fmla="*/ 1026 w 1070"/>
                    <a:gd name="T31" fmla="*/ 228 h 263"/>
                    <a:gd name="T32" fmla="*/ 1029 w 1070"/>
                    <a:gd name="T33" fmla="*/ 226 h 263"/>
                    <a:gd name="T34" fmla="*/ 1033 w 1070"/>
                    <a:gd name="T35" fmla="*/ 224 h 263"/>
                    <a:gd name="T36" fmla="*/ 1033 w 1070"/>
                    <a:gd name="T37" fmla="*/ 223 h 263"/>
                    <a:gd name="T38" fmla="*/ 1070 w 1070"/>
                    <a:gd name="T39" fmla="*/ 163 h 263"/>
                    <a:gd name="T40" fmla="*/ 1070 w 1070"/>
                    <a:gd name="T41" fmla="*/ 163 h 263"/>
                    <a:gd name="T42" fmla="*/ 1070 w 1070"/>
                    <a:gd name="T43" fmla="*/ 161 h 263"/>
                    <a:gd name="T44" fmla="*/ 606 w 1070"/>
                    <a:gd name="T45" fmla="*/ 2 h 263"/>
                    <a:gd name="T46" fmla="*/ 535 w 1070"/>
                    <a:gd name="T47" fmla="*/ 0 h 263"/>
                    <a:gd name="T48" fmla="*/ 535 w 1070"/>
                    <a:gd name="T49" fmla="*/ 0 h 263"/>
                    <a:gd name="T50" fmla="*/ 292 w 1070"/>
                    <a:gd name="T51" fmla="*/ 18 h 263"/>
                    <a:gd name="T52" fmla="*/ 291 w 1070"/>
                    <a:gd name="T53" fmla="*/ 18 h 263"/>
                    <a:gd name="T54" fmla="*/ 284 w 1070"/>
                    <a:gd name="T55" fmla="*/ 19 h 263"/>
                    <a:gd name="T56" fmla="*/ 280 w 1070"/>
                    <a:gd name="T57" fmla="*/ 20 h 263"/>
                    <a:gd name="T58" fmla="*/ 277 w 1070"/>
                    <a:gd name="T59" fmla="*/ 20 h 263"/>
                    <a:gd name="T60" fmla="*/ 0 w 1070"/>
                    <a:gd name="T61" fmla="*/ 163 h 263"/>
                    <a:gd name="T62" fmla="*/ 0 w 1070"/>
                    <a:gd name="T63" fmla="*/ 167 h 263"/>
                    <a:gd name="T64" fmla="*/ 0 w 1070"/>
                    <a:gd name="T65" fmla="*/ 16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0" h="263">
                      <a:moveTo>
                        <a:pt x="0" y="169"/>
                      </a:moveTo>
                      <a:cubicBezTo>
                        <a:pt x="0" y="170"/>
                        <a:pt x="0" y="170"/>
                        <a:pt x="0" y="170"/>
                      </a:cubicBezTo>
                      <a:cubicBezTo>
                        <a:pt x="2" y="181"/>
                        <a:pt x="7" y="192"/>
                        <a:pt x="15" y="202"/>
                      </a:cubicBezTo>
                      <a:cubicBezTo>
                        <a:pt x="33" y="225"/>
                        <a:pt x="65" y="246"/>
                        <a:pt x="109" y="262"/>
                      </a:cubicBezTo>
                      <a:cubicBezTo>
                        <a:pt x="109" y="262"/>
                        <a:pt x="109" y="262"/>
                        <a:pt x="109" y="262"/>
                      </a:cubicBezTo>
                      <a:cubicBezTo>
                        <a:pt x="207" y="223"/>
                        <a:pt x="365" y="200"/>
                        <a:pt x="535" y="200"/>
                      </a:cubicBezTo>
                      <a:cubicBezTo>
                        <a:pt x="705" y="200"/>
                        <a:pt x="862" y="226"/>
                        <a:pt x="960" y="263"/>
                      </a:cubicBezTo>
                      <a:cubicBezTo>
                        <a:pt x="960" y="263"/>
                        <a:pt x="960" y="263"/>
                        <a:pt x="960" y="263"/>
                      </a:cubicBezTo>
                      <a:cubicBezTo>
                        <a:pt x="960" y="263"/>
                        <a:pt x="960" y="263"/>
                        <a:pt x="960" y="263"/>
                      </a:cubicBezTo>
                      <a:cubicBezTo>
                        <a:pt x="961" y="262"/>
                        <a:pt x="961" y="262"/>
                        <a:pt x="962" y="262"/>
                      </a:cubicBezTo>
                      <a:cubicBezTo>
                        <a:pt x="963" y="261"/>
                        <a:pt x="965" y="261"/>
                        <a:pt x="966" y="260"/>
                      </a:cubicBezTo>
                      <a:cubicBezTo>
                        <a:pt x="966" y="260"/>
                        <a:pt x="967" y="260"/>
                        <a:pt x="967" y="260"/>
                      </a:cubicBezTo>
                      <a:cubicBezTo>
                        <a:pt x="988" y="251"/>
                        <a:pt x="1006" y="242"/>
                        <a:pt x="1021" y="232"/>
                      </a:cubicBezTo>
                      <a:cubicBezTo>
                        <a:pt x="1021" y="232"/>
                        <a:pt x="1021" y="232"/>
                        <a:pt x="1021" y="232"/>
                      </a:cubicBezTo>
                      <a:cubicBezTo>
                        <a:pt x="1022" y="231"/>
                        <a:pt x="1024" y="230"/>
                        <a:pt x="1025" y="229"/>
                      </a:cubicBezTo>
                      <a:cubicBezTo>
                        <a:pt x="1025" y="229"/>
                        <a:pt x="1026" y="229"/>
                        <a:pt x="1026" y="228"/>
                      </a:cubicBezTo>
                      <a:cubicBezTo>
                        <a:pt x="1027" y="228"/>
                        <a:pt x="1028" y="227"/>
                        <a:pt x="1029" y="226"/>
                      </a:cubicBezTo>
                      <a:cubicBezTo>
                        <a:pt x="1030" y="225"/>
                        <a:pt x="1031" y="225"/>
                        <a:pt x="1033" y="224"/>
                      </a:cubicBezTo>
                      <a:cubicBezTo>
                        <a:pt x="1033" y="224"/>
                        <a:pt x="1033" y="223"/>
                        <a:pt x="1033" y="223"/>
                      </a:cubicBezTo>
                      <a:cubicBezTo>
                        <a:pt x="1057" y="205"/>
                        <a:pt x="1070" y="184"/>
                        <a:pt x="1070" y="163"/>
                      </a:cubicBezTo>
                      <a:cubicBezTo>
                        <a:pt x="1070" y="163"/>
                        <a:pt x="1070" y="163"/>
                        <a:pt x="1070" y="163"/>
                      </a:cubicBezTo>
                      <a:cubicBezTo>
                        <a:pt x="1070" y="162"/>
                        <a:pt x="1070" y="162"/>
                        <a:pt x="1070" y="161"/>
                      </a:cubicBezTo>
                      <a:cubicBezTo>
                        <a:pt x="1065" y="79"/>
                        <a:pt x="866" y="12"/>
                        <a:pt x="606" y="2"/>
                      </a:cubicBezTo>
                      <a:cubicBezTo>
                        <a:pt x="583" y="1"/>
                        <a:pt x="559" y="0"/>
                        <a:pt x="535" y="0"/>
                      </a:cubicBezTo>
                      <a:cubicBezTo>
                        <a:pt x="535" y="0"/>
                        <a:pt x="535" y="0"/>
                        <a:pt x="535" y="0"/>
                      </a:cubicBezTo>
                      <a:cubicBezTo>
                        <a:pt x="447" y="0"/>
                        <a:pt x="365" y="7"/>
                        <a:pt x="292" y="18"/>
                      </a:cubicBezTo>
                      <a:cubicBezTo>
                        <a:pt x="292" y="18"/>
                        <a:pt x="291" y="18"/>
                        <a:pt x="291" y="18"/>
                      </a:cubicBezTo>
                      <a:cubicBezTo>
                        <a:pt x="289" y="18"/>
                        <a:pt x="286" y="19"/>
                        <a:pt x="284" y="19"/>
                      </a:cubicBezTo>
                      <a:cubicBezTo>
                        <a:pt x="282" y="19"/>
                        <a:pt x="281" y="20"/>
                        <a:pt x="280" y="20"/>
                      </a:cubicBezTo>
                      <a:cubicBezTo>
                        <a:pt x="279" y="20"/>
                        <a:pt x="278" y="20"/>
                        <a:pt x="277" y="20"/>
                      </a:cubicBezTo>
                      <a:cubicBezTo>
                        <a:pt x="111" y="48"/>
                        <a:pt x="0" y="101"/>
                        <a:pt x="0" y="163"/>
                      </a:cubicBezTo>
                      <a:cubicBezTo>
                        <a:pt x="0" y="165"/>
                        <a:pt x="0" y="166"/>
                        <a:pt x="0" y="167"/>
                      </a:cubicBezTo>
                      <a:cubicBezTo>
                        <a:pt x="0" y="168"/>
                        <a:pt x="0" y="168"/>
                        <a:pt x="0" y="169"/>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141859E7-86BD-C873-B154-201EBE3BC751}"/>
                  </a:ext>
                </a:extLst>
              </p:cNvPr>
              <p:cNvGrpSpPr/>
              <p:nvPr/>
            </p:nvGrpSpPr>
            <p:grpSpPr>
              <a:xfrm>
                <a:off x="4076701" y="2278063"/>
                <a:ext cx="3659187" cy="3790951"/>
                <a:chOff x="2235201" y="1839913"/>
                <a:chExt cx="3659187" cy="3790951"/>
              </a:xfrm>
            </p:grpSpPr>
            <p:sp>
              <p:nvSpPr>
                <p:cNvPr id="18" name="Freeform 25">
                  <a:extLst>
                    <a:ext uri="{FF2B5EF4-FFF2-40B4-BE49-F238E27FC236}">
                      <a16:creationId xmlns:a16="http://schemas.microsoft.com/office/drawing/2014/main" id="{FE63B811-17A7-74EB-807F-34D45393E643}"/>
                    </a:ext>
                  </a:extLst>
                </p:cNvPr>
                <p:cNvSpPr>
                  <a:spLocks/>
                </p:cNvSpPr>
                <p:nvPr/>
              </p:nvSpPr>
              <p:spPr bwMode="auto">
                <a:xfrm>
                  <a:off x="3313109" y="1924051"/>
                  <a:ext cx="1911346"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a:extLst>
                    <a:ext uri="{FF2B5EF4-FFF2-40B4-BE49-F238E27FC236}">
                      <a16:creationId xmlns:a16="http://schemas.microsoft.com/office/drawing/2014/main" id="{831555FE-9AD7-B36C-3A35-9C5DC184487D}"/>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a:extLst>
                    <a:ext uri="{FF2B5EF4-FFF2-40B4-BE49-F238E27FC236}">
                      <a16:creationId xmlns:a16="http://schemas.microsoft.com/office/drawing/2014/main" id="{06F8A5F6-D4BA-C485-023C-0305BA95C824}"/>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8">
                  <a:extLst>
                    <a:ext uri="{FF2B5EF4-FFF2-40B4-BE49-F238E27FC236}">
                      <a16:creationId xmlns:a16="http://schemas.microsoft.com/office/drawing/2014/main" id="{45D6CCF4-073B-4AFB-C0B4-3177B9EFD513}"/>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9">
                  <a:extLst>
                    <a:ext uri="{FF2B5EF4-FFF2-40B4-BE49-F238E27FC236}">
                      <a16:creationId xmlns:a16="http://schemas.microsoft.com/office/drawing/2014/main" id="{FBED87BE-7F9A-5AB5-5863-B2483439F07A}"/>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0">
                  <a:extLst>
                    <a:ext uri="{FF2B5EF4-FFF2-40B4-BE49-F238E27FC236}">
                      <a16:creationId xmlns:a16="http://schemas.microsoft.com/office/drawing/2014/main" id="{96603E44-48D7-78C9-4A65-AEB991F4AF0E}"/>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1">
                  <a:extLst>
                    <a:ext uri="{FF2B5EF4-FFF2-40B4-BE49-F238E27FC236}">
                      <a16:creationId xmlns:a16="http://schemas.microsoft.com/office/drawing/2014/main" id="{ECC98E79-85D8-7F2D-A12F-5EE9122E31C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 name="Flowchart: Manual Input 10">
              <a:extLst>
                <a:ext uri="{FF2B5EF4-FFF2-40B4-BE49-F238E27FC236}">
                  <a16:creationId xmlns:a16="http://schemas.microsoft.com/office/drawing/2014/main" id="{E424503B-7DD0-35EC-AF74-5C6F00D586C8}"/>
                </a:ext>
              </a:extLst>
            </p:cNvPr>
            <p:cNvSpPr/>
            <p:nvPr/>
          </p:nvSpPr>
          <p:spPr>
            <a:xfrm>
              <a:off x="5030878" y="2330631"/>
              <a:ext cx="1609294" cy="829075"/>
            </a:xfrm>
            <a:prstGeom prst="flowChartManualInpu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Azure OpenAI Embedding Model</a:t>
              </a:r>
            </a:p>
          </p:txBody>
        </p:sp>
        <p:sp>
          <p:nvSpPr>
            <p:cNvPr id="12" name="Flowchart: Multidocument 11">
              <a:extLst>
                <a:ext uri="{FF2B5EF4-FFF2-40B4-BE49-F238E27FC236}">
                  <a16:creationId xmlns:a16="http://schemas.microsoft.com/office/drawing/2014/main" id="{3576DE7C-2680-8AE2-F1E6-35CA9B4439AB}"/>
                </a:ext>
              </a:extLst>
            </p:cNvPr>
            <p:cNvSpPr/>
            <p:nvPr/>
          </p:nvSpPr>
          <p:spPr>
            <a:xfrm>
              <a:off x="5128889" y="3852119"/>
              <a:ext cx="1458621" cy="1071566"/>
            </a:xfrm>
            <a:prstGeom prst="flowChartMultidocumen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Relevant Cases</a:t>
              </a:r>
            </a:p>
          </p:txBody>
        </p:sp>
        <p:sp>
          <p:nvSpPr>
            <p:cNvPr id="13" name="Rectangle: Rounded Corners 12">
              <a:extLst>
                <a:ext uri="{FF2B5EF4-FFF2-40B4-BE49-F238E27FC236}">
                  <a16:creationId xmlns:a16="http://schemas.microsoft.com/office/drawing/2014/main" id="{72FB6435-66B6-D40E-AE8A-795054A70676}"/>
                </a:ext>
              </a:extLst>
            </p:cNvPr>
            <p:cNvSpPr/>
            <p:nvPr/>
          </p:nvSpPr>
          <p:spPr>
            <a:xfrm>
              <a:off x="7570888" y="2330631"/>
              <a:ext cx="1752202" cy="886639"/>
            </a:xfrm>
            <a:prstGeom prst="roundRect">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a:t>User's Search Query</a:t>
              </a:r>
            </a:p>
          </p:txBody>
        </p:sp>
        <p:sp>
          <p:nvSpPr>
            <p:cNvPr id="14" name="Rectangle: Rounded Corners 13">
              <a:extLst>
                <a:ext uri="{FF2B5EF4-FFF2-40B4-BE49-F238E27FC236}">
                  <a16:creationId xmlns:a16="http://schemas.microsoft.com/office/drawing/2014/main" id="{95F0E3BB-25BA-8C5E-70AE-3C865C3E3D61}"/>
                </a:ext>
              </a:extLst>
            </p:cNvPr>
            <p:cNvSpPr/>
            <p:nvPr/>
          </p:nvSpPr>
          <p:spPr>
            <a:xfrm>
              <a:off x="7570888" y="3931689"/>
              <a:ext cx="1752202" cy="886639"/>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a:t>OpenAI LLM (GPT-4o)</a:t>
              </a:r>
            </a:p>
          </p:txBody>
        </p:sp>
        <p:sp>
          <p:nvSpPr>
            <p:cNvPr id="15" name="Rectangle: Rounded Corners 14">
              <a:extLst>
                <a:ext uri="{FF2B5EF4-FFF2-40B4-BE49-F238E27FC236}">
                  <a16:creationId xmlns:a16="http://schemas.microsoft.com/office/drawing/2014/main" id="{F474A8D5-EB96-C8BE-330E-7D732B07D64B}"/>
                </a:ext>
              </a:extLst>
            </p:cNvPr>
            <p:cNvSpPr/>
            <p:nvPr/>
          </p:nvSpPr>
          <p:spPr>
            <a:xfrm>
              <a:off x="7517428" y="5601706"/>
              <a:ext cx="1752202" cy="886639"/>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400"/>
                <a:t>Final Cases Recommendation</a:t>
              </a:r>
            </a:p>
          </p:txBody>
        </p:sp>
      </p:grpSp>
    </p:spTree>
    <p:extLst>
      <p:ext uri="{BB962C8B-B14F-4D97-AF65-F5344CB8AC3E}">
        <p14:creationId xmlns:p14="http://schemas.microsoft.com/office/powerpoint/2010/main" val="22962095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C4847-1B84-5036-A2D8-08F474CCA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8A1C6-8B65-90FF-2B5B-DDBC1CDAB6AB}"/>
              </a:ext>
            </a:extLst>
          </p:cNvPr>
          <p:cNvSpPr>
            <a:spLocks noGrp="1"/>
          </p:cNvSpPr>
          <p:nvPr>
            <p:ph type="title"/>
          </p:nvPr>
        </p:nvSpPr>
        <p:spPr>
          <a:xfrm>
            <a:off x="585216" y="2423825"/>
            <a:ext cx="6217920" cy="1107996"/>
          </a:xfrm>
        </p:spPr>
        <p:txBody>
          <a:bodyPr/>
          <a:lstStyle/>
          <a:p>
            <a:r>
              <a:rPr lang="en-US">
                <a:solidFill>
                  <a:schemeClr val="tx1"/>
                </a:solidFill>
              </a:rPr>
              <a:t>DEMO</a:t>
            </a:r>
            <a:br>
              <a:rPr lang="en-US">
                <a:solidFill>
                  <a:schemeClr val="tx1"/>
                </a:solidFill>
              </a:rPr>
            </a:br>
            <a:r>
              <a:rPr lang="en-US">
                <a:solidFill>
                  <a:schemeClr val="tx1"/>
                </a:solidFill>
              </a:rPr>
              <a:t>E2E RAG</a:t>
            </a:r>
          </a:p>
        </p:txBody>
      </p:sp>
    </p:spTree>
    <p:extLst>
      <p:ext uri="{BB962C8B-B14F-4D97-AF65-F5344CB8AC3E}">
        <p14:creationId xmlns:p14="http://schemas.microsoft.com/office/powerpoint/2010/main" val="180602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E1742-CE24-E652-87BB-4BCF04B036A9}"/>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C3A3A17-42C7-96D2-7B0F-006D044F3F3A}"/>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1747" y="-98738"/>
            <a:ext cx="12203747" cy="7073646"/>
          </a:xfrm>
          <a:prstGeom prst="rect">
            <a:avLst/>
          </a:prstGeom>
        </p:spPr>
      </p:pic>
      <p:sp>
        <p:nvSpPr>
          <p:cNvPr id="20" name="Title 19">
            <a:extLst>
              <a:ext uri="{FF2B5EF4-FFF2-40B4-BE49-F238E27FC236}">
                <a16:creationId xmlns:a16="http://schemas.microsoft.com/office/drawing/2014/main" id="{57FAE0D1-0D20-F65D-4E12-6C7160749E06}"/>
              </a:ext>
            </a:extLst>
          </p:cNvPr>
          <p:cNvSpPr>
            <a:spLocks noGrp="1"/>
          </p:cNvSpPr>
          <p:nvPr>
            <p:ph type="title"/>
          </p:nvPr>
        </p:nvSpPr>
        <p:spPr>
          <a:xfrm>
            <a:off x="400049" y="215238"/>
            <a:ext cx="8125386" cy="433965"/>
          </a:xfr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p>
            <a:pPr defTabSz="914367">
              <a:lnSpc>
                <a:spcPct val="100000"/>
              </a:lnSpc>
              <a:spcBef>
                <a:spcPts val="0"/>
              </a:spcBef>
            </a:pPr>
            <a:r>
              <a:rPr lang="en-US" sz="2400" b="1">
                <a:gradFill>
                  <a:gsLst>
                    <a:gs pos="41958">
                      <a:srgbClr val="FFFFFF"/>
                    </a:gs>
                    <a:gs pos="24000">
                      <a:srgbClr val="FFFFFF"/>
                    </a:gs>
                  </a:gsLst>
                  <a:lin ang="2700000" scaled="0"/>
                </a:gradFill>
                <a:latin typeface="Segoe UI" panose="020B0502040204020203" pitchFamily="34" charset="0"/>
              </a:rPr>
              <a:t>Lab Agenda – Find Relevant Cases</a:t>
            </a:r>
          </a:p>
        </p:txBody>
      </p:sp>
      <p:sp>
        <p:nvSpPr>
          <p:cNvPr id="2" name="Freeform: Shape 1">
            <a:extLst>
              <a:ext uri="{FF2B5EF4-FFF2-40B4-BE49-F238E27FC236}">
                <a16:creationId xmlns:a16="http://schemas.microsoft.com/office/drawing/2014/main" id="{46004B8C-A4C4-5B36-1334-CD5A164310FA}"/>
              </a:ext>
            </a:extLst>
          </p:cNvPr>
          <p:cNvSpPr/>
          <p:nvPr/>
        </p:nvSpPr>
        <p:spPr>
          <a:xfrm>
            <a:off x="806450" y="887398"/>
            <a:ext cx="9281320" cy="5780102"/>
          </a:xfrm>
          <a:custGeom>
            <a:avLst/>
            <a:gdLst>
              <a:gd name="connsiteX0" fmla="*/ 0 w 9281320"/>
              <a:gd name="connsiteY0" fmla="*/ 5780102 h 5780102"/>
              <a:gd name="connsiteX1" fmla="*/ 2451100 w 9281320"/>
              <a:gd name="connsiteY1" fmla="*/ 4516452 h 5780102"/>
              <a:gd name="connsiteX2" fmla="*/ 2165350 w 9281320"/>
              <a:gd name="connsiteY2" fmla="*/ 3068652 h 5780102"/>
              <a:gd name="connsiteX3" fmla="*/ 4654550 w 9281320"/>
              <a:gd name="connsiteY3" fmla="*/ 2624152 h 5780102"/>
              <a:gd name="connsiteX4" fmla="*/ 5308600 w 9281320"/>
              <a:gd name="connsiteY4" fmla="*/ 1011252 h 5780102"/>
              <a:gd name="connsiteX5" fmla="*/ 7918450 w 9281320"/>
              <a:gd name="connsiteY5" fmla="*/ 1665302 h 5780102"/>
              <a:gd name="connsiteX6" fmla="*/ 9144000 w 9281320"/>
              <a:gd name="connsiteY6" fmla="*/ 166702 h 5780102"/>
              <a:gd name="connsiteX7" fmla="*/ 9264650 w 9281320"/>
              <a:gd name="connsiteY7" fmla="*/ 20652 h 57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1320" h="5780102">
                <a:moveTo>
                  <a:pt x="0" y="5780102"/>
                </a:moveTo>
                <a:cubicBezTo>
                  <a:pt x="1045104" y="5374231"/>
                  <a:pt x="2090208" y="4968360"/>
                  <a:pt x="2451100" y="4516452"/>
                </a:cubicBezTo>
                <a:cubicBezTo>
                  <a:pt x="2811992" y="4064544"/>
                  <a:pt x="1798108" y="3384035"/>
                  <a:pt x="2165350" y="3068652"/>
                </a:cubicBezTo>
                <a:cubicBezTo>
                  <a:pt x="2532592" y="2753269"/>
                  <a:pt x="4130675" y="2967052"/>
                  <a:pt x="4654550" y="2624152"/>
                </a:cubicBezTo>
                <a:cubicBezTo>
                  <a:pt x="5178425" y="2281252"/>
                  <a:pt x="4764617" y="1171060"/>
                  <a:pt x="5308600" y="1011252"/>
                </a:cubicBezTo>
                <a:cubicBezTo>
                  <a:pt x="5852583" y="851444"/>
                  <a:pt x="7279217" y="1806060"/>
                  <a:pt x="7918450" y="1665302"/>
                </a:cubicBezTo>
                <a:cubicBezTo>
                  <a:pt x="8557683" y="1524544"/>
                  <a:pt x="8919633" y="440810"/>
                  <a:pt x="9144000" y="166702"/>
                </a:cubicBezTo>
                <a:cubicBezTo>
                  <a:pt x="9368367" y="-107406"/>
                  <a:pt x="9245600" y="44994"/>
                  <a:pt x="9264650" y="20652"/>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AC90B2F4-DD3B-8153-FE69-3DFF5644D0D0}"/>
              </a:ext>
            </a:extLst>
          </p:cNvPr>
          <p:cNvSpPr/>
          <p:nvPr/>
        </p:nvSpPr>
        <p:spPr>
          <a:xfrm>
            <a:off x="171450" y="5048250"/>
            <a:ext cx="2921000" cy="1536700"/>
          </a:xfrm>
          <a:custGeom>
            <a:avLst/>
            <a:gdLst>
              <a:gd name="connsiteX0" fmla="*/ 0 w 2921000"/>
              <a:gd name="connsiteY0" fmla="*/ 1536700 h 1536700"/>
              <a:gd name="connsiteX1" fmla="*/ 31750 w 2921000"/>
              <a:gd name="connsiteY1" fmla="*/ 1530350 h 1536700"/>
              <a:gd name="connsiteX2" fmla="*/ 107950 w 2921000"/>
              <a:gd name="connsiteY2" fmla="*/ 1397000 h 1536700"/>
              <a:gd name="connsiteX3" fmla="*/ 298450 w 2921000"/>
              <a:gd name="connsiteY3" fmla="*/ 1162050 h 1536700"/>
              <a:gd name="connsiteX4" fmla="*/ 349250 w 2921000"/>
              <a:gd name="connsiteY4" fmla="*/ 1104900 h 1536700"/>
              <a:gd name="connsiteX5" fmla="*/ 552450 w 2921000"/>
              <a:gd name="connsiteY5" fmla="*/ 1009650 h 1536700"/>
              <a:gd name="connsiteX6" fmla="*/ 704850 w 2921000"/>
              <a:gd name="connsiteY6" fmla="*/ 952500 h 1536700"/>
              <a:gd name="connsiteX7" fmla="*/ 882650 w 2921000"/>
              <a:gd name="connsiteY7" fmla="*/ 889000 h 1536700"/>
              <a:gd name="connsiteX8" fmla="*/ 920750 w 2921000"/>
              <a:gd name="connsiteY8" fmla="*/ 869950 h 1536700"/>
              <a:gd name="connsiteX9" fmla="*/ 1130300 w 2921000"/>
              <a:gd name="connsiteY9" fmla="*/ 819150 h 1536700"/>
              <a:gd name="connsiteX10" fmla="*/ 1174750 w 2921000"/>
              <a:gd name="connsiteY10" fmla="*/ 806450 h 1536700"/>
              <a:gd name="connsiteX11" fmla="*/ 1346200 w 2921000"/>
              <a:gd name="connsiteY11" fmla="*/ 800100 h 1536700"/>
              <a:gd name="connsiteX12" fmla="*/ 1695450 w 2921000"/>
              <a:gd name="connsiteY12" fmla="*/ 774700 h 1536700"/>
              <a:gd name="connsiteX13" fmla="*/ 1854200 w 2921000"/>
              <a:gd name="connsiteY13" fmla="*/ 742950 h 1536700"/>
              <a:gd name="connsiteX14" fmla="*/ 1917700 w 2921000"/>
              <a:gd name="connsiteY14" fmla="*/ 730250 h 1536700"/>
              <a:gd name="connsiteX15" fmla="*/ 1987550 w 2921000"/>
              <a:gd name="connsiteY15" fmla="*/ 723900 h 1536700"/>
              <a:gd name="connsiteX16" fmla="*/ 2146300 w 2921000"/>
              <a:gd name="connsiteY16" fmla="*/ 692150 h 1536700"/>
              <a:gd name="connsiteX17" fmla="*/ 2273300 w 2921000"/>
              <a:gd name="connsiteY17" fmla="*/ 666750 h 1536700"/>
              <a:gd name="connsiteX18" fmla="*/ 2374900 w 2921000"/>
              <a:gd name="connsiteY18" fmla="*/ 635000 h 1536700"/>
              <a:gd name="connsiteX19" fmla="*/ 2438400 w 2921000"/>
              <a:gd name="connsiteY19" fmla="*/ 609600 h 1536700"/>
              <a:gd name="connsiteX20" fmla="*/ 2717800 w 2921000"/>
              <a:gd name="connsiteY20" fmla="*/ 374650 h 1536700"/>
              <a:gd name="connsiteX21" fmla="*/ 2870200 w 2921000"/>
              <a:gd name="connsiteY21" fmla="*/ 76200 h 1536700"/>
              <a:gd name="connsiteX22" fmla="*/ 2889250 w 2921000"/>
              <a:gd name="connsiteY22" fmla="*/ 38100 h 1536700"/>
              <a:gd name="connsiteX23" fmla="*/ 2901950 w 2921000"/>
              <a:gd name="connsiteY23" fmla="*/ 12700 h 1536700"/>
              <a:gd name="connsiteX24" fmla="*/ 2921000 w 2921000"/>
              <a:gd name="connsiteY24" fmla="*/ 0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000" h="1536700">
                <a:moveTo>
                  <a:pt x="0" y="1536700"/>
                </a:moveTo>
                <a:cubicBezTo>
                  <a:pt x="10583" y="1534583"/>
                  <a:pt x="23764" y="1537610"/>
                  <a:pt x="31750" y="1530350"/>
                </a:cubicBezTo>
                <a:cubicBezTo>
                  <a:pt x="59911" y="1504750"/>
                  <a:pt x="91478" y="1425238"/>
                  <a:pt x="107950" y="1397000"/>
                </a:cubicBezTo>
                <a:cubicBezTo>
                  <a:pt x="164329" y="1300350"/>
                  <a:pt x="215985" y="1255511"/>
                  <a:pt x="298450" y="1162050"/>
                </a:cubicBezTo>
                <a:cubicBezTo>
                  <a:pt x="315313" y="1142938"/>
                  <a:pt x="326172" y="1115718"/>
                  <a:pt x="349250" y="1104900"/>
                </a:cubicBezTo>
                <a:cubicBezTo>
                  <a:pt x="416983" y="1073150"/>
                  <a:pt x="481483" y="1033306"/>
                  <a:pt x="552450" y="1009650"/>
                </a:cubicBezTo>
                <a:cubicBezTo>
                  <a:pt x="752945" y="942818"/>
                  <a:pt x="503021" y="1028186"/>
                  <a:pt x="704850" y="952500"/>
                </a:cubicBezTo>
                <a:cubicBezTo>
                  <a:pt x="763776" y="930403"/>
                  <a:pt x="826361" y="917145"/>
                  <a:pt x="882650" y="889000"/>
                </a:cubicBezTo>
                <a:cubicBezTo>
                  <a:pt x="895350" y="882650"/>
                  <a:pt x="907360" y="874676"/>
                  <a:pt x="920750" y="869950"/>
                </a:cubicBezTo>
                <a:cubicBezTo>
                  <a:pt x="970070" y="852543"/>
                  <a:pt x="1098854" y="828135"/>
                  <a:pt x="1130300" y="819150"/>
                </a:cubicBezTo>
                <a:cubicBezTo>
                  <a:pt x="1145117" y="814917"/>
                  <a:pt x="1159400" y="807804"/>
                  <a:pt x="1174750" y="806450"/>
                </a:cubicBezTo>
                <a:cubicBezTo>
                  <a:pt x="1231718" y="801423"/>
                  <a:pt x="1289101" y="803317"/>
                  <a:pt x="1346200" y="800100"/>
                </a:cubicBezTo>
                <a:cubicBezTo>
                  <a:pt x="1545214" y="788888"/>
                  <a:pt x="1558608" y="787140"/>
                  <a:pt x="1695450" y="774700"/>
                </a:cubicBezTo>
                <a:cubicBezTo>
                  <a:pt x="1853903" y="740746"/>
                  <a:pt x="1718290" y="768838"/>
                  <a:pt x="1854200" y="742950"/>
                </a:cubicBezTo>
                <a:cubicBezTo>
                  <a:pt x="1875405" y="738911"/>
                  <a:pt x="1896331" y="733303"/>
                  <a:pt x="1917700" y="730250"/>
                </a:cubicBezTo>
                <a:cubicBezTo>
                  <a:pt x="1940844" y="726944"/>
                  <a:pt x="1964267" y="726017"/>
                  <a:pt x="1987550" y="723900"/>
                </a:cubicBezTo>
                <a:lnTo>
                  <a:pt x="2146300" y="692150"/>
                </a:lnTo>
                <a:cubicBezTo>
                  <a:pt x="2188633" y="683683"/>
                  <a:pt x="2232093" y="679627"/>
                  <a:pt x="2273300" y="666750"/>
                </a:cubicBezTo>
                <a:cubicBezTo>
                  <a:pt x="2307167" y="656167"/>
                  <a:pt x="2341370" y="646606"/>
                  <a:pt x="2374900" y="635000"/>
                </a:cubicBezTo>
                <a:cubicBezTo>
                  <a:pt x="2396443" y="627543"/>
                  <a:pt x="2419068" y="621682"/>
                  <a:pt x="2438400" y="609600"/>
                </a:cubicBezTo>
                <a:cubicBezTo>
                  <a:pt x="2563786" y="531234"/>
                  <a:pt x="2637065" y="487679"/>
                  <a:pt x="2717800" y="374650"/>
                </a:cubicBezTo>
                <a:cubicBezTo>
                  <a:pt x="2776969" y="291814"/>
                  <a:pt x="2829135" y="163463"/>
                  <a:pt x="2870200" y="76200"/>
                </a:cubicBezTo>
                <a:cubicBezTo>
                  <a:pt x="2876246" y="63352"/>
                  <a:pt x="2882900" y="50800"/>
                  <a:pt x="2889250" y="38100"/>
                </a:cubicBezTo>
                <a:cubicBezTo>
                  <a:pt x="2893483" y="29633"/>
                  <a:pt x="2894074" y="17951"/>
                  <a:pt x="2901950" y="12700"/>
                </a:cubicBezTo>
                <a:lnTo>
                  <a:pt x="2921000" y="0"/>
                </a:ln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7882A7B5-CA2C-F10F-5C3D-F8830BB2F4C4}"/>
              </a:ext>
            </a:extLst>
          </p:cNvPr>
          <p:cNvSpPr/>
          <p:nvPr/>
        </p:nvSpPr>
        <p:spPr>
          <a:xfrm>
            <a:off x="556420" y="921572"/>
            <a:ext cx="10086530" cy="5390328"/>
          </a:xfrm>
          <a:custGeom>
            <a:avLst/>
            <a:gdLst>
              <a:gd name="connsiteX0" fmla="*/ 0 w 10086530"/>
              <a:gd name="connsiteY0" fmla="*/ 5390328 h 5390328"/>
              <a:gd name="connsiteX1" fmla="*/ 3467100 w 10086530"/>
              <a:gd name="connsiteY1" fmla="*/ 4450528 h 5390328"/>
              <a:gd name="connsiteX2" fmla="*/ 5289550 w 10086530"/>
              <a:gd name="connsiteY2" fmla="*/ 2139128 h 5390328"/>
              <a:gd name="connsiteX3" fmla="*/ 8591550 w 10086530"/>
              <a:gd name="connsiteY3" fmla="*/ 3212278 h 5390328"/>
              <a:gd name="connsiteX4" fmla="*/ 9969500 w 10086530"/>
              <a:gd name="connsiteY4" fmla="*/ 246828 h 5390328"/>
              <a:gd name="connsiteX5" fmla="*/ 9918700 w 10086530"/>
              <a:gd name="connsiteY5" fmla="*/ 373828 h 539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6530" h="5390328">
                <a:moveTo>
                  <a:pt x="0" y="5390328"/>
                </a:moveTo>
                <a:cubicBezTo>
                  <a:pt x="1292754" y="5191361"/>
                  <a:pt x="2585508" y="4992395"/>
                  <a:pt x="3467100" y="4450528"/>
                </a:cubicBezTo>
                <a:cubicBezTo>
                  <a:pt x="4348692" y="3908661"/>
                  <a:pt x="4435475" y="2345503"/>
                  <a:pt x="5289550" y="2139128"/>
                </a:cubicBezTo>
                <a:cubicBezTo>
                  <a:pt x="6143625" y="1932753"/>
                  <a:pt x="7811558" y="3527661"/>
                  <a:pt x="8591550" y="3212278"/>
                </a:cubicBezTo>
                <a:cubicBezTo>
                  <a:pt x="9371542" y="2896895"/>
                  <a:pt x="9748308" y="719903"/>
                  <a:pt x="9969500" y="246828"/>
                </a:cubicBezTo>
                <a:cubicBezTo>
                  <a:pt x="10190692" y="-226247"/>
                  <a:pt x="10054696" y="73790"/>
                  <a:pt x="9918700" y="373828"/>
                </a:cubicBezTo>
              </a:path>
            </a:pathLst>
          </a:custGeom>
          <a:noFill/>
          <a:ln w="79375">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B40A4F49-E70B-5CAD-4F85-E63B04F0E338}"/>
              </a:ext>
            </a:extLst>
          </p:cNvPr>
          <p:cNvGrpSpPr>
            <a:grpSpLocks noChangeAspect="1"/>
          </p:cNvGrpSpPr>
          <p:nvPr/>
        </p:nvGrpSpPr>
        <p:grpSpPr>
          <a:xfrm>
            <a:off x="171450" y="6083300"/>
            <a:ext cx="457200" cy="457200"/>
            <a:chOff x="6669393" y="1558637"/>
            <a:chExt cx="1325086" cy="1325086"/>
          </a:xfrm>
        </p:grpSpPr>
        <p:sp>
          <p:nvSpPr>
            <p:cNvPr id="6" name="Oval 5">
              <a:extLst>
                <a:ext uri="{FF2B5EF4-FFF2-40B4-BE49-F238E27FC236}">
                  <a16:creationId xmlns:a16="http://schemas.microsoft.com/office/drawing/2014/main" id="{35F2DE98-EB7B-69FB-E520-BF52490400C1}"/>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7" name="Oval 4">
              <a:extLst>
                <a:ext uri="{FF2B5EF4-FFF2-40B4-BE49-F238E27FC236}">
                  <a16:creationId xmlns:a16="http://schemas.microsoft.com/office/drawing/2014/main" id="{16AC4225-098F-592A-85D7-D28123162933}"/>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1</a:t>
              </a:r>
            </a:p>
          </p:txBody>
        </p:sp>
      </p:grpSp>
      <p:grpSp>
        <p:nvGrpSpPr>
          <p:cNvPr id="8" name="Group 7">
            <a:extLst>
              <a:ext uri="{FF2B5EF4-FFF2-40B4-BE49-F238E27FC236}">
                <a16:creationId xmlns:a16="http://schemas.microsoft.com/office/drawing/2014/main" id="{22F999C7-7490-85FD-1D1B-E0B254EEED49}"/>
              </a:ext>
            </a:extLst>
          </p:cNvPr>
          <p:cNvGrpSpPr>
            <a:grpSpLocks noChangeAspect="1"/>
          </p:cNvGrpSpPr>
          <p:nvPr/>
        </p:nvGrpSpPr>
        <p:grpSpPr>
          <a:xfrm>
            <a:off x="3716849" y="5156200"/>
            <a:ext cx="457200" cy="457200"/>
            <a:chOff x="6669393" y="1558637"/>
            <a:chExt cx="1325086" cy="1325086"/>
          </a:xfrm>
        </p:grpSpPr>
        <p:sp>
          <p:nvSpPr>
            <p:cNvPr id="9" name="Oval 8">
              <a:extLst>
                <a:ext uri="{FF2B5EF4-FFF2-40B4-BE49-F238E27FC236}">
                  <a16:creationId xmlns:a16="http://schemas.microsoft.com/office/drawing/2014/main" id="{BC0DAE28-C042-59BE-D991-343CAA48D352}"/>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Oval 4">
              <a:extLst>
                <a:ext uri="{FF2B5EF4-FFF2-40B4-BE49-F238E27FC236}">
                  <a16:creationId xmlns:a16="http://schemas.microsoft.com/office/drawing/2014/main" id="{4F378FC6-94BA-93FE-11EA-C3B2110FC0DA}"/>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2</a:t>
              </a:r>
            </a:p>
          </p:txBody>
        </p:sp>
      </p:grpSp>
      <p:grpSp>
        <p:nvGrpSpPr>
          <p:cNvPr id="14" name="Group 13">
            <a:extLst>
              <a:ext uri="{FF2B5EF4-FFF2-40B4-BE49-F238E27FC236}">
                <a16:creationId xmlns:a16="http://schemas.microsoft.com/office/drawing/2014/main" id="{988EE33F-EE91-0178-51CB-0781F40D968B}"/>
              </a:ext>
            </a:extLst>
          </p:cNvPr>
          <p:cNvGrpSpPr>
            <a:grpSpLocks noChangeAspect="1"/>
          </p:cNvGrpSpPr>
          <p:nvPr/>
        </p:nvGrpSpPr>
        <p:grpSpPr>
          <a:xfrm>
            <a:off x="5704399" y="2794000"/>
            <a:ext cx="457200" cy="457200"/>
            <a:chOff x="6669393" y="1558637"/>
            <a:chExt cx="1325086" cy="1325086"/>
          </a:xfrm>
        </p:grpSpPr>
        <p:sp>
          <p:nvSpPr>
            <p:cNvPr id="15" name="Oval 14">
              <a:extLst>
                <a:ext uri="{FF2B5EF4-FFF2-40B4-BE49-F238E27FC236}">
                  <a16:creationId xmlns:a16="http://schemas.microsoft.com/office/drawing/2014/main" id="{87D9C733-DC45-C84D-B89A-07DB308DAEDA}"/>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6" name="Oval 4">
              <a:extLst>
                <a:ext uri="{FF2B5EF4-FFF2-40B4-BE49-F238E27FC236}">
                  <a16:creationId xmlns:a16="http://schemas.microsoft.com/office/drawing/2014/main" id="{2C7A0FC9-6478-4D8F-6500-031181145114}"/>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3</a:t>
              </a:r>
            </a:p>
          </p:txBody>
        </p:sp>
      </p:grpSp>
      <p:grpSp>
        <p:nvGrpSpPr>
          <p:cNvPr id="17" name="Group 16">
            <a:extLst>
              <a:ext uri="{FF2B5EF4-FFF2-40B4-BE49-F238E27FC236}">
                <a16:creationId xmlns:a16="http://schemas.microsoft.com/office/drawing/2014/main" id="{136A5019-69C2-B6C6-C037-82D9251B4190}"/>
              </a:ext>
            </a:extLst>
          </p:cNvPr>
          <p:cNvGrpSpPr>
            <a:grpSpLocks noChangeAspect="1"/>
          </p:cNvGrpSpPr>
          <p:nvPr/>
        </p:nvGrpSpPr>
        <p:grpSpPr>
          <a:xfrm>
            <a:off x="9082599" y="3835400"/>
            <a:ext cx="457200" cy="457200"/>
            <a:chOff x="6669393" y="1558637"/>
            <a:chExt cx="1325086" cy="1325086"/>
          </a:xfrm>
        </p:grpSpPr>
        <p:sp>
          <p:nvSpPr>
            <p:cNvPr id="18" name="Oval 17">
              <a:extLst>
                <a:ext uri="{FF2B5EF4-FFF2-40B4-BE49-F238E27FC236}">
                  <a16:creationId xmlns:a16="http://schemas.microsoft.com/office/drawing/2014/main" id="{4C193494-5A42-56D4-0352-B26C004C7277}"/>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1" name="Oval 4">
              <a:extLst>
                <a:ext uri="{FF2B5EF4-FFF2-40B4-BE49-F238E27FC236}">
                  <a16:creationId xmlns:a16="http://schemas.microsoft.com/office/drawing/2014/main" id="{2D50E861-227C-70AA-DBE1-18AA6653C55B}"/>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4</a:t>
              </a:r>
            </a:p>
          </p:txBody>
        </p:sp>
      </p:grpSp>
      <p:sp>
        <p:nvSpPr>
          <p:cNvPr id="37" name="TextBox 36">
            <a:extLst>
              <a:ext uri="{FF2B5EF4-FFF2-40B4-BE49-F238E27FC236}">
                <a16:creationId xmlns:a16="http://schemas.microsoft.com/office/drawing/2014/main" id="{D9A08D91-2C92-D92B-E508-3F43D3D097E6}"/>
              </a:ext>
            </a:extLst>
          </p:cNvPr>
          <p:cNvSpPr txBox="1"/>
          <p:nvPr/>
        </p:nvSpPr>
        <p:spPr>
          <a:xfrm>
            <a:off x="2900822" y="4616450"/>
            <a:ext cx="2019650" cy="45720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defTabSz="914367">
              <a:defRPr sz="1600" b="1">
                <a:gradFill>
                  <a:gsLst>
                    <a:gs pos="24000">
                      <a:srgbClr val="FFFFFF"/>
                    </a:gs>
                    <a:gs pos="41958">
                      <a:srgbClr val="FFFFFF"/>
                    </a:gs>
                  </a:gsLst>
                  <a:lin ang="2700000" scaled="0"/>
                </a:gradFill>
                <a:latin typeface="Segoe UI Semibold"/>
                <a:cs typeface="Segoe UI Semibold"/>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Search context</a:t>
            </a: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 – </a:t>
            </a:r>
          </a:p>
          <a:p>
            <a:pPr defTabSz="914367">
              <a:defRPr/>
            </a:pP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Pattern Matching</a:t>
            </a:r>
            <a:endParaRPr lang="en-US" sz="1600">
              <a:gradFill>
                <a:gsLst>
                  <a:gs pos="24000">
                    <a:srgbClr val="FFFFFF"/>
                  </a:gs>
                  <a:gs pos="41958">
                    <a:srgbClr val="FFFFFF"/>
                  </a:gs>
                </a:gsLst>
                <a:lin ang="2700000" scaled="0"/>
              </a:gradFill>
              <a:latin typeface="Segoe UI Semibold"/>
              <a:cs typeface="Segoe UI Semibold"/>
            </a:endParaRPr>
          </a:p>
        </p:txBody>
      </p:sp>
      <p:sp>
        <p:nvSpPr>
          <p:cNvPr id="38" name="TextBox 37">
            <a:extLst>
              <a:ext uri="{FF2B5EF4-FFF2-40B4-BE49-F238E27FC236}">
                <a16:creationId xmlns:a16="http://schemas.microsoft.com/office/drawing/2014/main" id="{CEB87303-6CB1-8116-1534-2821FF0ABFFE}"/>
              </a:ext>
            </a:extLst>
          </p:cNvPr>
          <p:cNvSpPr txBox="1"/>
          <p:nvPr/>
        </p:nvSpPr>
        <p:spPr>
          <a:xfrm>
            <a:off x="0" y="5590823"/>
            <a:ext cx="1761049"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US Caselaw Dataset</a:t>
            </a:r>
          </a:p>
        </p:txBody>
      </p:sp>
      <p:sp>
        <p:nvSpPr>
          <p:cNvPr id="45" name="TextBox 44">
            <a:extLst>
              <a:ext uri="{FF2B5EF4-FFF2-40B4-BE49-F238E27FC236}">
                <a16:creationId xmlns:a16="http://schemas.microsoft.com/office/drawing/2014/main" id="{3C67A2CE-305B-5544-D560-D27C3C7EE8DB}"/>
              </a:ext>
            </a:extLst>
          </p:cNvPr>
          <p:cNvSpPr txBox="1"/>
          <p:nvPr/>
        </p:nvSpPr>
        <p:spPr>
          <a:xfrm>
            <a:off x="9315726" y="1920935"/>
            <a:ext cx="2019650" cy="696795"/>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Re-ranker and </a:t>
            </a:r>
            <a:r>
              <a:rPr lang="en-US" sz="1400" err="1">
                <a:gradFill>
                  <a:gsLst>
                    <a:gs pos="24000">
                      <a:srgbClr val="FFFFFF"/>
                    </a:gs>
                    <a:gs pos="41958">
                      <a:srgbClr val="FFFFFF"/>
                    </a:gs>
                  </a:gsLst>
                  <a:lin ang="2700000" scaled="0"/>
                </a:gradFill>
                <a:latin typeface="Segoe UI Semibold"/>
                <a:cs typeface="Segoe UI Semibold"/>
              </a:rPr>
              <a:t>GraphRAG</a:t>
            </a:r>
            <a:endParaRPr lang="en-US" sz="1400">
              <a:gradFill>
                <a:gsLst>
                  <a:gs pos="24000">
                    <a:srgbClr val="FFFFFF"/>
                  </a:gs>
                  <a:gs pos="41958">
                    <a:srgbClr val="FFFFFF"/>
                  </a:gs>
                </a:gsLst>
                <a:lin ang="2700000" scaled="0"/>
              </a:gradFill>
              <a:latin typeface="Segoe UI Semibold"/>
              <a:cs typeface="Segoe UI Semibold"/>
            </a:endParaRPr>
          </a:p>
        </p:txBody>
      </p:sp>
      <p:sp>
        <p:nvSpPr>
          <p:cNvPr id="48" name="Freeform: Shape 47">
            <a:extLst>
              <a:ext uri="{FF2B5EF4-FFF2-40B4-BE49-F238E27FC236}">
                <a16:creationId xmlns:a16="http://schemas.microsoft.com/office/drawing/2014/main" id="{6192DAFB-842A-4000-95A3-CCB90088CD45}"/>
              </a:ext>
            </a:extLst>
          </p:cNvPr>
          <p:cNvSpPr/>
          <p:nvPr/>
        </p:nvSpPr>
        <p:spPr>
          <a:xfrm>
            <a:off x="8160989" y="4216400"/>
            <a:ext cx="1398334" cy="1965316"/>
          </a:xfrm>
          <a:custGeom>
            <a:avLst/>
            <a:gdLst>
              <a:gd name="connsiteX0" fmla="*/ 885644 w 1398334"/>
              <a:gd name="connsiteY0" fmla="*/ 0 h 1965316"/>
              <a:gd name="connsiteX1" fmla="*/ 1368244 w 1398334"/>
              <a:gd name="connsiteY1" fmla="*/ 1837267 h 1965316"/>
              <a:gd name="connsiteX2" fmla="*/ 115178 w 1398334"/>
              <a:gd name="connsiteY2" fmla="*/ 1803400 h 1965316"/>
              <a:gd name="connsiteX3" fmla="*/ 132111 w 1398334"/>
              <a:gd name="connsiteY3" fmla="*/ 1756833 h 1965316"/>
            </a:gdLst>
            <a:ahLst/>
            <a:cxnLst>
              <a:cxn ang="0">
                <a:pos x="connsiteX0" y="connsiteY0"/>
              </a:cxn>
              <a:cxn ang="0">
                <a:pos x="connsiteX1" y="connsiteY1"/>
              </a:cxn>
              <a:cxn ang="0">
                <a:pos x="connsiteX2" y="connsiteY2"/>
              </a:cxn>
              <a:cxn ang="0">
                <a:pos x="connsiteX3" y="connsiteY3"/>
              </a:cxn>
            </a:cxnLst>
            <a:rect l="l" t="t" r="r" b="b"/>
            <a:pathLst>
              <a:path w="1398334" h="1965316">
                <a:moveTo>
                  <a:pt x="885644" y="0"/>
                </a:moveTo>
                <a:cubicBezTo>
                  <a:pt x="1191149" y="768350"/>
                  <a:pt x="1496655" y="1536700"/>
                  <a:pt x="1368244" y="1837267"/>
                </a:cubicBezTo>
                <a:cubicBezTo>
                  <a:pt x="1239833" y="2137834"/>
                  <a:pt x="321200" y="1816806"/>
                  <a:pt x="115178" y="1803400"/>
                </a:cubicBezTo>
                <a:cubicBezTo>
                  <a:pt x="-90844" y="1789994"/>
                  <a:pt x="20633" y="1773413"/>
                  <a:pt x="132111" y="1756833"/>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F688CD56-5734-A96C-96E8-32ED4A512ED2}"/>
              </a:ext>
            </a:extLst>
          </p:cNvPr>
          <p:cNvGrpSpPr>
            <a:grpSpLocks noChangeAspect="1"/>
          </p:cNvGrpSpPr>
          <p:nvPr/>
        </p:nvGrpSpPr>
        <p:grpSpPr>
          <a:xfrm>
            <a:off x="10159332" y="1431133"/>
            <a:ext cx="457200" cy="457200"/>
            <a:chOff x="6669393" y="1558637"/>
            <a:chExt cx="1325086" cy="1325086"/>
          </a:xfrm>
        </p:grpSpPr>
        <p:sp>
          <p:nvSpPr>
            <p:cNvPr id="51" name="Oval 50">
              <a:extLst>
                <a:ext uri="{FF2B5EF4-FFF2-40B4-BE49-F238E27FC236}">
                  <a16:creationId xmlns:a16="http://schemas.microsoft.com/office/drawing/2014/main" id="{448CAC8E-74C5-2009-0804-BA8ED72D5650}"/>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52" name="Oval 4">
              <a:extLst>
                <a:ext uri="{FF2B5EF4-FFF2-40B4-BE49-F238E27FC236}">
                  <a16:creationId xmlns:a16="http://schemas.microsoft.com/office/drawing/2014/main" id="{7311D12C-D481-EC83-AB30-144652C78A1E}"/>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5</a:t>
              </a:r>
            </a:p>
          </p:txBody>
        </p:sp>
      </p:grpSp>
      <p:sp>
        <p:nvSpPr>
          <p:cNvPr id="53" name="TextBox 52">
            <a:extLst>
              <a:ext uri="{FF2B5EF4-FFF2-40B4-BE49-F238E27FC236}">
                <a16:creationId xmlns:a16="http://schemas.microsoft.com/office/drawing/2014/main" id="{86371B7E-124E-E786-BD1B-C52F14F71F27}"/>
              </a:ext>
            </a:extLst>
          </p:cNvPr>
          <p:cNvSpPr txBox="1"/>
          <p:nvPr/>
        </p:nvSpPr>
        <p:spPr>
          <a:xfrm>
            <a:off x="8237296" y="3329491"/>
            <a:ext cx="2156876"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RAG App</a:t>
            </a:r>
          </a:p>
        </p:txBody>
      </p:sp>
      <p:pic>
        <p:nvPicPr>
          <p:cNvPr id="23" name="Graphic 22" descr="Court with solid fill">
            <a:extLst>
              <a:ext uri="{FF2B5EF4-FFF2-40B4-BE49-F238E27FC236}">
                <a16:creationId xmlns:a16="http://schemas.microsoft.com/office/drawing/2014/main" id="{F1F36A40-4A2C-2AA3-30FD-EC58486DF7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4985" y="243683"/>
            <a:ext cx="914400" cy="914400"/>
          </a:xfrm>
          <a:prstGeom prst="rect">
            <a:avLst/>
          </a:prstGeom>
        </p:spPr>
      </p:pic>
      <p:sp>
        <p:nvSpPr>
          <p:cNvPr id="27" name="TextBox 26">
            <a:extLst>
              <a:ext uri="{FF2B5EF4-FFF2-40B4-BE49-F238E27FC236}">
                <a16:creationId xmlns:a16="http://schemas.microsoft.com/office/drawing/2014/main" id="{1E40C75A-DEA7-41F4-86FC-781DBA2402D0}"/>
              </a:ext>
            </a:extLst>
          </p:cNvPr>
          <p:cNvSpPr txBox="1"/>
          <p:nvPr/>
        </p:nvSpPr>
        <p:spPr>
          <a:xfrm>
            <a:off x="4923173" y="1944725"/>
            <a:ext cx="2019650" cy="696795"/>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Search context – Semantic Search</a:t>
            </a:r>
          </a:p>
        </p:txBody>
      </p:sp>
      <p:sp>
        <p:nvSpPr>
          <p:cNvPr id="19" name="Freeform: Shape 18">
            <a:extLst>
              <a:ext uri="{FF2B5EF4-FFF2-40B4-BE49-F238E27FC236}">
                <a16:creationId xmlns:a16="http://schemas.microsoft.com/office/drawing/2014/main" id="{3B69444F-0C3F-D654-DF1E-1C54D3F2B537}"/>
              </a:ext>
            </a:extLst>
          </p:cNvPr>
          <p:cNvSpPr/>
          <p:nvPr/>
        </p:nvSpPr>
        <p:spPr bwMode="auto">
          <a:xfrm>
            <a:off x="10052938" y="2887696"/>
            <a:ext cx="1440539" cy="1926041"/>
          </a:xfrm>
          <a:custGeom>
            <a:avLst/>
            <a:gdLst>
              <a:gd name="connsiteX0" fmla="*/ 0 w 1440539"/>
              <a:gd name="connsiteY0" fmla="*/ 122501 h 2247515"/>
              <a:gd name="connsiteX1" fmla="*/ 1382332 w 1440539"/>
              <a:gd name="connsiteY1" fmla="*/ 234118 h 2247515"/>
              <a:gd name="connsiteX2" fmla="*/ 1051775 w 1440539"/>
              <a:gd name="connsiteY2" fmla="*/ 2247515 h 2247515"/>
            </a:gdLst>
            <a:ahLst/>
            <a:cxnLst>
              <a:cxn ang="0">
                <a:pos x="connsiteX0" y="connsiteY0"/>
              </a:cxn>
              <a:cxn ang="0">
                <a:pos x="connsiteX1" y="connsiteY1"/>
              </a:cxn>
              <a:cxn ang="0">
                <a:pos x="connsiteX2" y="connsiteY2"/>
              </a:cxn>
            </a:cxnLst>
            <a:rect l="l" t="t" r="r" b="b"/>
            <a:pathLst>
              <a:path w="1440539" h="2247515">
                <a:moveTo>
                  <a:pt x="0" y="122501"/>
                </a:moveTo>
                <a:cubicBezTo>
                  <a:pt x="603518" y="1225"/>
                  <a:pt x="1207036" y="-120051"/>
                  <a:pt x="1382332" y="234118"/>
                </a:cubicBezTo>
                <a:cubicBezTo>
                  <a:pt x="1557628" y="588287"/>
                  <a:pt x="1304701" y="1417901"/>
                  <a:pt x="1051775" y="2247515"/>
                </a:cubicBezTo>
              </a:path>
            </a:pathLst>
          </a:cu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E72DC812-574C-489A-4957-9B83E62475D8}"/>
              </a:ext>
            </a:extLst>
          </p:cNvPr>
          <p:cNvSpPr txBox="1"/>
          <p:nvPr/>
        </p:nvSpPr>
        <p:spPr>
          <a:xfrm>
            <a:off x="9825656" y="4761938"/>
            <a:ext cx="1513796" cy="437120"/>
          </a:xfrm>
          <a:prstGeom prst="roundRect">
            <a:avLst>
              <a:gd name="adj" fmla="val 50000"/>
            </a:avLst>
          </a:prstGeom>
          <a:gradFill flip="none" rotWithShape="1">
            <a:gsLst>
              <a:gs pos="1000">
                <a:schemeClr val="accent2">
                  <a:lumMod val="40000"/>
                  <a:lumOff val="60000"/>
                </a:schemeClr>
              </a:gs>
              <a:gs pos="100000">
                <a:schemeClr val="accent2">
                  <a:lumMod val="75000"/>
                </a:schemeClr>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367">
              <a:defRPr>
                <a:latin typeface="+mj-lt"/>
              </a:defRPr>
            </a:lvl1pPr>
          </a:lstStyle>
          <a:p>
            <a:r>
              <a:rPr lang="en-US" sz="1600">
                <a:latin typeface="Segoe UI Semibold" panose="020B0702040204020203" pitchFamily="34" charset="0"/>
                <a:cs typeface="Segoe UI Semibold" panose="020B0702040204020203" pitchFamily="34" charset="0"/>
              </a:rPr>
              <a:t>DiskANN</a:t>
            </a:r>
          </a:p>
        </p:txBody>
      </p:sp>
    </p:spTree>
    <p:extLst>
      <p:ext uri="{BB962C8B-B14F-4D97-AF65-F5344CB8AC3E}">
        <p14:creationId xmlns:p14="http://schemas.microsoft.com/office/powerpoint/2010/main" val="3589250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54">
            <a:extLst>
              <a:ext uri="{FF2B5EF4-FFF2-40B4-BE49-F238E27FC236}">
                <a16:creationId xmlns:a16="http://schemas.microsoft.com/office/drawing/2014/main" id="{DDD8A8AB-1FB3-BD81-C782-64080FA27B86}"/>
              </a:ext>
            </a:extLst>
          </p:cNvPr>
          <p:cNvSpPr txBox="1">
            <a:spLocks/>
          </p:cNvSpPr>
          <p:nvPr/>
        </p:nvSpPr>
        <p:spPr>
          <a:xfrm>
            <a:off x="475960" y="335689"/>
            <a:ext cx="11065474" cy="538609"/>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kumimoji="0" lang="en-US" sz="2400" b="0" u="none" strike="noStrike" cap="none" spc="0" normalizeH="0" baseline="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3500" spc="-50">
                <a:gradFill>
                  <a:gsLst>
                    <a:gs pos="70000">
                      <a:srgbClr val="49C5B1"/>
                    </a:gs>
                    <a:gs pos="0">
                      <a:srgbClr val="8DE971"/>
                    </a:gs>
                  </a:gsLst>
                  <a:path path="circle">
                    <a:fillToRect l="100000" t="100000"/>
                  </a:path>
                </a:gradFill>
                <a:latin typeface="+mj-lt"/>
                <a:cs typeface="Kanit" pitchFamily="2" charset="-34"/>
              </a:rPr>
              <a:t>DiskANN – Vector Index for Performance and Accuracy</a:t>
            </a:r>
          </a:p>
        </p:txBody>
      </p:sp>
      <p:grpSp>
        <p:nvGrpSpPr>
          <p:cNvPr id="4" name="Group 3">
            <a:extLst>
              <a:ext uri="{FF2B5EF4-FFF2-40B4-BE49-F238E27FC236}">
                <a16:creationId xmlns:a16="http://schemas.microsoft.com/office/drawing/2014/main" id="{46A0974F-3C12-67F8-41E0-50F5B4ABB16E}"/>
              </a:ext>
            </a:extLst>
          </p:cNvPr>
          <p:cNvGrpSpPr/>
          <p:nvPr/>
        </p:nvGrpSpPr>
        <p:grpSpPr>
          <a:xfrm>
            <a:off x="8542395" y="2087716"/>
            <a:ext cx="3520440" cy="3441329"/>
            <a:chOff x="6178384" y="2087716"/>
            <a:chExt cx="3520440" cy="3441329"/>
          </a:xfrm>
        </p:grpSpPr>
        <p:sp>
          <p:nvSpPr>
            <p:cNvPr id="5" name="Rounded Rectangle 3">
              <a:extLst>
                <a:ext uri="{FF2B5EF4-FFF2-40B4-BE49-F238E27FC236}">
                  <a16:creationId xmlns:a16="http://schemas.microsoft.com/office/drawing/2014/main" id="{C3555288-224E-8CBE-333E-22342093607A}"/>
                </a:ext>
                <a:ext uri="{C183D7F6-B498-43B3-948B-1728B52AA6E4}">
                  <adec:decorative xmlns:adec="http://schemas.microsoft.com/office/drawing/2017/decorative" val="1"/>
                </a:ext>
              </a:extLst>
            </p:cNvPr>
            <p:cNvSpPr>
              <a:spLocks/>
            </p:cNvSpPr>
            <p:nvPr/>
          </p:nvSpPr>
          <p:spPr bwMode="auto">
            <a:xfrm>
              <a:off x="6178384" y="2087716"/>
              <a:ext cx="3520440" cy="3441329"/>
            </a:xfrm>
            <a:prstGeom prst="roundRect">
              <a:avLst>
                <a:gd name="adj" fmla="val 2824"/>
              </a:avLst>
            </a:prstGeom>
            <a:solidFill>
              <a:srgbClr val="091F2C"/>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Kanit" pitchFamily="2" charset="-34"/>
                <a:cs typeface="Kanit" pitchFamily="2" charset="-34"/>
              </a:endParaRPr>
            </a:p>
          </p:txBody>
        </p:sp>
        <p:sp>
          <p:nvSpPr>
            <p:cNvPr id="6" name="Right Arrow 26">
              <a:extLst>
                <a:ext uri="{FF2B5EF4-FFF2-40B4-BE49-F238E27FC236}">
                  <a16:creationId xmlns:a16="http://schemas.microsoft.com/office/drawing/2014/main" id="{A48452CA-B958-EF37-81BE-0B4B7D3F40CC}"/>
                </a:ext>
              </a:extLst>
            </p:cNvPr>
            <p:cNvSpPr/>
            <p:nvPr/>
          </p:nvSpPr>
          <p:spPr>
            <a:xfrm rot="5400000">
              <a:off x="6818880" y="3877229"/>
              <a:ext cx="1083937" cy="324594"/>
            </a:xfrm>
            <a:prstGeom prst="rightArrow">
              <a:avLst/>
            </a:prstGeom>
            <a:gradFill>
              <a:gsLst>
                <a:gs pos="52000">
                  <a:srgbClr val="FFFFFF">
                    <a:alpha val="44176"/>
                  </a:srgbClr>
                </a:gs>
                <a:gs pos="4000">
                  <a:schemeClr val="tx1">
                    <a:alpha val="0"/>
                  </a:schemeClr>
                </a:gs>
                <a:gs pos="100000">
                  <a:schemeClr val="tx1"/>
                </a:gs>
              </a:gsLst>
              <a:lin ang="0" scaled="1"/>
            </a:gradFill>
            <a:effectLst>
              <a:outerShdw blurRad="63500" dist="127000" dir="2700000" algn="tl" rotWithShape="0">
                <a:srgbClr val="000000">
                  <a:alpha val="49804"/>
                </a:srgbClr>
              </a:outerShdw>
            </a:effectLst>
          </p:spPr>
          <p:txBody>
            <a:bodyPr rot="0" spcFirstLastPara="0" vert="horz" wrap="square" lIns="0" tIns="9144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0">
                      <a:srgbClr val="0078D4"/>
                    </a:gs>
                    <a:gs pos="100000">
                      <a:srgbClr val="31BBEE"/>
                    </a:gs>
                  </a:gsLst>
                  <a:lin ang="13500000" scaled="1"/>
                </a:gradFill>
                <a:effectLst/>
                <a:uLnTx/>
                <a:uFillTx/>
                <a:latin typeface="Kanit" pitchFamily="2" charset="-34"/>
                <a:cs typeface="Kanit" pitchFamily="2" charset="-34"/>
              </a:endParaRPr>
            </a:p>
          </p:txBody>
        </p:sp>
        <p:sp>
          <p:nvSpPr>
            <p:cNvPr id="7" name="Rounded Rectangle 4">
              <a:extLst>
                <a:ext uri="{FF2B5EF4-FFF2-40B4-BE49-F238E27FC236}">
                  <a16:creationId xmlns:a16="http://schemas.microsoft.com/office/drawing/2014/main" id="{43FDF017-8670-47FC-2580-5DFEE35E1DD1}"/>
                </a:ext>
              </a:extLst>
            </p:cNvPr>
            <p:cNvSpPr/>
            <p:nvPr/>
          </p:nvSpPr>
          <p:spPr>
            <a:xfrm>
              <a:off x="6738134" y="3087195"/>
              <a:ext cx="2439290" cy="739618"/>
            </a:xfrm>
            <a:prstGeom prst="roundRect">
              <a:avLst>
                <a:gd name="adj" fmla="val 8391"/>
              </a:avLst>
            </a:prstGeom>
            <a:solidFill>
              <a:srgbClr val="8DC8E8"/>
            </a:solidFill>
            <a:ln>
              <a:noFill/>
            </a:ln>
            <a:effectLst>
              <a:outerShdw blurRad="63500" dist="63500" dir="2700000" algn="tl" rotWithShape="0">
                <a:prstClr val="black">
                  <a:alpha val="50000"/>
                </a:prstClr>
              </a:outerShdw>
            </a:effectLst>
          </p:spPr>
          <p:txBody>
            <a:bodyPr wrap="square"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Kanit" pitchFamily="2" charset="-34"/>
                  <a:cs typeface="Kanit" pitchFamily="2" charset="-34"/>
                </a:rPr>
                <a:t>RAM</a:t>
              </a:r>
            </a:p>
          </p:txBody>
        </p:sp>
        <p:sp>
          <p:nvSpPr>
            <p:cNvPr id="8" name="TextBox 108">
              <a:extLst>
                <a:ext uri="{FF2B5EF4-FFF2-40B4-BE49-F238E27FC236}">
                  <a16:creationId xmlns:a16="http://schemas.microsoft.com/office/drawing/2014/main" id="{F4CDCE6B-F4D0-752E-3915-E052F44641AF}"/>
                </a:ext>
              </a:extLst>
            </p:cNvPr>
            <p:cNvSpPr txBox="1"/>
            <p:nvPr/>
          </p:nvSpPr>
          <p:spPr>
            <a:xfrm>
              <a:off x="6929292" y="3429281"/>
              <a:ext cx="2056974"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Kanit" pitchFamily="2" charset="-34"/>
                  <a:cs typeface="Kanit" pitchFamily="2" charset="-34"/>
                </a:rPr>
                <a:t>Compressed vectors</a:t>
              </a:r>
            </a:p>
          </p:txBody>
        </p:sp>
        <p:sp>
          <p:nvSpPr>
            <p:cNvPr id="9" name="TextBox 123">
              <a:extLst>
                <a:ext uri="{FF2B5EF4-FFF2-40B4-BE49-F238E27FC236}">
                  <a16:creationId xmlns:a16="http://schemas.microsoft.com/office/drawing/2014/main" id="{37E1F6DD-2229-B49C-69D0-D56FF9ECA611}"/>
                </a:ext>
              </a:extLst>
            </p:cNvPr>
            <p:cNvSpPr txBox="1"/>
            <p:nvPr/>
          </p:nvSpPr>
          <p:spPr>
            <a:xfrm>
              <a:off x="6352463" y="2213464"/>
              <a:ext cx="3236170"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Kanit" pitchFamily="2" charset="-34"/>
                  <a:cs typeface="Kanit" pitchFamily="2" charset="-34"/>
                </a:rPr>
                <a:t>Optimized storage</a:t>
              </a:r>
            </a:p>
          </p:txBody>
        </p:sp>
        <p:sp>
          <p:nvSpPr>
            <p:cNvPr id="10" name="Right Arrow 26">
              <a:extLst>
                <a:ext uri="{FF2B5EF4-FFF2-40B4-BE49-F238E27FC236}">
                  <a16:creationId xmlns:a16="http://schemas.microsoft.com/office/drawing/2014/main" id="{3DB76EC8-C944-7B9A-A2C5-3881082D9764}"/>
                </a:ext>
              </a:extLst>
            </p:cNvPr>
            <p:cNvSpPr/>
            <p:nvPr/>
          </p:nvSpPr>
          <p:spPr>
            <a:xfrm rot="5400000">
              <a:off x="6818880" y="3877229"/>
              <a:ext cx="1083937" cy="324594"/>
            </a:xfrm>
            <a:prstGeom prst="rightArrow">
              <a:avLst/>
            </a:prstGeom>
            <a:gradFill>
              <a:gsLst>
                <a:gs pos="52000">
                  <a:srgbClr val="FFFFFF">
                    <a:alpha val="44176"/>
                  </a:srgbClr>
                </a:gs>
                <a:gs pos="4000">
                  <a:schemeClr val="tx1">
                    <a:alpha val="0"/>
                  </a:schemeClr>
                </a:gs>
                <a:gs pos="100000">
                  <a:schemeClr val="tx1"/>
                </a:gs>
              </a:gsLst>
              <a:lin ang="0" scaled="1"/>
            </a:gradFill>
            <a:effectLst>
              <a:outerShdw blurRad="63500" dist="127000" dir="2700000" algn="tl" rotWithShape="0">
                <a:srgbClr val="000000">
                  <a:alpha val="49804"/>
                </a:srgbClr>
              </a:outerShdw>
            </a:effectLst>
          </p:spPr>
          <p:txBody>
            <a:bodyPr rot="0" spcFirstLastPara="0" vert="horz" wrap="square" lIns="0" tIns="9144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0">
                      <a:srgbClr val="0078D4"/>
                    </a:gs>
                    <a:gs pos="100000">
                      <a:srgbClr val="31BBEE"/>
                    </a:gs>
                  </a:gsLst>
                  <a:lin ang="13500000" scaled="1"/>
                </a:gradFill>
                <a:effectLst/>
                <a:uLnTx/>
                <a:uFillTx/>
                <a:latin typeface="Kanit" pitchFamily="2" charset="-34"/>
                <a:cs typeface="Kanit" pitchFamily="2" charset="-34"/>
              </a:endParaRPr>
            </a:p>
          </p:txBody>
        </p:sp>
        <p:sp>
          <p:nvSpPr>
            <p:cNvPr id="11" name="Right Arrow 28">
              <a:extLst>
                <a:ext uri="{FF2B5EF4-FFF2-40B4-BE49-F238E27FC236}">
                  <a16:creationId xmlns:a16="http://schemas.microsoft.com/office/drawing/2014/main" id="{87EEE220-93EB-4D63-5E4C-8946120F7D57}"/>
                </a:ext>
              </a:extLst>
            </p:cNvPr>
            <p:cNvSpPr/>
            <p:nvPr/>
          </p:nvSpPr>
          <p:spPr>
            <a:xfrm rot="16200000">
              <a:off x="8178045" y="4090704"/>
              <a:ext cx="848502" cy="341059"/>
            </a:xfrm>
            <a:prstGeom prst="rightArrow">
              <a:avLst/>
            </a:prstGeom>
            <a:gradFill flip="none" rotWithShape="1">
              <a:gsLst>
                <a:gs pos="21000">
                  <a:schemeClr val="accent3"/>
                </a:gs>
                <a:gs pos="91000">
                  <a:srgbClr val="8DC8E8"/>
                </a:gs>
              </a:gsLst>
              <a:lin ang="0" scaled="1"/>
              <a:tileRect/>
            </a:gradFill>
            <a:effectLst>
              <a:outerShdw blurRad="63500" dist="127000" dir="2700000" algn="tl" rotWithShape="0">
                <a:srgbClr val="000000">
                  <a:alpha val="49804"/>
                </a:srgbClr>
              </a:outerShdw>
            </a:effectLst>
          </p:spPr>
          <p:txBody>
            <a:bodyPr rot="0" spcFirstLastPara="0" vert="horz" wrap="square" lIns="0" tIns="9144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0">
                      <a:srgbClr val="0078D4"/>
                    </a:gs>
                    <a:gs pos="100000">
                      <a:srgbClr val="31BBEE"/>
                    </a:gs>
                  </a:gsLst>
                  <a:lin ang="13500000" scaled="1"/>
                </a:gradFill>
                <a:effectLst/>
                <a:uLnTx/>
                <a:uFillTx/>
                <a:latin typeface="Kanit" pitchFamily="2" charset="-34"/>
                <a:cs typeface="Kanit" pitchFamily="2" charset="-34"/>
              </a:endParaRPr>
            </a:p>
          </p:txBody>
        </p:sp>
        <p:sp>
          <p:nvSpPr>
            <p:cNvPr id="12" name="Rounded Rectangle 11">
              <a:extLst>
                <a:ext uri="{FF2B5EF4-FFF2-40B4-BE49-F238E27FC236}">
                  <a16:creationId xmlns:a16="http://schemas.microsoft.com/office/drawing/2014/main" id="{5BF1D5B0-C749-F4C6-C537-A4010946A104}"/>
                </a:ext>
              </a:extLst>
            </p:cNvPr>
            <p:cNvSpPr/>
            <p:nvPr/>
          </p:nvSpPr>
          <p:spPr>
            <a:xfrm>
              <a:off x="6738134" y="4581492"/>
              <a:ext cx="2439289" cy="739617"/>
            </a:xfrm>
            <a:prstGeom prst="roundRect">
              <a:avLst>
                <a:gd name="adj" fmla="val 12337"/>
              </a:avLst>
            </a:prstGeom>
            <a:solidFill>
              <a:schemeClr val="accent3"/>
            </a:solidFill>
            <a:ln>
              <a:noFill/>
            </a:ln>
            <a:effectLst>
              <a:outerShdw blurRad="63500" dist="63500" dir="2700000" algn="tl" rotWithShape="0">
                <a:prstClr val="black">
                  <a:alpha val="50000"/>
                </a:prstClr>
              </a:outerShdw>
            </a:effectLst>
          </p:spPr>
          <p:txBody>
            <a:bodyPr wrap="square"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Kanit" pitchFamily="2" charset="-34"/>
                  <a:cs typeface="Kanit" pitchFamily="2" charset="-34"/>
                </a:rPr>
                <a:t>SSD</a:t>
              </a:r>
            </a:p>
          </p:txBody>
        </p:sp>
        <p:sp>
          <p:nvSpPr>
            <p:cNvPr id="13" name="TextBox 18">
              <a:extLst>
                <a:ext uri="{FF2B5EF4-FFF2-40B4-BE49-F238E27FC236}">
                  <a16:creationId xmlns:a16="http://schemas.microsoft.com/office/drawing/2014/main" id="{B6E72E2E-6735-5B91-C271-3E7FB74012C5}"/>
                </a:ext>
              </a:extLst>
            </p:cNvPr>
            <p:cNvSpPr txBox="1"/>
            <p:nvPr/>
          </p:nvSpPr>
          <p:spPr>
            <a:xfrm>
              <a:off x="6963660" y="4921187"/>
              <a:ext cx="1988237"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Kanit" pitchFamily="2" charset="-34"/>
                  <a:cs typeface="Kanit" pitchFamily="2" charset="-34"/>
                </a:rPr>
                <a:t>Full vectors + graph</a:t>
              </a:r>
            </a:p>
          </p:txBody>
        </p:sp>
        <p:pic>
          <p:nvPicPr>
            <p:cNvPr id="14" name="Graphic 111" descr="Network with solid fill">
              <a:extLst>
                <a:ext uri="{FF2B5EF4-FFF2-40B4-BE49-F238E27FC236}">
                  <a16:creationId xmlns:a16="http://schemas.microsoft.com/office/drawing/2014/main" id="{7D1A7096-5C94-65BD-05D7-721E450340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2691" y="4604123"/>
              <a:ext cx="341060" cy="341060"/>
            </a:xfrm>
            <a:prstGeom prst="rect">
              <a:avLst/>
            </a:prstGeom>
          </p:spPr>
        </p:pic>
        <p:pic>
          <p:nvPicPr>
            <p:cNvPr id="15" name="Picture 14" descr="A black background with white text&#10;&#10;Description automatically generated">
              <a:extLst>
                <a:ext uri="{FF2B5EF4-FFF2-40B4-BE49-F238E27FC236}">
                  <a16:creationId xmlns:a16="http://schemas.microsoft.com/office/drawing/2014/main" id="{2BCC4B27-B734-50C5-C400-3E4FBD168A10}"/>
                </a:ext>
              </a:extLst>
            </p:cNvPr>
            <p:cNvPicPr>
              <a:picLocks noChangeAspect="1"/>
            </p:cNvPicPr>
            <p:nvPr/>
          </p:nvPicPr>
          <p:blipFill>
            <a:blip r:embed="rId4"/>
            <a:srcRect l="5693" r="9356"/>
            <a:stretch/>
          </p:blipFill>
          <p:spPr>
            <a:xfrm>
              <a:off x="7182362" y="3843532"/>
              <a:ext cx="1626432" cy="723900"/>
            </a:xfrm>
            <a:prstGeom prst="rect">
              <a:avLst/>
            </a:prstGeom>
          </p:spPr>
        </p:pic>
      </p:grpSp>
      <p:grpSp>
        <p:nvGrpSpPr>
          <p:cNvPr id="16" name="Group 15">
            <a:extLst>
              <a:ext uri="{FF2B5EF4-FFF2-40B4-BE49-F238E27FC236}">
                <a16:creationId xmlns:a16="http://schemas.microsoft.com/office/drawing/2014/main" id="{E28878CF-1AC1-69D0-F082-888D7239E1E2}"/>
              </a:ext>
            </a:extLst>
          </p:cNvPr>
          <p:cNvGrpSpPr/>
          <p:nvPr/>
        </p:nvGrpSpPr>
        <p:grpSpPr>
          <a:xfrm>
            <a:off x="4793355" y="2087716"/>
            <a:ext cx="3520440" cy="3441329"/>
            <a:chOff x="2429344" y="2087716"/>
            <a:chExt cx="3520440" cy="3441329"/>
          </a:xfrm>
        </p:grpSpPr>
        <p:sp>
          <p:nvSpPr>
            <p:cNvPr id="17" name="Rounded Rectangle 3">
              <a:extLst>
                <a:ext uri="{FF2B5EF4-FFF2-40B4-BE49-F238E27FC236}">
                  <a16:creationId xmlns:a16="http://schemas.microsoft.com/office/drawing/2014/main" id="{C61A1346-28F1-F629-02AF-423D8C2C81D9}"/>
                </a:ext>
                <a:ext uri="{C183D7F6-B498-43B3-948B-1728B52AA6E4}">
                  <adec:decorative xmlns:adec="http://schemas.microsoft.com/office/drawing/2017/decorative" val="1"/>
                </a:ext>
              </a:extLst>
            </p:cNvPr>
            <p:cNvSpPr>
              <a:spLocks/>
            </p:cNvSpPr>
            <p:nvPr/>
          </p:nvSpPr>
          <p:spPr bwMode="auto">
            <a:xfrm>
              <a:off x="2429344" y="2087716"/>
              <a:ext cx="3520440" cy="3441329"/>
            </a:xfrm>
            <a:prstGeom prst="roundRect">
              <a:avLst>
                <a:gd name="adj" fmla="val 2824"/>
              </a:avLst>
            </a:prstGeom>
            <a:solidFill>
              <a:srgbClr val="091F2C"/>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Kanit" pitchFamily="2" charset="-34"/>
                <a:cs typeface="Kanit" pitchFamily="2" charset="-34"/>
              </a:endParaRPr>
            </a:p>
          </p:txBody>
        </p:sp>
        <p:sp>
          <p:nvSpPr>
            <p:cNvPr id="18" name="TextBox 16">
              <a:extLst>
                <a:ext uri="{FF2B5EF4-FFF2-40B4-BE49-F238E27FC236}">
                  <a16:creationId xmlns:a16="http://schemas.microsoft.com/office/drawing/2014/main" id="{A7CF9150-43AF-84DB-8C61-C2434CD2D5B9}"/>
                </a:ext>
              </a:extLst>
            </p:cNvPr>
            <p:cNvSpPr txBox="1"/>
            <p:nvPr/>
          </p:nvSpPr>
          <p:spPr>
            <a:xfrm>
              <a:off x="2945224" y="2715352"/>
              <a:ext cx="2488681" cy="5309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9DCD2"/>
                  </a:solidFill>
                  <a:effectLst/>
                  <a:uLnTx/>
                  <a:uFillTx/>
                  <a:latin typeface="Kanit" pitchFamily="2" charset="-34"/>
                  <a:cs typeface="Kanit" pitchFamily="2" charset="-34"/>
                </a:rPr>
                <a:t>Large Vectors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B9DCD2"/>
                  </a:solidFill>
                  <a:effectLst/>
                  <a:uLnTx/>
                  <a:uFillTx/>
                  <a:latin typeface="Kanit" pitchFamily="2" charset="-34"/>
                  <a:cs typeface="Kanit" pitchFamily="2" charset="-34"/>
                </a:rPr>
                <a:t>{ D1, D2, D3, D4, D5, …, D99, D100 }</a:t>
              </a:r>
            </a:p>
          </p:txBody>
        </p:sp>
        <p:sp>
          <p:nvSpPr>
            <p:cNvPr id="19" name="TextBox 14">
              <a:extLst>
                <a:ext uri="{FF2B5EF4-FFF2-40B4-BE49-F238E27FC236}">
                  <a16:creationId xmlns:a16="http://schemas.microsoft.com/office/drawing/2014/main" id="{57334FCB-85DC-9295-790A-5ECF78ECF75B}"/>
                </a:ext>
              </a:extLst>
            </p:cNvPr>
            <p:cNvSpPr txBox="1"/>
            <p:nvPr/>
          </p:nvSpPr>
          <p:spPr>
            <a:xfrm>
              <a:off x="2880703" y="2213464"/>
              <a:ext cx="261772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Kanit" pitchFamily="2" charset="-34"/>
                  <a:cs typeface="Kanit" pitchFamily="2" charset="-34"/>
                </a:rPr>
                <a:t>Vector compression</a:t>
              </a:r>
            </a:p>
          </p:txBody>
        </p:sp>
        <p:sp>
          <p:nvSpPr>
            <p:cNvPr id="20" name="TextBox 63">
              <a:extLst>
                <a:ext uri="{FF2B5EF4-FFF2-40B4-BE49-F238E27FC236}">
                  <a16:creationId xmlns:a16="http://schemas.microsoft.com/office/drawing/2014/main" id="{3E5B4EB7-41A1-E670-B0D2-123F2752B76E}"/>
                </a:ext>
              </a:extLst>
            </p:cNvPr>
            <p:cNvSpPr txBox="1"/>
            <p:nvPr/>
          </p:nvSpPr>
          <p:spPr>
            <a:xfrm>
              <a:off x="3373331" y="3855362"/>
              <a:ext cx="1632467" cy="471076"/>
            </a:xfrm>
            <a:prstGeom prst="roundRect">
              <a:avLst>
                <a:gd name="adj" fmla="val 13771"/>
              </a:avLst>
            </a:prstGeom>
            <a:solidFill>
              <a:srgbClr val="8661C5"/>
            </a:solidFill>
            <a:ln>
              <a:noFill/>
            </a:ln>
            <a:effectLst>
              <a:outerShdw blurRad="63500" dist="63500" dir="2700000" algn="tl" rotWithShape="0">
                <a:prstClr val="black">
                  <a:alpha val="50000"/>
                </a:prstClr>
              </a:outerShdw>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Kanit" pitchFamily="2" charset="-34"/>
                  <a:cs typeface="Kanit" pitchFamily="2" charset="-34"/>
                </a:rPr>
                <a:t>Quantization</a:t>
              </a:r>
              <a:endParaRPr kumimoji="0" lang="en-US" sz="1400" b="0" i="0" u="none" strike="noStrike" kern="1200" cap="none" spc="0" normalizeH="0" baseline="0" noProof="0">
                <a:ln>
                  <a:noFill/>
                </a:ln>
                <a:solidFill>
                  <a:srgbClr val="FFFFFF"/>
                </a:solidFill>
                <a:effectLst/>
                <a:uLnTx/>
                <a:uFillTx/>
                <a:latin typeface="Kanit" pitchFamily="2" charset="-34"/>
                <a:cs typeface="Kanit" pitchFamily="2" charset="-34"/>
              </a:endParaRPr>
            </a:p>
          </p:txBody>
        </p:sp>
        <p:sp>
          <p:nvSpPr>
            <p:cNvPr id="21" name="TextBox 17">
              <a:extLst>
                <a:ext uri="{FF2B5EF4-FFF2-40B4-BE49-F238E27FC236}">
                  <a16:creationId xmlns:a16="http://schemas.microsoft.com/office/drawing/2014/main" id="{E9EE0D55-0A50-92CB-6F06-404AC415F8B0}"/>
                </a:ext>
              </a:extLst>
            </p:cNvPr>
            <p:cNvSpPr txBox="1"/>
            <p:nvPr/>
          </p:nvSpPr>
          <p:spPr>
            <a:xfrm>
              <a:off x="2945224" y="4847382"/>
              <a:ext cx="2488680" cy="5309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9DCD2"/>
                  </a:solidFill>
                  <a:effectLst/>
                  <a:uLnTx/>
                  <a:uFillTx/>
                  <a:latin typeface="Kanit" pitchFamily="2" charset="-34"/>
                  <a:cs typeface="Kanit" pitchFamily="2" charset="-34"/>
                </a:rPr>
                <a:t>Compressed Vectors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B9DCD2"/>
                  </a:solidFill>
                  <a:effectLst/>
                  <a:uLnTx/>
                  <a:uFillTx/>
                  <a:latin typeface="Kanit" pitchFamily="2" charset="-34"/>
                  <a:cs typeface="Kanit" pitchFamily="2" charset="-34"/>
                </a:rPr>
                <a:t>{ D1, D2 .., D100 }</a:t>
              </a:r>
            </a:p>
          </p:txBody>
        </p:sp>
        <p:pic>
          <p:nvPicPr>
            <p:cNvPr id="22" name="Picture 21">
              <a:extLst>
                <a:ext uri="{FF2B5EF4-FFF2-40B4-BE49-F238E27FC236}">
                  <a16:creationId xmlns:a16="http://schemas.microsoft.com/office/drawing/2014/main" id="{A4181C95-6E0D-B1FB-2C4A-E3CB1FDDA9F2}"/>
                </a:ext>
              </a:extLst>
            </p:cNvPr>
            <p:cNvPicPr>
              <a:picLocks noChangeAspect="1"/>
            </p:cNvPicPr>
            <p:nvPr/>
          </p:nvPicPr>
          <p:blipFill>
            <a:blip r:embed="rId5"/>
            <a:stretch>
              <a:fillRect/>
            </a:stretch>
          </p:blipFill>
          <p:spPr>
            <a:xfrm>
              <a:off x="4135135" y="3376688"/>
              <a:ext cx="123825" cy="419100"/>
            </a:xfrm>
            <a:prstGeom prst="rect">
              <a:avLst/>
            </a:prstGeom>
          </p:spPr>
        </p:pic>
        <p:pic>
          <p:nvPicPr>
            <p:cNvPr id="23" name="Picture 22">
              <a:extLst>
                <a:ext uri="{FF2B5EF4-FFF2-40B4-BE49-F238E27FC236}">
                  <a16:creationId xmlns:a16="http://schemas.microsoft.com/office/drawing/2014/main" id="{0AD0947E-BE79-2D45-A1D8-57F1B74621FE}"/>
                </a:ext>
              </a:extLst>
            </p:cNvPr>
            <p:cNvPicPr>
              <a:picLocks noChangeAspect="1"/>
            </p:cNvPicPr>
            <p:nvPr/>
          </p:nvPicPr>
          <p:blipFill>
            <a:blip r:embed="rId6"/>
            <a:stretch>
              <a:fillRect/>
            </a:stretch>
          </p:blipFill>
          <p:spPr>
            <a:xfrm>
              <a:off x="4111699" y="4449157"/>
              <a:ext cx="219075" cy="523875"/>
            </a:xfrm>
            <a:prstGeom prst="rect">
              <a:avLst/>
            </a:prstGeom>
          </p:spPr>
        </p:pic>
      </p:grpSp>
      <p:sp>
        <p:nvSpPr>
          <p:cNvPr id="24" name="Content Placeholder 4">
            <a:extLst>
              <a:ext uri="{FF2B5EF4-FFF2-40B4-BE49-F238E27FC236}">
                <a16:creationId xmlns:a16="http://schemas.microsoft.com/office/drawing/2014/main" id="{121912FD-253C-8EC2-A716-03F1463D3EF8}"/>
              </a:ext>
            </a:extLst>
          </p:cNvPr>
          <p:cNvSpPr txBox="1">
            <a:spLocks/>
          </p:cNvSpPr>
          <p:nvPr/>
        </p:nvSpPr>
        <p:spPr>
          <a:xfrm>
            <a:off x="359062" y="2093557"/>
            <a:ext cx="4123368" cy="3742070"/>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defTabSz="914102">
              <a:lnSpc>
                <a:spcPct val="90000"/>
              </a:lnSpc>
              <a:spcBef>
                <a:spcPts val="600"/>
              </a:spcBef>
              <a:defRPr/>
            </a:pPr>
            <a:r>
              <a:rPr kumimoji="0" lang="en-US" sz="2000" b="0" i="0" u="none" strike="noStrike" kern="0" cap="none" spc="0" normalizeH="0" baseline="0" noProof="0">
                <a:ln>
                  <a:noFill/>
                </a:ln>
                <a:solidFill>
                  <a:srgbClr val="FFFFFF"/>
                </a:solidFill>
                <a:effectLst/>
                <a:uLnTx/>
                <a:uFillTx/>
                <a:cs typeface="Kanit" pitchFamily="2" charset="-34"/>
              </a:rPr>
              <a:t>Highly performant, scalable, and accurate index for vectors</a:t>
            </a:r>
          </a:p>
          <a:p>
            <a:pPr marL="285750" lvl="2" indent="-285750" defTabSz="914102">
              <a:lnSpc>
                <a:spcPct val="90000"/>
              </a:lnSpc>
              <a:spcBef>
                <a:spcPts val="600"/>
              </a:spcBef>
              <a:defRPr/>
            </a:pPr>
            <a:r>
              <a:rPr kumimoji="0" lang="en-US" sz="2000" b="0" i="0" u="none" strike="noStrike" kern="0" cap="none" spc="0" normalizeH="0" baseline="0" noProof="0">
                <a:ln>
                  <a:noFill/>
                </a:ln>
                <a:solidFill>
                  <a:srgbClr val="FFFFFF"/>
                </a:solidFill>
                <a:effectLst/>
                <a:uLnTx/>
                <a:uFillTx/>
                <a:cs typeface="Kanit" pitchFamily="2" charset="-34"/>
              </a:rPr>
              <a:t>Superior to IVFLAT and HNSW </a:t>
            </a:r>
          </a:p>
          <a:p>
            <a:pPr marL="285750" lvl="2" indent="-285750" defTabSz="914102">
              <a:lnSpc>
                <a:spcPct val="90000"/>
              </a:lnSpc>
              <a:spcBef>
                <a:spcPts val="600"/>
              </a:spcBef>
              <a:defRPr/>
            </a:pPr>
            <a:r>
              <a:rPr kumimoji="0" lang="en-US" sz="2000" b="0" i="0" u="none" strike="noStrike" kern="0" cap="none" spc="0" normalizeH="0" baseline="0" noProof="0">
                <a:ln>
                  <a:noFill/>
                </a:ln>
                <a:solidFill>
                  <a:srgbClr val="FFFFFF"/>
                </a:solidFill>
                <a:effectLst/>
                <a:uLnTx/>
                <a:uFillTx/>
                <a:cs typeface="Kanit" pitchFamily="2" charset="-34"/>
              </a:rPr>
              <a:t>Reduced memory footprint by storing vectors on SSD</a:t>
            </a:r>
          </a:p>
          <a:p>
            <a:pPr marL="285750" lvl="2" indent="-285750" defTabSz="914102">
              <a:lnSpc>
                <a:spcPct val="90000"/>
              </a:lnSpc>
              <a:spcBef>
                <a:spcPts val="600"/>
              </a:spcBef>
              <a:defRPr/>
            </a:pPr>
            <a:r>
              <a:rPr kumimoji="0" lang="en-US" sz="2000" b="0" i="0" u="none" strike="noStrike" kern="0" cap="none" spc="0" normalizeH="0" baseline="0" noProof="0">
                <a:ln>
                  <a:noFill/>
                </a:ln>
                <a:solidFill>
                  <a:srgbClr val="FFFFFF"/>
                </a:solidFill>
                <a:effectLst/>
                <a:uLnTx/>
                <a:uFillTx/>
                <a:cs typeface="Kanit" pitchFamily="2" charset="-34"/>
              </a:rPr>
              <a:t>Compression and quantization improve speed and accuracy of vector search</a:t>
            </a:r>
          </a:p>
          <a:p>
            <a:pPr marL="285750" lvl="2" indent="-285750" defTabSz="914102">
              <a:lnSpc>
                <a:spcPct val="90000"/>
              </a:lnSpc>
              <a:spcBef>
                <a:spcPts val="600"/>
              </a:spcBef>
              <a:defRPr/>
            </a:pPr>
            <a:r>
              <a:rPr kumimoji="0" lang="en-US" sz="2000" b="0" i="0" u="none" strike="noStrike" kern="0" cap="none" spc="0" normalizeH="0" baseline="0" noProof="0">
                <a:ln>
                  <a:noFill/>
                </a:ln>
                <a:solidFill>
                  <a:srgbClr val="FFFFFF"/>
                </a:solidFill>
                <a:effectLst/>
                <a:uLnTx/>
                <a:uFillTx/>
                <a:cs typeface="Kanit" pitchFamily="2" charset="-34"/>
              </a:rPr>
              <a:t>Accuracy retained as data changed</a:t>
            </a:r>
            <a:endParaRPr kumimoji="0" lang="en-US" sz="2000" b="0" i="0" u="none" strike="noStrike" kern="1200" cap="none" spc="0" normalizeH="0" baseline="0" noProof="0">
              <a:ln>
                <a:noFill/>
              </a:ln>
              <a:solidFill>
                <a:srgbClr val="FFFFFF"/>
              </a:solidFill>
              <a:effectLst/>
              <a:uLnTx/>
              <a:uFillTx/>
              <a:cs typeface="Kanit" pitchFamily="2" charset="-34"/>
            </a:endParaRPr>
          </a:p>
        </p:txBody>
      </p:sp>
    </p:spTree>
    <p:extLst>
      <p:ext uri="{BB962C8B-B14F-4D97-AF65-F5344CB8AC3E}">
        <p14:creationId xmlns:p14="http://schemas.microsoft.com/office/powerpoint/2010/main" val="40071904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4506F-EDB9-1A8E-74B9-B97D22B39307}"/>
            </a:ext>
          </a:extLst>
        </p:cNvPr>
        <p:cNvGrpSpPr/>
        <p:nvPr/>
      </p:nvGrpSpPr>
      <p:grpSpPr>
        <a:xfrm>
          <a:off x="0" y="0"/>
          <a:ext cx="0" cy="0"/>
          <a:chOff x="0" y="0"/>
          <a:chExt cx="0" cy="0"/>
        </a:xfrm>
      </p:grpSpPr>
      <p:sp>
        <p:nvSpPr>
          <p:cNvPr id="2" name="Title 16">
            <a:extLst>
              <a:ext uri="{FF2B5EF4-FFF2-40B4-BE49-F238E27FC236}">
                <a16:creationId xmlns:a16="http://schemas.microsoft.com/office/drawing/2014/main" id="{D070F350-372F-5F25-35CE-9EFDD147FF43}"/>
              </a:ext>
            </a:extLst>
          </p:cNvPr>
          <p:cNvSpPr>
            <a:spLocks noGrp="1"/>
          </p:cNvSpPr>
          <p:nvPr>
            <p:ph type="title"/>
          </p:nvPr>
        </p:nvSpPr>
        <p:spPr>
          <a:xfrm>
            <a:off x="613838" y="513490"/>
            <a:ext cx="11018520" cy="553998"/>
          </a:xfrm>
        </p:spPr>
        <p:txBody>
          <a:bodyPr wrap="square" anchor="t">
            <a:normAutofit/>
          </a:bodyPr>
          <a:lstStyle/>
          <a:p>
            <a:pPr marL="12700" defTabSz="932742">
              <a:lnSpc>
                <a:spcPct val="100000"/>
              </a:lnSpc>
              <a:spcBef>
                <a:spcPct val="20000"/>
              </a:spcBef>
              <a:buSzPct val="90000"/>
              <a:defRPr/>
            </a:pPr>
            <a:r>
              <a:rPr lang="en-US" sz="3500">
                <a:gradFill>
                  <a:gsLst>
                    <a:gs pos="70000">
                      <a:srgbClr val="49C5B1"/>
                    </a:gs>
                    <a:gs pos="0">
                      <a:srgbClr val="8DE971"/>
                    </a:gs>
                  </a:gsLst>
                  <a:path path="circle">
                    <a:fillToRect l="100000" t="100000"/>
                  </a:path>
                </a:gradFill>
                <a:cs typeface="Kanit" pitchFamily="2" charset="-34"/>
              </a:rPr>
              <a:t>Using DiskANN</a:t>
            </a:r>
          </a:p>
        </p:txBody>
      </p:sp>
      <p:sp>
        <p:nvSpPr>
          <p:cNvPr id="3" name="Text Placeholder 5">
            <a:extLst>
              <a:ext uri="{FF2B5EF4-FFF2-40B4-BE49-F238E27FC236}">
                <a16:creationId xmlns:a16="http://schemas.microsoft.com/office/drawing/2014/main" id="{9D4F2ADB-9E5A-638B-9AA1-B72129C1D9DE}"/>
              </a:ext>
            </a:extLst>
          </p:cNvPr>
          <p:cNvSpPr txBox="1">
            <a:spLocks/>
          </p:cNvSpPr>
          <p:nvPr/>
        </p:nvSpPr>
        <p:spPr>
          <a:xfrm>
            <a:off x="407766" y="1799846"/>
            <a:ext cx="4593212" cy="3538452"/>
          </a:xfrm>
          <a:prstGeom prst="rect">
            <a:avLst/>
          </a:prstGeom>
        </p:spPr>
        <p:txBody>
          <a:bodyPr vert="horz" wrap="square" lIns="0" tIns="0" rIns="0" bIns="0" rtlCol="0" anchor="t">
            <a:normAutofit fontScale="92500" lnSpcReduction="10000"/>
          </a:bodyPr>
          <a:lstStyle>
            <a:lvl1pPr marL="457200" indent="-457200" algn="l" rtl="0" eaLnBrk="1" fontAlgn="base" hangingPunct="1">
              <a:lnSpc>
                <a:spcPct val="130000"/>
              </a:lnSpc>
              <a:spcBef>
                <a:spcPts val="1000"/>
              </a:spcBef>
              <a:spcAft>
                <a:spcPct val="0"/>
              </a:spcAft>
              <a:buClr>
                <a:srgbClr val="CC0000"/>
              </a:buClr>
              <a:buSzPct val="70000"/>
              <a:buFontTx/>
              <a:buBlip>
                <a:blip r:embed="rId2"/>
              </a:buBlip>
              <a:defRPr sz="3400" b="0" i="0" kern="1200">
                <a:solidFill>
                  <a:schemeClr val="tx1"/>
                </a:solidFill>
                <a:latin typeface="Kanit Light" pitchFamily="2" charset="-34"/>
                <a:ea typeface="+mn-ea"/>
                <a:cs typeface="Kanit Light"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2"/>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2"/>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kern="0">
                <a:solidFill>
                  <a:srgbClr val="FFFFFF"/>
                </a:solidFill>
                <a:latin typeface="+mn-lt"/>
                <a:cs typeface="Kanit" pitchFamily="2" charset="-34"/>
              </a:rPr>
              <a:t>Now, let’s dive into DiskANN for your vector data</a:t>
            </a:r>
          </a:p>
          <a:p>
            <a:r>
              <a:rPr lang="en-US" sz="2800" kern="0">
                <a:solidFill>
                  <a:srgbClr val="FFFFFF"/>
                </a:solidFill>
                <a:latin typeface="+mn-lt"/>
                <a:cs typeface="Kanit" pitchFamily="2" charset="-34"/>
              </a:rPr>
              <a:t>We can create an index on the vector column, so we can do faster searching on the vector data.</a:t>
            </a:r>
          </a:p>
        </p:txBody>
      </p:sp>
      <p:sp>
        <p:nvSpPr>
          <p:cNvPr id="4" name="Arrow: Chevron 1">
            <a:extLst>
              <a:ext uri="{FF2B5EF4-FFF2-40B4-BE49-F238E27FC236}">
                <a16:creationId xmlns:a16="http://schemas.microsoft.com/office/drawing/2014/main" id="{FB0F5924-FF2C-2969-030B-A70B048A63CF}"/>
              </a:ext>
            </a:extLst>
          </p:cNvPr>
          <p:cNvSpPr/>
          <p:nvPr/>
        </p:nvSpPr>
        <p:spPr>
          <a:xfrm>
            <a:off x="5551493" y="3023443"/>
            <a:ext cx="571605" cy="1091257"/>
          </a:xfrm>
          <a:prstGeom prst="chevron">
            <a:avLst>
              <a:gd name="adj" fmla="val 62310"/>
            </a:avLst>
          </a:prstGeom>
          <a:gradFill flip="none" rotWithShape="1">
            <a:gsLst>
              <a:gs pos="35000">
                <a:srgbClr val="49C5B1"/>
              </a:gs>
              <a:gs pos="0">
                <a:srgbClr val="8DE971"/>
              </a:gs>
            </a:gsLst>
            <a:path path="circle">
              <a:fillToRect l="100000" t="100000"/>
            </a:path>
            <a:tileRect r="-100000" b="-100000"/>
          </a:gradFill>
          <a:ln w="10795" cap="flat" cmpd="sng" algn="ctr">
            <a:noFill/>
            <a:prstDash val="solid"/>
          </a:ln>
          <a:effectLst>
            <a:outerShdw blurRad="63500" dist="127000" dir="2700000" algn="tl" rotWithShape="0">
              <a:srgbClr val="000000">
                <a:alpha val="49804"/>
              </a:srgbClr>
            </a:outerShdw>
          </a:effectLst>
        </p:spPr>
        <p:style>
          <a:lnRef idx="0">
            <a:scrgbClr r="0" g="0" b="0"/>
          </a:lnRef>
          <a:fillRef idx="1">
            <a:scrgbClr r="0" g="0" b="0"/>
          </a:fillRef>
          <a:effectRef idx="0">
            <a:scrgbClr r="0" g="0" b="0"/>
          </a:effectRef>
          <a:fontRef idx="minor">
            <a:schemeClr val="lt1"/>
          </a:fontRef>
        </p:style>
        <p:txBody>
          <a:bodyPr/>
          <a:lstStyle/>
          <a:p>
            <a:endParaRPr lang="en-US">
              <a:latin typeface="Kanit" pitchFamily="2" charset="-34"/>
              <a:cs typeface="Kanit" pitchFamily="2" charset="-34"/>
            </a:endParaRPr>
          </a:p>
        </p:txBody>
      </p:sp>
      <p:grpSp>
        <p:nvGrpSpPr>
          <p:cNvPr id="5" name="Group 4">
            <a:extLst>
              <a:ext uri="{FF2B5EF4-FFF2-40B4-BE49-F238E27FC236}">
                <a16:creationId xmlns:a16="http://schemas.microsoft.com/office/drawing/2014/main" id="{9F331133-FE66-5222-5E84-319A5D30BCBC}"/>
              </a:ext>
            </a:extLst>
          </p:cNvPr>
          <p:cNvGrpSpPr>
            <a:grpSpLocks noChangeAspect="1"/>
          </p:cNvGrpSpPr>
          <p:nvPr/>
        </p:nvGrpSpPr>
        <p:grpSpPr>
          <a:xfrm>
            <a:off x="6323865" y="2538053"/>
            <a:ext cx="5640998" cy="2062035"/>
            <a:chOff x="6951981" y="2442530"/>
            <a:chExt cx="5823964" cy="4961716"/>
          </a:xfrm>
          <a:solidFill>
            <a:schemeClr val="bg1"/>
          </a:solidFill>
        </p:grpSpPr>
        <p:sp>
          <p:nvSpPr>
            <p:cNvPr id="6" name="Rectangle: Rounded Corners 3">
              <a:extLst>
                <a:ext uri="{FF2B5EF4-FFF2-40B4-BE49-F238E27FC236}">
                  <a16:creationId xmlns:a16="http://schemas.microsoft.com/office/drawing/2014/main" id="{DC295FE0-35A1-56CF-F863-F6C8EE3B9847}"/>
                </a:ext>
                <a:ext uri="{C183D7F6-B498-43B3-948B-1728B52AA6E4}">
                  <adec:decorative xmlns:adec="http://schemas.microsoft.com/office/drawing/2017/decorative" val="1"/>
                </a:ext>
              </a:extLst>
            </p:cNvPr>
            <p:cNvSpPr/>
            <p:nvPr/>
          </p:nvSpPr>
          <p:spPr bwMode="auto">
            <a:xfrm>
              <a:off x="6951981" y="2442530"/>
              <a:ext cx="5823964" cy="4961716"/>
            </a:xfrm>
            <a:prstGeom prst="roundRect">
              <a:avLst>
                <a:gd name="adj" fmla="val 4284"/>
              </a:avLst>
            </a:prstGeom>
            <a:solidFill>
              <a:schemeClr val="tx1"/>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Kanit" pitchFamily="2" charset="-34"/>
              </a:endParaRPr>
            </a:p>
          </p:txBody>
        </p:sp>
        <p:sp>
          <p:nvSpPr>
            <p:cNvPr id="7" name="Text Placeholder 4">
              <a:extLst>
                <a:ext uri="{FF2B5EF4-FFF2-40B4-BE49-F238E27FC236}">
                  <a16:creationId xmlns:a16="http://schemas.microsoft.com/office/drawing/2014/main" id="{EAA94CCE-785B-C1B1-5ECE-59DC2CC996BF}"/>
                </a:ext>
              </a:extLst>
            </p:cNvPr>
            <p:cNvSpPr txBox="1">
              <a:spLocks/>
            </p:cNvSpPr>
            <p:nvPr/>
          </p:nvSpPr>
          <p:spPr>
            <a:xfrm>
              <a:off x="7113265" y="3154414"/>
              <a:ext cx="5487845" cy="3529410"/>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solidFill>
                    <a:srgbClr val="C00000"/>
                  </a:solidFill>
                  <a:latin typeface="Consolas" panose="020B0609020204030204" pitchFamily="49" charset="0"/>
                  <a:cs typeface="Kanit" pitchFamily="2" charset="-34"/>
                </a:rPr>
                <a:t>CREATE INDEX</a:t>
              </a:r>
              <a:r>
                <a:rPr lang="en-US" sz="1600" b="1">
                  <a:solidFill>
                    <a:srgbClr val="000000"/>
                  </a:solidFill>
                  <a:latin typeface="Consolas" panose="020B0609020204030204" pitchFamily="49" charset="0"/>
                  <a:cs typeface="Kanit" pitchFamily="2" charset="-34"/>
                </a:rPr>
                <a:t> </a:t>
              </a:r>
              <a:r>
                <a:rPr lang="en-US" sz="1600" b="1" err="1">
                  <a:solidFill>
                    <a:srgbClr val="000000"/>
                  </a:solidFill>
                  <a:latin typeface="Consolas" panose="020B0609020204030204" pitchFamily="49" charset="0"/>
                  <a:cs typeface="Kanit" pitchFamily="2" charset="-34"/>
                </a:rPr>
                <a:t>embedding_diskann_idx</a:t>
              </a:r>
              <a:r>
                <a:rPr lang="en-US" sz="1600" b="1">
                  <a:solidFill>
                    <a:srgbClr val="000000"/>
                  </a:solidFill>
                  <a:latin typeface="Consolas" panose="020B0609020204030204" pitchFamily="49" charset="0"/>
                  <a:cs typeface="Kanit" pitchFamily="2" charset="-34"/>
                </a:rPr>
                <a:t> ON listing USING </a:t>
              </a:r>
              <a:r>
                <a:rPr lang="en-US" sz="1600" b="1" err="1">
                  <a:solidFill>
                    <a:srgbClr val="000000"/>
                  </a:solidFill>
                  <a:latin typeface="Consolas" panose="020B0609020204030204" pitchFamily="49" charset="0"/>
                  <a:cs typeface="Kanit" pitchFamily="2" charset="-34"/>
                </a:rPr>
                <a:t>diskann</a:t>
              </a:r>
              <a:r>
                <a:rPr lang="en-US" sz="1600" b="1">
                  <a:solidFill>
                    <a:srgbClr val="000000"/>
                  </a:solidFill>
                  <a:latin typeface="Consolas" panose="020B0609020204030204" pitchFamily="49" charset="0"/>
                  <a:cs typeface="Kanit" pitchFamily="2" charset="-34"/>
                </a:rPr>
                <a:t> (</a:t>
              </a:r>
              <a:r>
                <a:rPr lang="en-US" sz="1600" b="1" err="1">
                  <a:solidFill>
                    <a:srgbClr val="000000"/>
                  </a:solidFill>
                  <a:latin typeface="Consolas" panose="020B0609020204030204" pitchFamily="49" charset="0"/>
                  <a:cs typeface="Kanit" pitchFamily="2" charset="-34"/>
                </a:rPr>
                <a:t>description_vector</a:t>
              </a:r>
              <a:r>
                <a:rPr lang="en-US" sz="1600" b="1">
                  <a:solidFill>
                    <a:srgbClr val="000000"/>
                  </a:solidFill>
                  <a:latin typeface="Consolas" panose="020B0609020204030204" pitchFamily="49" charset="0"/>
                  <a:cs typeface="Kanit" pitchFamily="2" charset="-34"/>
                </a:rPr>
                <a:t> </a:t>
              </a:r>
              <a:r>
                <a:rPr lang="en-US" sz="1600" b="1" err="1">
                  <a:solidFill>
                    <a:srgbClr val="000000"/>
                  </a:solidFill>
                  <a:latin typeface="Consolas" panose="020B0609020204030204" pitchFamily="49" charset="0"/>
                  <a:cs typeface="Kanit" pitchFamily="2" charset="-34"/>
                </a:rPr>
                <a:t>vector_cosine_ops</a:t>
              </a:r>
              <a:r>
                <a:rPr lang="en-US" sz="1600" b="1">
                  <a:solidFill>
                    <a:srgbClr val="000000"/>
                  </a:solidFill>
                  <a:latin typeface="Consolas" panose="020B0609020204030204" pitchFamily="49" charset="0"/>
                  <a:cs typeface="Kanit" pitchFamily="2" charset="-34"/>
                </a:rPr>
                <a:t>)</a:t>
              </a:r>
            </a:p>
            <a:p>
              <a:pPr marL="0" indent="0" algn="l">
                <a:buNone/>
              </a:pPr>
              <a:r>
                <a:rPr lang="en-US" sz="1600">
                  <a:solidFill>
                    <a:srgbClr val="808080"/>
                  </a:solidFill>
                  <a:latin typeface="Consolas" panose="020B0609020204030204" pitchFamily="49" charset="0"/>
                  <a:cs typeface="Kanit" pitchFamily="2" charset="-34"/>
                </a:rPr>
                <a:t>-- Create </a:t>
              </a:r>
              <a:r>
                <a:rPr lang="en-US" sz="1600" err="1">
                  <a:solidFill>
                    <a:srgbClr val="808080"/>
                  </a:solidFill>
                  <a:latin typeface="Consolas" panose="020B0609020204030204" pitchFamily="49" charset="0"/>
                  <a:cs typeface="Kanit" pitchFamily="2" charset="-34"/>
                </a:rPr>
                <a:t>DiskANN</a:t>
              </a:r>
              <a:r>
                <a:rPr lang="en-US" sz="1600">
                  <a:solidFill>
                    <a:srgbClr val="808080"/>
                  </a:solidFill>
                  <a:latin typeface="Consolas" panose="020B0609020204030204" pitchFamily="49" charset="0"/>
                  <a:cs typeface="Kanit" pitchFamily="2" charset="-34"/>
                </a:rPr>
                <a:t> index to improve search times</a:t>
              </a:r>
            </a:p>
          </p:txBody>
        </p:sp>
      </p:grpSp>
    </p:spTree>
    <p:extLst>
      <p:ext uri="{BB962C8B-B14F-4D97-AF65-F5344CB8AC3E}">
        <p14:creationId xmlns:p14="http://schemas.microsoft.com/office/powerpoint/2010/main" val="10088824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A97F3-FD6D-3AD6-DC84-951CA5E03DAA}"/>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441EACB-5BE9-653C-C65E-9891E92869E3}"/>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1747" y="-98738"/>
            <a:ext cx="12203747" cy="7073646"/>
          </a:xfrm>
          <a:prstGeom prst="rect">
            <a:avLst/>
          </a:prstGeom>
        </p:spPr>
      </p:pic>
      <p:sp>
        <p:nvSpPr>
          <p:cNvPr id="20" name="Title 19">
            <a:extLst>
              <a:ext uri="{FF2B5EF4-FFF2-40B4-BE49-F238E27FC236}">
                <a16:creationId xmlns:a16="http://schemas.microsoft.com/office/drawing/2014/main" id="{82D7C51B-1C86-2D73-220E-AA28E0C15C64}"/>
              </a:ext>
            </a:extLst>
          </p:cNvPr>
          <p:cNvSpPr>
            <a:spLocks noGrp="1"/>
          </p:cNvSpPr>
          <p:nvPr>
            <p:ph type="title"/>
          </p:nvPr>
        </p:nvSpPr>
        <p:spPr>
          <a:xfrm>
            <a:off x="400049" y="215238"/>
            <a:ext cx="8125386" cy="433965"/>
          </a:xfr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p>
            <a:pPr defTabSz="914367">
              <a:lnSpc>
                <a:spcPct val="100000"/>
              </a:lnSpc>
              <a:spcBef>
                <a:spcPts val="0"/>
              </a:spcBef>
            </a:pPr>
            <a:r>
              <a:rPr lang="en-US" sz="2400" b="1">
                <a:gradFill>
                  <a:gsLst>
                    <a:gs pos="41958">
                      <a:srgbClr val="FFFFFF"/>
                    </a:gs>
                    <a:gs pos="24000">
                      <a:srgbClr val="FFFFFF"/>
                    </a:gs>
                  </a:gsLst>
                  <a:lin ang="2700000" scaled="0"/>
                </a:gradFill>
                <a:latin typeface="Segoe UI" panose="020B0502040204020203" pitchFamily="34" charset="0"/>
              </a:rPr>
              <a:t>Lab Agenda – Find Relevant Cases</a:t>
            </a:r>
          </a:p>
        </p:txBody>
      </p:sp>
      <p:sp>
        <p:nvSpPr>
          <p:cNvPr id="2" name="Freeform: Shape 1">
            <a:extLst>
              <a:ext uri="{FF2B5EF4-FFF2-40B4-BE49-F238E27FC236}">
                <a16:creationId xmlns:a16="http://schemas.microsoft.com/office/drawing/2014/main" id="{89DEAFA8-7902-80D8-39E3-B55C95DE16E3}"/>
              </a:ext>
            </a:extLst>
          </p:cNvPr>
          <p:cNvSpPr/>
          <p:nvPr/>
        </p:nvSpPr>
        <p:spPr>
          <a:xfrm>
            <a:off x="806450" y="887398"/>
            <a:ext cx="9281320" cy="5780102"/>
          </a:xfrm>
          <a:custGeom>
            <a:avLst/>
            <a:gdLst>
              <a:gd name="connsiteX0" fmla="*/ 0 w 9281320"/>
              <a:gd name="connsiteY0" fmla="*/ 5780102 h 5780102"/>
              <a:gd name="connsiteX1" fmla="*/ 2451100 w 9281320"/>
              <a:gd name="connsiteY1" fmla="*/ 4516452 h 5780102"/>
              <a:gd name="connsiteX2" fmla="*/ 2165350 w 9281320"/>
              <a:gd name="connsiteY2" fmla="*/ 3068652 h 5780102"/>
              <a:gd name="connsiteX3" fmla="*/ 4654550 w 9281320"/>
              <a:gd name="connsiteY3" fmla="*/ 2624152 h 5780102"/>
              <a:gd name="connsiteX4" fmla="*/ 5308600 w 9281320"/>
              <a:gd name="connsiteY4" fmla="*/ 1011252 h 5780102"/>
              <a:gd name="connsiteX5" fmla="*/ 7918450 w 9281320"/>
              <a:gd name="connsiteY5" fmla="*/ 1665302 h 5780102"/>
              <a:gd name="connsiteX6" fmla="*/ 9144000 w 9281320"/>
              <a:gd name="connsiteY6" fmla="*/ 166702 h 5780102"/>
              <a:gd name="connsiteX7" fmla="*/ 9264650 w 9281320"/>
              <a:gd name="connsiteY7" fmla="*/ 20652 h 57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1320" h="5780102">
                <a:moveTo>
                  <a:pt x="0" y="5780102"/>
                </a:moveTo>
                <a:cubicBezTo>
                  <a:pt x="1045104" y="5374231"/>
                  <a:pt x="2090208" y="4968360"/>
                  <a:pt x="2451100" y="4516452"/>
                </a:cubicBezTo>
                <a:cubicBezTo>
                  <a:pt x="2811992" y="4064544"/>
                  <a:pt x="1798108" y="3384035"/>
                  <a:pt x="2165350" y="3068652"/>
                </a:cubicBezTo>
                <a:cubicBezTo>
                  <a:pt x="2532592" y="2753269"/>
                  <a:pt x="4130675" y="2967052"/>
                  <a:pt x="4654550" y="2624152"/>
                </a:cubicBezTo>
                <a:cubicBezTo>
                  <a:pt x="5178425" y="2281252"/>
                  <a:pt x="4764617" y="1171060"/>
                  <a:pt x="5308600" y="1011252"/>
                </a:cubicBezTo>
                <a:cubicBezTo>
                  <a:pt x="5852583" y="851444"/>
                  <a:pt x="7279217" y="1806060"/>
                  <a:pt x="7918450" y="1665302"/>
                </a:cubicBezTo>
                <a:cubicBezTo>
                  <a:pt x="8557683" y="1524544"/>
                  <a:pt x="8919633" y="440810"/>
                  <a:pt x="9144000" y="166702"/>
                </a:cubicBezTo>
                <a:cubicBezTo>
                  <a:pt x="9368367" y="-107406"/>
                  <a:pt x="9245600" y="44994"/>
                  <a:pt x="9264650" y="20652"/>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A88028C-7B5F-D13B-7444-15C453B80380}"/>
              </a:ext>
            </a:extLst>
          </p:cNvPr>
          <p:cNvSpPr/>
          <p:nvPr/>
        </p:nvSpPr>
        <p:spPr>
          <a:xfrm>
            <a:off x="171450" y="5048250"/>
            <a:ext cx="2921000" cy="1536700"/>
          </a:xfrm>
          <a:custGeom>
            <a:avLst/>
            <a:gdLst>
              <a:gd name="connsiteX0" fmla="*/ 0 w 2921000"/>
              <a:gd name="connsiteY0" fmla="*/ 1536700 h 1536700"/>
              <a:gd name="connsiteX1" fmla="*/ 31750 w 2921000"/>
              <a:gd name="connsiteY1" fmla="*/ 1530350 h 1536700"/>
              <a:gd name="connsiteX2" fmla="*/ 107950 w 2921000"/>
              <a:gd name="connsiteY2" fmla="*/ 1397000 h 1536700"/>
              <a:gd name="connsiteX3" fmla="*/ 298450 w 2921000"/>
              <a:gd name="connsiteY3" fmla="*/ 1162050 h 1536700"/>
              <a:gd name="connsiteX4" fmla="*/ 349250 w 2921000"/>
              <a:gd name="connsiteY4" fmla="*/ 1104900 h 1536700"/>
              <a:gd name="connsiteX5" fmla="*/ 552450 w 2921000"/>
              <a:gd name="connsiteY5" fmla="*/ 1009650 h 1536700"/>
              <a:gd name="connsiteX6" fmla="*/ 704850 w 2921000"/>
              <a:gd name="connsiteY6" fmla="*/ 952500 h 1536700"/>
              <a:gd name="connsiteX7" fmla="*/ 882650 w 2921000"/>
              <a:gd name="connsiteY7" fmla="*/ 889000 h 1536700"/>
              <a:gd name="connsiteX8" fmla="*/ 920750 w 2921000"/>
              <a:gd name="connsiteY8" fmla="*/ 869950 h 1536700"/>
              <a:gd name="connsiteX9" fmla="*/ 1130300 w 2921000"/>
              <a:gd name="connsiteY9" fmla="*/ 819150 h 1536700"/>
              <a:gd name="connsiteX10" fmla="*/ 1174750 w 2921000"/>
              <a:gd name="connsiteY10" fmla="*/ 806450 h 1536700"/>
              <a:gd name="connsiteX11" fmla="*/ 1346200 w 2921000"/>
              <a:gd name="connsiteY11" fmla="*/ 800100 h 1536700"/>
              <a:gd name="connsiteX12" fmla="*/ 1695450 w 2921000"/>
              <a:gd name="connsiteY12" fmla="*/ 774700 h 1536700"/>
              <a:gd name="connsiteX13" fmla="*/ 1854200 w 2921000"/>
              <a:gd name="connsiteY13" fmla="*/ 742950 h 1536700"/>
              <a:gd name="connsiteX14" fmla="*/ 1917700 w 2921000"/>
              <a:gd name="connsiteY14" fmla="*/ 730250 h 1536700"/>
              <a:gd name="connsiteX15" fmla="*/ 1987550 w 2921000"/>
              <a:gd name="connsiteY15" fmla="*/ 723900 h 1536700"/>
              <a:gd name="connsiteX16" fmla="*/ 2146300 w 2921000"/>
              <a:gd name="connsiteY16" fmla="*/ 692150 h 1536700"/>
              <a:gd name="connsiteX17" fmla="*/ 2273300 w 2921000"/>
              <a:gd name="connsiteY17" fmla="*/ 666750 h 1536700"/>
              <a:gd name="connsiteX18" fmla="*/ 2374900 w 2921000"/>
              <a:gd name="connsiteY18" fmla="*/ 635000 h 1536700"/>
              <a:gd name="connsiteX19" fmla="*/ 2438400 w 2921000"/>
              <a:gd name="connsiteY19" fmla="*/ 609600 h 1536700"/>
              <a:gd name="connsiteX20" fmla="*/ 2717800 w 2921000"/>
              <a:gd name="connsiteY20" fmla="*/ 374650 h 1536700"/>
              <a:gd name="connsiteX21" fmla="*/ 2870200 w 2921000"/>
              <a:gd name="connsiteY21" fmla="*/ 76200 h 1536700"/>
              <a:gd name="connsiteX22" fmla="*/ 2889250 w 2921000"/>
              <a:gd name="connsiteY22" fmla="*/ 38100 h 1536700"/>
              <a:gd name="connsiteX23" fmla="*/ 2901950 w 2921000"/>
              <a:gd name="connsiteY23" fmla="*/ 12700 h 1536700"/>
              <a:gd name="connsiteX24" fmla="*/ 2921000 w 2921000"/>
              <a:gd name="connsiteY24" fmla="*/ 0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000" h="1536700">
                <a:moveTo>
                  <a:pt x="0" y="1536700"/>
                </a:moveTo>
                <a:cubicBezTo>
                  <a:pt x="10583" y="1534583"/>
                  <a:pt x="23764" y="1537610"/>
                  <a:pt x="31750" y="1530350"/>
                </a:cubicBezTo>
                <a:cubicBezTo>
                  <a:pt x="59911" y="1504750"/>
                  <a:pt x="91478" y="1425238"/>
                  <a:pt x="107950" y="1397000"/>
                </a:cubicBezTo>
                <a:cubicBezTo>
                  <a:pt x="164329" y="1300350"/>
                  <a:pt x="215985" y="1255511"/>
                  <a:pt x="298450" y="1162050"/>
                </a:cubicBezTo>
                <a:cubicBezTo>
                  <a:pt x="315313" y="1142938"/>
                  <a:pt x="326172" y="1115718"/>
                  <a:pt x="349250" y="1104900"/>
                </a:cubicBezTo>
                <a:cubicBezTo>
                  <a:pt x="416983" y="1073150"/>
                  <a:pt x="481483" y="1033306"/>
                  <a:pt x="552450" y="1009650"/>
                </a:cubicBezTo>
                <a:cubicBezTo>
                  <a:pt x="752945" y="942818"/>
                  <a:pt x="503021" y="1028186"/>
                  <a:pt x="704850" y="952500"/>
                </a:cubicBezTo>
                <a:cubicBezTo>
                  <a:pt x="763776" y="930403"/>
                  <a:pt x="826361" y="917145"/>
                  <a:pt x="882650" y="889000"/>
                </a:cubicBezTo>
                <a:cubicBezTo>
                  <a:pt x="895350" y="882650"/>
                  <a:pt x="907360" y="874676"/>
                  <a:pt x="920750" y="869950"/>
                </a:cubicBezTo>
                <a:cubicBezTo>
                  <a:pt x="970070" y="852543"/>
                  <a:pt x="1098854" y="828135"/>
                  <a:pt x="1130300" y="819150"/>
                </a:cubicBezTo>
                <a:cubicBezTo>
                  <a:pt x="1145117" y="814917"/>
                  <a:pt x="1159400" y="807804"/>
                  <a:pt x="1174750" y="806450"/>
                </a:cubicBezTo>
                <a:cubicBezTo>
                  <a:pt x="1231718" y="801423"/>
                  <a:pt x="1289101" y="803317"/>
                  <a:pt x="1346200" y="800100"/>
                </a:cubicBezTo>
                <a:cubicBezTo>
                  <a:pt x="1545214" y="788888"/>
                  <a:pt x="1558608" y="787140"/>
                  <a:pt x="1695450" y="774700"/>
                </a:cubicBezTo>
                <a:cubicBezTo>
                  <a:pt x="1853903" y="740746"/>
                  <a:pt x="1718290" y="768838"/>
                  <a:pt x="1854200" y="742950"/>
                </a:cubicBezTo>
                <a:cubicBezTo>
                  <a:pt x="1875405" y="738911"/>
                  <a:pt x="1896331" y="733303"/>
                  <a:pt x="1917700" y="730250"/>
                </a:cubicBezTo>
                <a:cubicBezTo>
                  <a:pt x="1940844" y="726944"/>
                  <a:pt x="1964267" y="726017"/>
                  <a:pt x="1987550" y="723900"/>
                </a:cubicBezTo>
                <a:lnTo>
                  <a:pt x="2146300" y="692150"/>
                </a:lnTo>
                <a:cubicBezTo>
                  <a:pt x="2188633" y="683683"/>
                  <a:pt x="2232093" y="679627"/>
                  <a:pt x="2273300" y="666750"/>
                </a:cubicBezTo>
                <a:cubicBezTo>
                  <a:pt x="2307167" y="656167"/>
                  <a:pt x="2341370" y="646606"/>
                  <a:pt x="2374900" y="635000"/>
                </a:cubicBezTo>
                <a:cubicBezTo>
                  <a:pt x="2396443" y="627543"/>
                  <a:pt x="2419068" y="621682"/>
                  <a:pt x="2438400" y="609600"/>
                </a:cubicBezTo>
                <a:cubicBezTo>
                  <a:pt x="2563786" y="531234"/>
                  <a:pt x="2637065" y="487679"/>
                  <a:pt x="2717800" y="374650"/>
                </a:cubicBezTo>
                <a:cubicBezTo>
                  <a:pt x="2776969" y="291814"/>
                  <a:pt x="2829135" y="163463"/>
                  <a:pt x="2870200" y="76200"/>
                </a:cubicBezTo>
                <a:cubicBezTo>
                  <a:pt x="2876246" y="63352"/>
                  <a:pt x="2882900" y="50800"/>
                  <a:pt x="2889250" y="38100"/>
                </a:cubicBezTo>
                <a:cubicBezTo>
                  <a:pt x="2893483" y="29633"/>
                  <a:pt x="2894074" y="17951"/>
                  <a:pt x="2901950" y="12700"/>
                </a:cubicBezTo>
                <a:lnTo>
                  <a:pt x="2921000" y="0"/>
                </a:ln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76D0BBDE-27F7-6F75-722E-7B0BB5CA6D73}"/>
              </a:ext>
            </a:extLst>
          </p:cNvPr>
          <p:cNvSpPr/>
          <p:nvPr/>
        </p:nvSpPr>
        <p:spPr>
          <a:xfrm>
            <a:off x="556420" y="921572"/>
            <a:ext cx="10086530" cy="5390328"/>
          </a:xfrm>
          <a:custGeom>
            <a:avLst/>
            <a:gdLst>
              <a:gd name="connsiteX0" fmla="*/ 0 w 10086530"/>
              <a:gd name="connsiteY0" fmla="*/ 5390328 h 5390328"/>
              <a:gd name="connsiteX1" fmla="*/ 3467100 w 10086530"/>
              <a:gd name="connsiteY1" fmla="*/ 4450528 h 5390328"/>
              <a:gd name="connsiteX2" fmla="*/ 5289550 w 10086530"/>
              <a:gd name="connsiteY2" fmla="*/ 2139128 h 5390328"/>
              <a:gd name="connsiteX3" fmla="*/ 8591550 w 10086530"/>
              <a:gd name="connsiteY3" fmla="*/ 3212278 h 5390328"/>
              <a:gd name="connsiteX4" fmla="*/ 9969500 w 10086530"/>
              <a:gd name="connsiteY4" fmla="*/ 246828 h 5390328"/>
              <a:gd name="connsiteX5" fmla="*/ 9918700 w 10086530"/>
              <a:gd name="connsiteY5" fmla="*/ 373828 h 539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6530" h="5390328">
                <a:moveTo>
                  <a:pt x="0" y="5390328"/>
                </a:moveTo>
                <a:cubicBezTo>
                  <a:pt x="1292754" y="5191361"/>
                  <a:pt x="2585508" y="4992395"/>
                  <a:pt x="3467100" y="4450528"/>
                </a:cubicBezTo>
                <a:cubicBezTo>
                  <a:pt x="4348692" y="3908661"/>
                  <a:pt x="4435475" y="2345503"/>
                  <a:pt x="5289550" y="2139128"/>
                </a:cubicBezTo>
                <a:cubicBezTo>
                  <a:pt x="6143625" y="1932753"/>
                  <a:pt x="7811558" y="3527661"/>
                  <a:pt x="8591550" y="3212278"/>
                </a:cubicBezTo>
                <a:cubicBezTo>
                  <a:pt x="9371542" y="2896895"/>
                  <a:pt x="9748308" y="719903"/>
                  <a:pt x="9969500" y="246828"/>
                </a:cubicBezTo>
                <a:cubicBezTo>
                  <a:pt x="10190692" y="-226247"/>
                  <a:pt x="10054696" y="73790"/>
                  <a:pt x="9918700" y="373828"/>
                </a:cubicBezTo>
              </a:path>
            </a:pathLst>
          </a:custGeom>
          <a:noFill/>
          <a:ln w="79375">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7BB90F74-2094-4324-EB74-772EC15891DD}"/>
              </a:ext>
            </a:extLst>
          </p:cNvPr>
          <p:cNvGrpSpPr>
            <a:grpSpLocks noChangeAspect="1"/>
          </p:cNvGrpSpPr>
          <p:nvPr/>
        </p:nvGrpSpPr>
        <p:grpSpPr>
          <a:xfrm>
            <a:off x="171450" y="6083300"/>
            <a:ext cx="457200" cy="457200"/>
            <a:chOff x="6669393" y="1558637"/>
            <a:chExt cx="1325086" cy="1325086"/>
          </a:xfrm>
        </p:grpSpPr>
        <p:sp>
          <p:nvSpPr>
            <p:cNvPr id="6" name="Oval 5">
              <a:extLst>
                <a:ext uri="{FF2B5EF4-FFF2-40B4-BE49-F238E27FC236}">
                  <a16:creationId xmlns:a16="http://schemas.microsoft.com/office/drawing/2014/main" id="{18573C6B-E101-68C9-7122-9FBA6E562054}"/>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7" name="Oval 4">
              <a:extLst>
                <a:ext uri="{FF2B5EF4-FFF2-40B4-BE49-F238E27FC236}">
                  <a16:creationId xmlns:a16="http://schemas.microsoft.com/office/drawing/2014/main" id="{A4FF11B3-CCB1-5D99-ACFA-E411DB83F3F2}"/>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1</a:t>
              </a:r>
            </a:p>
          </p:txBody>
        </p:sp>
      </p:grpSp>
      <p:grpSp>
        <p:nvGrpSpPr>
          <p:cNvPr id="8" name="Group 7">
            <a:extLst>
              <a:ext uri="{FF2B5EF4-FFF2-40B4-BE49-F238E27FC236}">
                <a16:creationId xmlns:a16="http://schemas.microsoft.com/office/drawing/2014/main" id="{8BBC5049-BD39-2BF4-08CE-5C29CA0FD097}"/>
              </a:ext>
            </a:extLst>
          </p:cNvPr>
          <p:cNvGrpSpPr>
            <a:grpSpLocks noChangeAspect="1"/>
          </p:cNvGrpSpPr>
          <p:nvPr/>
        </p:nvGrpSpPr>
        <p:grpSpPr>
          <a:xfrm>
            <a:off x="3716849" y="5156200"/>
            <a:ext cx="457200" cy="457200"/>
            <a:chOff x="6669393" y="1558637"/>
            <a:chExt cx="1325086" cy="1325086"/>
          </a:xfrm>
        </p:grpSpPr>
        <p:sp>
          <p:nvSpPr>
            <p:cNvPr id="9" name="Oval 8">
              <a:extLst>
                <a:ext uri="{FF2B5EF4-FFF2-40B4-BE49-F238E27FC236}">
                  <a16:creationId xmlns:a16="http://schemas.microsoft.com/office/drawing/2014/main" id="{2DE6A66E-8B90-A24F-8975-B46BCABE61F0}"/>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Oval 4">
              <a:extLst>
                <a:ext uri="{FF2B5EF4-FFF2-40B4-BE49-F238E27FC236}">
                  <a16:creationId xmlns:a16="http://schemas.microsoft.com/office/drawing/2014/main" id="{FFC61D8C-C2C9-3263-2768-F0EDC63E7909}"/>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2</a:t>
              </a:r>
            </a:p>
          </p:txBody>
        </p:sp>
      </p:grpSp>
      <p:grpSp>
        <p:nvGrpSpPr>
          <p:cNvPr id="14" name="Group 13">
            <a:extLst>
              <a:ext uri="{FF2B5EF4-FFF2-40B4-BE49-F238E27FC236}">
                <a16:creationId xmlns:a16="http://schemas.microsoft.com/office/drawing/2014/main" id="{D23E26C2-ED4E-059F-15DF-01EA7B84BF10}"/>
              </a:ext>
            </a:extLst>
          </p:cNvPr>
          <p:cNvGrpSpPr>
            <a:grpSpLocks noChangeAspect="1"/>
          </p:cNvGrpSpPr>
          <p:nvPr/>
        </p:nvGrpSpPr>
        <p:grpSpPr>
          <a:xfrm>
            <a:off x="5704399" y="2794000"/>
            <a:ext cx="457200" cy="457200"/>
            <a:chOff x="6669393" y="1558637"/>
            <a:chExt cx="1325086" cy="1325086"/>
          </a:xfrm>
        </p:grpSpPr>
        <p:sp>
          <p:nvSpPr>
            <p:cNvPr id="15" name="Oval 14">
              <a:extLst>
                <a:ext uri="{FF2B5EF4-FFF2-40B4-BE49-F238E27FC236}">
                  <a16:creationId xmlns:a16="http://schemas.microsoft.com/office/drawing/2014/main" id="{FC5C475A-7B6F-A443-5F05-59CC029C3E63}"/>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6" name="Oval 4">
              <a:extLst>
                <a:ext uri="{FF2B5EF4-FFF2-40B4-BE49-F238E27FC236}">
                  <a16:creationId xmlns:a16="http://schemas.microsoft.com/office/drawing/2014/main" id="{D6DD8977-8FF8-5F9B-DFB0-4FD0D965E3A0}"/>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3</a:t>
              </a:r>
            </a:p>
          </p:txBody>
        </p:sp>
      </p:grpSp>
      <p:grpSp>
        <p:nvGrpSpPr>
          <p:cNvPr id="17" name="Group 16">
            <a:extLst>
              <a:ext uri="{FF2B5EF4-FFF2-40B4-BE49-F238E27FC236}">
                <a16:creationId xmlns:a16="http://schemas.microsoft.com/office/drawing/2014/main" id="{2E67AC71-1577-8942-F42D-D76D3FEAE0B4}"/>
              </a:ext>
            </a:extLst>
          </p:cNvPr>
          <p:cNvGrpSpPr>
            <a:grpSpLocks noChangeAspect="1"/>
          </p:cNvGrpSpPr>
          <p:nvPr/>
        </p:nvGrpSpPr>
        <p:grpSpPr>
          <a:xfrm>
            <a:off x="9082599" y="3835400"/>
            <a:ext cx="457200" cy="457200"/>
            <a:chOff x="6669393" y="1558637"/>
            <a:chExt cx="1325086" cy="1325086"/>
          </a:xfrm>
        </p:grpSpPr>
        <p:sp>
          <p:nvSpPr>
            <p:cNvPr id="18" name="Oval 17">
              <a:extLst>
                <a:ext uri="{FF2B5EF4-FFF2-40B4-BE49-F238E27FC236}">
                  <a16:creationId xmlns:a16="http://schemas.microsoft.com/office/drawing/2014/main" id="{FAA3B517-5327-A70A-CAFD-57256A60E985}"/>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1" name="Oval 4">
              <a:extLst>
                <a:ext uri="{FF2B5EF4-FFF2-40B4-BE49-F238E27FC236}">
                  <a16:creationId xmlns:a16="http://schemas.microsoft.com/office/drawing/2014/main" id="{E2521B6F-F709-1EE8-8C84-81B26AA9B41F}"/>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4</a:t>
              </a:r>
            </a:p>
          </p:txBody>
        </p:sp>
      </p:grpSp>
      <p:sp>
        <p:nvSpPr>
          <p:cNvPr id="37" name="TextBox 36">
            <a:extLst>
              <a:ext uri="{FF2B5EF4-FFF2-40B4-BE49-F238E27FC236}">
                <a16:creationId xmlns:a16="http://schemas.microsoft.com/office/drawing/2014/main" id="{7BA64FA5-B91F-ABFD-901A-90C4FB02AAC3}"/>
              </a:ext>
            </a:extLst>
          </p:cNvPr>
          <p:cNvSpPr txBox="1"/>
          <p:nvPr/>
        </p:nvSpPr>
        <p:spPr>
          <a:xfrm>
            <a:off x="2900822" y="4616450"/>
            <a:ext cx="2019650" cy="45720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defTabSz="914367">
              <a:defRPr sz="1600" b="1">
                <a:gradFill>
                  <a:gsLst>
                    <a:gs pos="24000">
                      <a:srgbClr val="FFFFFF"/>
                    </a:gs>
                    <a:gs pos="41958">
                      <a:srgbClr val="FFFFFF"/>
                    </a:gs>
                  </a:gsLst>
                  <a:lin ang="2700000" scaled="0"/>
                </a:gradFill>
                <a:latin typeface="Segoe UI Semibold"/>
                <a:cs typeface="Segoe UI Semibold"/>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Search context</a:t>
            </a: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 – </a:t>
            </a:r>
          </a:p>
          <a:p>
            <a:pPr defTabSz="914367">
              <a:defRPr/>
            </a:pPr>
            <a:r>
              <a:rPr lang="en-US" sz="14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Pattern Matching</a:t>
            </a:r>
            <a:endParaRPr lang="en-US" sz="1600">
              <a:gradFill>
                <a:gsLst>
                  <a:gs pos="24000">
                    <a:srgbClr val="FFFFFF"/>
                  </a:gs>
                  <a:gs pos="41958">
                    <a:srgbClr val="FFFFFF"/>
                  </a:gs>
                </a:gsLst>
                <a:lin ang="2700000" scaled="0"/>
              </a:gradFill>
              <a:latin typeface="Segoe UI Semibold"/>
              <a:cs typeface="Segoe UI Semibold"/>
            </a:endParaRPr>
          </a:p>
        </p:txBody>
      </p:sp>
      <p:sp>
        <p:nvSpPr>
          <p:cNvPr id="38" name="TextBox 37">
            <a:extLst>
              <a:ext uri="{FF2B5EF4-FFF2-40B4-BE49-F238E27FC236}">
                <a16:creationId xmlns:a16="http://schemas.microsoft.com/office/drawing/2014/main" id="{66A30225-B004-4B2A-729D-BE3A78B84C66}"/>
              </a:ext>
            </a:extLst>
          </p:cNvPr>
          <p:cNvSpPr txBox="1"/>
          <p:nvPr/>
        </p:nvSpPr>
        <p:spPr>
          <a:xfrm>
            <a:off x="0" y="5590823"/>
            <a:ext cx="1761049"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US Caselaw Dataset</a:t>
            </a:r>
          </a:p>
        </p:txBody>
      </p:sp>
      <p:sp>
        <p:nvSpPr>
          <p:cNvPr id="45" name="TextBox 44">
            <a:extLst>
              <a:ext uri="{FF2B5EF4-FFF2-40B4-BE49-F238E27FC236}">
                <a16:creationId xmlns:a16="http://schemas.microsoft.com/office/drawing/2014/main" id="{144FFFA9-F869-B985-ED7E-86AC206D838D}"/>
              </a:ext>
            </a:extLst>
          </p:cNvPr>
          <p:cNvSpPr txBox="1"/>
          <p:nvPr/>
        </p:nvSpPr>
        <p:spPr>
          <a:xfrm>
            <a:off x="9397825" y="2033003"/>
            <a:ext cx="2019650" cy="696795"/>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Re-ranker and </a:t>
            </a:r>
            <a:r>
              <a:rPr lang="en-US" sz="1400" err="1">
                <a:gradFill>
                  <a:gsLst>
                    <a:gs pos="24000">
                      <a:srgbClr val="FFFFFF"/>
                    </a:gs>
                    <a:gs pos="41958">
                      <a:srgbClr val="FFFFFF"/>
                    </a:gs>
                  </a:gsLst>
                  <a:lin ang="2700000" scaled="0"/>
                </a:gradFill>
                <a:latin typeface="Segoe UI Semibold"/>
                <a:cs typeface="Segoe UI Semibold"/>
              </a:rPr>
              <a:t>GraphRAG</a:t>
            </a:r>
            <a:endParaRPr lang="en-US" sz="1400">
              <a:gradFill>
                <a:gsLst>
                  <a:gs pos="24000">
                    <a:srgbClr val="FFFFFF"/>
                  </a:gs>
                  <a:gs pos="41958">
                    <a:srgbClr val="FFFFFF"/>
                  </a:gs>
                </a:gsLst>
                <a:lin ang="2700000" scaled="0"/>
              </a:gradFill>
              <a:latin typeface="Segoe UI Semibold"/>
              <a:cs typeface="Segoe UI Semibold"/>
            </a:endParaRPr>
          </a:p>
        </p:txBody>
      </p:sp>
      <p:sp>
        <p:nvSpPr>
          <p:cNvPr id="48" name="Freeform: Shape 47">
            <a:extLst>
              <a:ext uri="{FF2B5EF4-FFF2-40B4-BE49-F238E27FC236}">
                <a16:creationId xmlns:a16="http://schemas.microsoft.com/office/drawing/2014/main" id="{FF716361-C078-C0CE-1D63-90FE18F8990E}"/>
              </a:ext>
            </a:extLst>
          </p:cNvPr>
          <p:cNvSpPr/>
          <p:nvPr/>
        </p:nvSpPr>
        <p:spPr>
          <a:xfrm>
            <a:off x="8160989" y="4216400"/>
            <a:ext cx="1398334" cy="1965316"/>
          </a:xfrm>
          <a:custGeom>
            <a:avLst/>
            <a:gdLst>
              <a:gd name="connsiteX0" fmla="*/ 885644 w 1398334"/>
              <a:gd name="connsiteY0" fmla="*/ 0 h 1965316"/>
              <a:gd name="connsiteX1" fmla="*/ 1368244 w 1398334"/>
              <a:gd name="connsiteY1" fmla="*/ 1837267 h 1965316"/>
              <a:gd name="connsiteX2" fmla="*/ 115178 w 1398334"/>
              <a:gd name="connsiteY2" fmla="*/ 1803400 h 1965316"/>
              <a:gd name="connsiteX3" fmla="*/ 132111 w 1398334"/>
              <a:gd name="connsiteY3" fmla="*/ 1756833 h 1965316"/>
            </a:gdLst>
            <a:ahLst/>
            <a:cxnLst>
              <a:cxn ang="0">
                <a:pos x="connsiteX0" y="connsiteY0"/>
              </a:cxn>
              <a:cxn ang="0">
                <a:pos x="connsiteX1" y="connsiteY1"/>
              </a:cxn>
              <a:cxn ang="0">
                <a:pos x="connsiteX2" y="connsiteY2"/>
              </a:cxn>
              <a:cxn ang="0">
                <a:pos x="connsiteX3" y="connsiteY3"/>
              </a:cxn>
            </a:cxnLst>
            <a:rect l="l" t="t" r="r" b="b"/>
            <a:pathLst>
              <a:path w="1398334" h="1965316">
                <a:moveTo>
                  <a:pt x="885644" y="0"/>
                </a:moveTo>
                <a:cubicBezTo>
                  <a:pt x="1191149" y="768350"/>
                  <a:pt x="1496655" y="1536700"/>
                  <a:pt x="1368244" y="1837267"/>
                </a:cubicBezTo>
                <a:cubicBezTo>
                  <a:pt x="1239833" y="2137834"/>
                  <a:pt x="321200" y="1816806"/>
                  <a:pt x="115178" y="1803400"/>
                </a:cubicBezTo>
                <a:cubicBezTo>
                  <a:pt x="-90844" y="1789994"/>
                  <a:pt x="20633" y="1773413"/>
                  <a:pt x="132111" y="1756833"/>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B5FB5549-99BC-CFD8-4D20-2111017CDB05}"/>
              </a:ext>
            </a:extLst>
          </p:cNvPr>
          <p:cNvGrpSpPr>
            <a:grpSpLocks noChangeAspect="1"/>
          </p:cNvGrpSpPr>
          <p:nvPr/>
        </p:nvGrpSpPr>
        <p:grpSpPr>
          <a:xfrm>
            <a:off x="10159332" y="1431133"/>
            <a:ext cx="457200" cy="457200"/>
            <a:chOff x="6669393" y="1558637"/>
            <a:chExt cx="1325086" cy="1325086"/>
          </a:xfrm>
        </p:grpSpPr>
        <p:sp>
          <p:nvSpPr>
            <p:cNvPr id="51" name="Oval 50">
              <a:extLst>
                <a:ext uri="{FF2B5EF4-FFF2-40B4-BE49-F238E27FC236}">
                  <a16:creationId xmlns:a16="http://schemas.microsoft.com/office/drawing/2014/main" id="{F956636A-AD9B-B397-670D-AE7039FCE336}"/>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52" name="Oval 4">
              <a:extLst>
                <a:ext uri="{FF2B5EF4-FFF2-40B4-BE49-F238E27FC236}">
                  <a16:creationId xmlns:a16="http://schemas.microsoft.com/office/drawing/2014/main" id="{4E4DEFA1-6C9C-3CE5-3019-35FECDC8B8AC}"/>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5</a:t>
              </a:r>
            </a:p>
          </p:txBody>
        </p:sp>
      </p:grpSp>
      <p:sp>
        <p:nvSpPr>
          <p:cNvPr id="53" name="TextBox 52">
            <a:extLst>
              <a:ext uri="{FF2B5EF4-FFF2-40B4-BE49-F238E27FC236}">
                <a16:creationId xmlns:a16="http://schemas.microsoft.com/office/drawing/2014/main" id="{78FD272E-9B46-DB34-8A66-B1CDA7C0BE7C}"/>
              </a:ext>
            </a:extLst>
          </p:cNvPr>
          <p:cNvSpPr txBox="1"/>
          <p:nvPr/>
        </p:nvSpPr>
        <p:spPr>
          <a:xfrm>
            <a:off x="8232760" y="3329491"/>
            <a:ext cx="2156876"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RAG App</a:t>
            </a:r>
          </a:p>
        </p:txBody>
      </p:sp>
      <p:pic>
        <p:nvPicPr>
          <p:cNvPr id="23" name="Graphic 22" descr="Court with solid fill">
            <a:extLst>
              <a:ext uri="{FF2B5EF4-FFF2-40B4-BE49-F238E27FC236}">
                <a16:creationId xmlns:a16="http://schemas.microsoft.com/office/drawing/2014/main" id="{235A6052-1B32-3C6B-011E-AF30FA683E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4985" y="243683"/>
            <a:ext cx="914400" cy="914400"/>
          </a:xfrm>
          <a:prstGeom prst="rect">
            <a:avLst/>
          </a:prstGeom>
        </p:spPr>
      </p:pic>
      <p:sp>
        <p:nvSpPr>
          <p:cNvPr id="27" name="TextBox 26">
            <a:extLst>
              <a:ext uri="{FF2B5EF4-FFF2-40B4-BE49-F238E27FC236}">
                <a16:creationId xmlns:a16="http://schemas.microsoft.com/office/drawing/2014/main" id="{37A41423-11DB-1805-FB42-991609510C70}"/>
              </a:ext>
            </a:extLst>
          </p:cNvPr>
          <p:cNvSpPr txBox="1"/>
          <p:nvPr/>
        </p:nvSpPr>
        <p:spPr>
          <a:xfrm>
            <a:off x="4920472" y="2002403"/>
            <a:ext cx="2019650" cy="696795"/>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Search context – Sematic Search</a:t>
            </a:r>
          </a:p>
        </p:txBody>
      </p:sp>
    </p:spTree>
    <p:extLst>
      <p:ext uri="{BB962C8B-B14F-4D97-AF65-F5344CB8AC3E}">
        <p14:creationId xmlns:p14="http://schemas.microsoft.com/office/powerpoint/2010/main" val="3632213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77519-7E79-DD12-55A1-F34AA6D29653}"/>
            </a:ext>
          </a:extLst>
        </p:cNvPr>
        <p:cNvGrpSpPr/>
        <p:nvPr/>
      </p:nvGrpSpPr>
      <p:grpSpPr>
        <a:xfrm>
          <a:off x="0" y="0"/>
          <a:ext cx="0" cy="0"/>
          <a:chOff x="0" y="0"/>
          <a:chExt cx="0" cy="0"/>
        </a:xfrm>
      </p:grpSpPr>
      <p:sp>
        <p:nvSpPr>
          <p:cNvPr id="2" name="Title 16">
            <a:extLst>
              <a:ext uri="{FF2B5EF4-FFF2-40B4-BE49-F238E27FC236}">
                <a16:creationId xmlns:a16="http://schemas.microsoft.com/office/drawing/2014/main" id="{DBD00B1F-71B1-A48F-44AA-1392593A6A7A}"/>
              </a:ext>
            </a:extLst>
          </p:cNvPr>
          <p:cNvSpPr>
            <a:spLocks noGrp="1"/>
          </p:cNvSpPr>
          <p:nvPr>
            <p:ph type="title"/>
          </p:nvPr>
        </p:nvSpPr>
        <p:spPr>
          <a:xfrm>
            <a:off x="586740" y="685208"/>
            <a:ext cx="11018520" cy="553998"/>
          </a:xfrm>
        </p:spPr>
        <p:txBody>
          <a:bodyPr wrap="square" anchor="t">
            <a:normAutofit/>
          </a:bodyPr>
          <a:lstStyle/>
          <a:p>
            <a:pPr marL="12700" defTabSz="932742">
              <a:lnSpc>
                <a:spcPct val="100000"/>
              </a:lnSpc>
              <a:spcBef>
                <a:spcPct val="20000"/>
              </a:spcBef>
              <a:buSzPct val="90000"/>
              <a:defRPr/>
            </a:pPr>
            <a:r>
              <a:rPr lang="en-US" sz="3400">
                <a:gradFill>
                  <a:gsLst>
                    <a:gs pos="70000">
                      <a:srgbClr val="49C5B1"/>
                    </a:gs>
                    <a:gs pos="0">
                      <a:srgbClr val="8DE971"/>
                    </a:gs>
                  </a:gsLst>
                  <a:path path="circle">
                    <a:fillToRect l="100000" t="100000"/>
                  </a:path>
                </a:gradFill>
                <a:cs typeface="Kanit" pitchFamily="2" charset="-34"/>
              </a:rPr>
              <a:t>Advanced Retrieval Technique #1 - Semantic </a:t>
            </a:r>
            <a:r>
              <a:rPr lang="en-US" sz="3400" err="1">
                <a:gradFill>
                  <a:gsLst>
                    <a:gs pos="70000">
                      <a:srgbClr val="49C5B1"/>
                    </a:gs>
                    <a:gs pos="0">
                      <a:srgbClr val="8DE971"/>
                    </a:gs>
                  </a:gsLst>
                  <a:path path="circle">
                    <a:fillToRect l="100000" t="100000"/>
                  </a:path>
                </a:gradFill>
                <a:cs typeface="Kanit" pitchFamily="2" charset="-34"/>
              </a:rPr>
              <a:t>Reranker</a:t>
            </a:r>
            <a:endParaRPr lang="en-US" sz="3400">
              <a:gradFill>
                <a:gsLst>
                  <a:gs pos="70000">
                    <a:srgbClr val="49C5B1"/>
                  </a:gs>
                  <a:gs pos="0">
                    <a:srgbClr val="8DE971"/>
                  </a:gs>
                </a:gsLst>
                <a:path path="circle">
                  <a:fillToRect l="100000" t="100000"/>
                </a:path>
              </a:gradFill>
              <a:cs typeface="Kanit" pitchFamily="2" charset="-34"/>
            </a:endParaRPr>
          </a:p>
        </p:txBody>
      </p:sp>
      <p:sp>
        <p:nvSpPr>
          <p:cNvPr id="3" name="Text Placeholder 5">
            <a:extLst>
              <a:ext uri="{FF2B5EF4-FFF2-40B4-BE49-F238E27FC236}">
                <a16:creationId xmlns:a16="http://schemas.microsoft.com/office/drawing/2014/main" id="{9394264E-5151-1DB6-8906-3D28E91843C0}"/>
              </a:ext>
            </a:extLst>
          </p:cNvPr>
          <p:cNvSpPr txBox="1">
            <a:spLocks/>
          </p:cNvSpPr>
          <p:nvPr/>
        </p:nvSpPr>
        <p:spPr>
          <a:xfrm>
            <a:off x="407765" y="1799846"/>
            <a:ext cx="4884905" cy="3538452"/>
          </a:xfrm>
          <a:prstGeom prst="rect">
            <a:avLst/>
          </a:prstGeom>
        </p:spPr>
        <p:txBody>
          <a:bodyPr vert="horz" wrap="square" lIns="0" tIns="0" rIns="0" bIns="0" rtlCol="0" anchor="t">
            <a:normAutofit fontScale="92500" lnSpcReduction="10000"/>
          </a:bodyPr>
          <a:lstStyle>
            <a:lvl1pPr marL="457200" indent="-457200" algn="l" rtl="0" eaLnBrk="1" fontAlgn="base" hangingPunct="1">
              <a:lnSpc>
                <a:spcPct val="130000"/>
              </a:lnSpc>
              <a:spcBef>
                <a:spcPts val="1000"/>
              </a:spcBef>
              <a:spcAft>
                <a:spcPct val="0"/>
              </a:spcAft>
              <a:buClr>
                <a:srgbClr val="CC0000"/>
              </a:buClr>
              <a:buSzPct val="70000"/>
              <a:buFontTx/>
              <a:buBlip>
                <a:blip r:embed="rId2"/>
              </a:buBlip>
              <a:defRPr sz="3400" b="0" i="0" kern="1200">
                <a:solidFill>
                  <a:schemeClr val="tx1"/>
                </a:solidFill>
                <a:latin typeface="Kanit Light" pitchFamily="2" charset="-34"/>
                <a:ea typeface="+mn-ea"/>
                <a:cs typeface="Kanit Light"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2"/>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2"/>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kern="0">
                <a:solidFill>
                  <a:srgbClr val="FFFFFF"/>
                </a:solidFill>
                <a:latin typeface="+mn-lt"/>
                <a:cs typeface="Kanit" pitchFamily="2" charset="-34"/>
              </a:rPr>
              <a:t>A </a:t>
            </a:r>
            <a:r>
              <a:rPr lang="en-US" sz="2800" kern="0" err="1">
                <a:solidFill>
                  <a:srgbClr val="FFFFFF"/>
                </a:solidFill>
                <a:latin typeface="+mn-lt"/>
                <a:cs typeface="Kanit" pitchFamily="2" charset="-34"/>
              </a:rPr>
              <a:t>reranker</a:t>
            </a:r>
            <a:r>
              <a:rPr lang="en-US" sz="2800" kern="0">
                <a:solidFill>
                  <a:srgbClr val="FFFFFF"/>
                </a:solidFill>
                <a:latin typeface="+mn-lt"/>
                <a:cs typeface="Kanit" pitchFamily="2" charset="-34"/>
              </a:rPr>
              <a:t> improves the relevance of search results. </a:t>
            </a:r>
          </a:p>
          <a:p>
            <a:r>
              <a:rPr lang="en-US" sz="2800" kern="0">
                <a:solidFill>
                  <a:srgbClr val="FFFFFF"/>
                </a:solidFill>
                <a:latin typeface="+mn-lt"/>
                <a:cs typeface="Kanit" pitchFamily="2" charset="-34"/>
              </a:rPr>
              <a:t>It takes an initial set of results generated and reorders them based on </a:t>
            </a:r>
            <a:r>
              <a:rPr lang="en-US" sz="2800" b="1" kern="0">
                <a:solidFill>
                  <a:srgbClr val="FFFFFF"/>
                </a:solidFill>
                <a:latin typeface="+mn-lt"/>
                <a:cs typeface="Kanit" pitchFamily="2" charset="-34"/>
              </a:rPr>
              <a:t>additional criteria </a:t>
            </a:r>
            <a:r>
              <a:rPr lang="en-US" sz="2800" kern="0">
                <a:solidFill>
                  <a:srgbClr val="FFFFFF"/>
                </a:solidFill>
                <a:latin typeface="+mn-lt"/>
                <a:cs typeface="Kanit" pitchFamily="2" charset="-34"/>
              </a:rPr>
              <a:t>or more </a:t>
            </a:r>
            <a:r>
              <a:rPr lang="en-US" sz="2800" b="1" kern="0">
                <a:solidFill>
                  <a:srgbClr val="FFFFFF"/>
                </a:solidFill>
                <a:latin typeface="+mn-lt"/>
                <a:cs typeface="Kanit" pitchFamily="2" charset="-34"/>
              </a:rPr>
              <a:t>sophisticated models</a:t>
            </a:r>
          </a:p>
        </p:txBody>
      </p:sp>
      <p:sp>
        <p:nvSpPr>
          <p:cNvPr id="4" name="Arrow: Chevron 1">
            <a:extLst>
              <a:ext uri="{FF2B5EF4-FFF2-40B4-BE49-F238E27FC236}">
                <a16:creationId xmlns:a16="http://schemas.microsoft.com/office/drawing/2014/main" id="{D4157C96-27F3-F920-C028-AD045E4191AD}"/>
              </a:ext>
            </a:extLst>
          </p:cNvPr>
          <p:cNvSpPr/>
          <p:nvPr/>
        </p:nvSpPr>
        <p:spPr>
          <a:xfrm>
            <a:off x="5551493" y="3023443"/>
            <a:ext cx="571605" cy="1091257"/>
          </a:xfrm>
          <a:prstGeom prst="chevron">
            <a:avLst>
              <a:gd name="adj" fmla="val 62310"/>
            </a:avLst>
          </a:prstGeom>
          <a:gradFill flip="none" rotWithShape="1">
            <a:gsLst>
              <a:gs pos="35000">
                <a:srgbClr val="49C5B1"/>
              </a:gs>
              <a:gs pos="0">
                <a:srgbClr val="8DE971"/>
              </a:gs>
            </a:gsLst>
            <a:path path="circle">
              <a:fillToRect l="100000" t="100000"/>
            </a:path>
            <a:tileRect r="-100000" b="-100000"/>
          </a:gradFill>
          <a:ln w="10795" cap="flat" cmpd="sng" algn="ctr">
            <a:noFill/>
            <a:prstDash val="solid"/>
          </a:ln>
          <a:effectLst>
            <a:outerShdw blurRad="63500" dist="127000" dir="2700000" algn="tl" rotWithShape="0">
              <a:srgbClr val="000000">
                <a:alpha val="49804"/>
              </a:srgbClr>
            </a:outerShdw>
          </a:effectLst>
        </p:spPr>
        <p:style>
          <a:lnRef idx="0">
            <a:scrgbClr r="0" g="0" b="0"/>
          </a:lnRef>
          <a:fillRef idx="1">
            <a:scrgbClr r="0" g="0" b="0"/>
          </a:fillRef>
          <a:effectRef idx="0">
            <a:scrgbClr r="0" g="0" b="0"/>
          </a:effectRef>
          <a:fontRef idx="minor">
            <a:schemeClr val="lt1"/>
          </a:fontRef>
        </p:style>
        <p:txBody>
          <a:bodyPr/>
          <a:lstStyle/>
          <a:p>
            <a:endParaRPr lang="en-US">
              <a:latin typeface="Kanit" pitchFamily="2" charset="-34"/>
              <a:cs typeface="Kanit" pitchFamily="2" charset="-34"/>
            </a:endParaRPr>
          </a:p>
        </p:txBody>
      </p:sp>
      <p:grpSp>
        <p:nvGrpSpPr>
          <p:cNvPr id="5" name="Group 4">
            <a:extLst>
              <a:ext uri="{FF2B5EF4-FFF2-40B4-BE49-F238E27FC236}">
                <a16:creationId xmlns:a16="http://schemas.microsoft.com/office/drawing/2014/main" id="{4015B0E0-C6ED-409B-0B4A-B70099D2F1B8}"/>
              </a:ext>
            </a:extLst>
          </p:cNvPr>
          <p:cNvGrpSpPr>
            <a:grpSpLocks noChangeAspect="1"/>
          </p:cNvGrpSpPr>
          <p:nvPr/>
        </p:nvGrpSpPr>
        <p:grpSpPr>
          <a:xfrm>
            <a:off x="6317302" y="1583941"/>
            <a:ext cx="5640998" cy="5041584"/>
            <a:chOff x="6945205" y="-375369"/>
            <a:chExt cx="5823964" cy="12925882"/>
          </a:xfrm>
          <a:solidFill>
            <a:schemeClr val="bg1"/>
          </a:solidFill>
        </p:grpSpPr>
        <p:sp>
          <p:nvSpPr>
            <p:cNvPr id="6" name="Rectangle: Rounded Corners 3">
              <a:extLst>
                <a:ext uri="{FF2B5EF4-FFF2-40B4-BE49-F238E27FC236}">
                  <a16:creationId xmlns:a16="http://schemas.microsoft.com/office/drawing/2014/main" id="{69630A67-A452-99E6-2803-D3D2D40791B8}"/>
                </a:ext>
                <a:ext uri="{C183D7F6-B498-43B3-948B-1728B52AA6E4}">
                  <adec:decorative xmlns:adec="http://schemas.microsoft.com/office/drawing/2017/decorative" val="1"/>
                </a:ext>
              </a:extLst>
            </p:cNvPr>
            <p:cNvSpPr/>
            <p:nvPr/>
          </p:nvSpPr>
          <p:spPr bwMode="auto">
            <a:xfrm>
              <a:off x="6945205" y="-375369"/>
              <a:ext cx="5823964" cy="12925882"/>
            </a:xfrm>
            <a:prstGeom prst="roundRect">
              <a:avLst>
                <a:gd name="adj" fmla="val 4284"/>
              </a:avLst>
            </a:prstGeom>
            <a:solidFill>
              <a:schemeClr val="tx1"/>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Kanit" pitchFamily="2" charset="-34"/>
              </a:endParaRPr>
            </a:p>
          </p:txBody>
        </p:sp>
        <p:sp>
          <p:nvSpPr>
            <p:cNvPr id="7" name="Text Placeholder 4">
              <a:extLst>
                <a:ext uri="{FF2B5EF4-FFF2-40B4-BE49-F238E27FC236}">
                  <a16:creationId xmlns:a16="http://schemas.microsoft.com/office/drawing/2014/main" id="{C7AB7F4E-DB01-1BAE-53E7-0CE4B3EC8E8E}"/>
                </a:ext>
              </a:extLst>
            </p:cNvPr>
            <p:cNvSpPr txBox="1">
              <a:spLocks/>
            </p:cNvSpPr>
            <p:nvPr/>
          </p:nvSpPr>
          <p:spPr>
            <a:xfrm>
              <a:off x="7101612" y="81076"/>
              <a:ext cx="5487845" cy="12270761"/>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accent3"/>
                  </a:solidFill>
                  <a:latin typeface="Consolas" panose="020B0609020204030204" pitchFamily="49" charset="0"/>
                  <a:cs typeface="Kanit" pitchFamily="2" charset="-34"/>
                </a:rPr>
                <a:t>semantic</a:t>
              </a:r>
              <a:r>
                <a:rPr lang="en-US" sz="1800">
                  <a:solidFill>
                    <a:srgbClr val="FF0000"/>
                  </a:solidFill>
                  <a:latin typeface="Consolas" panose="020B0609020204030204" pitchFamily="49" charset="0"/>
                  <a:cs typeface="Kanit" pitchFamily="2" charset="-34"/>
                </a:rPr>
                <a:t> </a:t>
              </a:r>
              <a:r>
                <a:rPr lang="en-US" sz="1800">
                  <a:solidFill>
                    <a:schemeClr val="bg1"/>
                  </a:solidFill>
                  <a:latin typeface="Consolas" panose="020B0609020204030204" pitchFamily="49" charset="0"/>
                  <a:cs typeface="Kanit" pitchFamily="2" charset="-34"/>
                </a:rPr>
                <a:t>AS (</a:t>
              </a:r>
            </a:p>
            <a:p>
              <a:pPr marL="0" indent="0">
                <a:buNone/>
              </a:pPr>
              <a:r>
                <a:rPr lang="en-US" sz="1800">
                  <a:solidFill>
                    <a:schemeClr val="bg1"/>
                  </a:solidFill>
                  <a:latin typeface="Consolas" panose="020B0609020204030204" pitchFamily="49" charset="0"/>
                  <a:cs typeface="Kanit" pitchFamily="2" charset="-34"/>
                </a:rPr>
                <a:t>  SELECT * </a:t>
              </a:r>
            </a:p>
            <a:p>
              <a:pPr marL="0" indent="0">
                <a:buNone/>
              </a:pPr>
              <a:r>
                <a:rPr lang="en-US" sz="1800">
                  <a:solidFill>
                    <a:schemeClr val="bg1"/>
                  </a:solidFill>
                  <a:latin typeface="Consolas" panose="020B0609020204030204" pitchFamily="49" charset="0"/>
                  <a:cs typeface="Kanit" pitchFamily="2" charset="-34"/>
                </a:rPr>
                <a:t>  FROM </a:t>
              </a:r>
              <a:r>
                <a:rPr lang="en-US" sz="1800" b="1" err="1">
                  <a:solidFill>
                    <a:schemeClr val="bg1"/>
                  </a:solidFill>
                  <a:latin typeface="Consolas" panose="020B0609020204030204" pitchFamily="49" charset="0"/>
                  <a:cs typeface="Kanit" pitchFamily="2" charset="-34"/>
                </a:rPr>
                <a:t>semantic_relevance</a:t>
              </a:r>
              <a:r>
                <a:rPr lang="en-US" sz="1800">
                  <a:solidFill>
                    <a:schemeClr val="bg1"/>
                  </a:solidFill>
                  <a:latin typeface="Consolas" panose="020B0609020204030204" pitchFamily="49" charset="0"/>
                  <a:cs typeface="Kanit" pitchFamily="2" charset="-34"/>
                </a:rPr>
                <a:t>(query, 50) </a:t>
              </a:r>
            </a:p>
            <a:p>
              <a:pPr marL="0" indent="0">
                <a:buNone/>
              </a:pPr>
              <a:r>
                <a:rPr lang="en-US" sz="1800">
                  <a:solidFill>
                    <a:schemeClr val="bg1"/>
                  </a:solidFill>
                  <a:latin typeface="Consolas" panose="020B0609020204030204" pitchFamily="49" charset="0"/>
                  <a:cs typeface="Kanit" pitchFamily="2" charset="-34"/>
                </a:rPr>
                <a:t>  </a:t>
              </a:r>
              <a:r>
                <a:rPr lang="en-US" sz="1800">
                  <a:solidFill>
                    <a:srgbClr val="FFB900"/>
                  </a:solidFill>
                  <a:latin typeface="Consolas" panose="020B0609020204030204" pitchFamily="49" charset="0"/>
                  <a:cs typeface="Kanit" pitchFamily="2" charset="-34"/>
                </a:rPr>
                <a:t>-– Call re-ranker model</a:t>
              </a:r>
            </a:p>
            <a:p>
              <a:pPr marL="0" indent="0">
                <a:buNone/>
              </a:pPr>
              <a:r>
                <a:rPr lang="en-US" sz="1800">
                  <a:solidFill>
                    <a:schemeClr val="bg1"/>
                  </a:solidFill>
                  <a:latin typeface="Consolas" panose="020B0609020204030204" pitchFamily="49" charset="0"/>
                  <a:cs typeface="Kanit" pitchFamily="2" charset="-34"/>
                </a:rPr>
                <a:t>),</a:t>
              </a:r>
            </a:p>
            <a:p>
              <a:pPr marL="0" indent="0">
                <a:buNone/>
              </a:pPr>
              <a:r>
                <a:rPr lang="en-US" sz="1800" err="1">
                  <a:solidFill>
                    <a:schemeClr val="accent3"/>
                  </a:solidFill>
                  <a:latin typeface="Consolas" panose="020B0609020204030204" pitchFamily="49" charset="0"/>
                  <a:cs typeface="Kanit" pitchFamily="2" charset="-34"/>
                </a:rPr>
                <a:t>semantic_ranked</a:t>
              </a:r>
              <a:r>
                <a:rPr lang="en-US" sz="1800">
                  <a:solidFill>
                    <a:schemeClr val="accent3"/>
                  </a:solidFill>
                  <a:latin typeface="Consolas" panose="020B0609020204030204" pitchFamily="49" charset="0"/>
                  <a:cs typeface="Kanit" pitchFamily="2" charset="-34"/>
                </a:rPr>
                <a:t> </a:t>
              </a:r>
              <a:r>
                <a:rPr lang="en-US" sz="1800">
                  <a:solidFill>
                    <a:schemeClr val="bg1"/>
                  </a:solidFill>
                  <a:latin typeface="Consolas" panose="020B0609020204030204" pitchFamily="49" charset="0"/>
                  <a:cs typeface="Kanit" pitchFamily="2" charset="-34"/>
                </a:rPr>
                <a:t>AS (</a:t>
              </a:r>
            </a:p>
            <a:p>
              <a:pPr marL="0" indent="0">
                <a:buNone/>
              </a:pPr>
              <a:r>
                <a:rPr lang="en-US" sz="1800">
                  <a:solidFill>
                    <a:schemeClr val="bg1"/>
                  </a:solidFill>
                  <a:latin typeface="Consolas" panose="020B0609020204030204" pitchFamily="49" charset="0"/>
                  <a:cs typeface="Kanit" pitchFamily="2" charset="-34"/>
                </a:rPr>
                <a:t>  SELECT </a:t>
              </a:r>
              <a:r>
                <a:rPr lang="en-US" sz="1800" b="1" err="1">
                  <a:solidFill>
                    <a:schemeClr val="bg1"/>
                  </a:solidFill>
                  <a:latin typeface="Consolas" panose="020B0609020204030204" pitchFamily="49" charset="0"/>
                  <a:cs typeface="Kanit" pitchFamily="2" charset="-34"/>
                </a:rPr>
                <a:t>semantic.relevance</a:t>
              </a:r>
              <a:r>
                <a:rPr lang="en-US" sz="1800">
                  <a:solidFill>
                    <a:schemeClr val="bg1"/>
                  </a:solidFill>
                  <a:latin typeface="Consolas" panose="020B0609020204030204" pitchFamily="49" charset="0"/>
                  <a:cs typeface="Kanit" pitchFamily="2" charset="-34"/>
                </a:rPr>
                <a:t>::DOUBLE PRECISION AS relevance, </a:t>
              </a:r>
            </a:p>
            <a:p>
              <a:pPr marL="0" indent="0">
                <a:buNone/>
              </a:pPr>
              <a:r>
                <a:rPr lang="en-US" sz="1800">
                  <a:solidFill>
                    <a:schemeClr val="bg1"/>
                  </a:solidFill>
                  <a:latin typeface="Consolas" panose="020B0609020204030204" pitchFamily="49" charset="0"/>
                  <a:cs typeface="Kanit" pitchFamily="2" charset="-34"/>
                </a:rPr>
                <a:t>  FROM vector</a:t>
              </a:r>
            </a:p>
            <a:p>
              <a:pPr marL="0" indent="0">
                <a:buNone/>
              </a:pPr>
              <a:r>
                <a:rPr lang="en-US" sz="1800">
                  <a:solidFill>
                    <a:schemeClr val="bg1"/>
                  </a:solidFill>
                  <a:latin typeface="Consolas" panose="020B0609020204030204" pitchFamily="49" charset="0"/>
                  <a:cs typeface="Kanit" pitchFamily="2" charset="-34"/>
                </a:rPr>
                <a:t>  JOIN semantic ON </a:t>
              </a:r>
              <a:r>
                <a:rPr lang="en-US" sz="1800" err="1">
                  <a:solidFill>
                    <a:schemeClr val="bg1"/>
                  </a:solidFill>
                  <a:latin typeface="Consolas" panose="020B0609020204030204" pitchFamily="49" charset="0"/>
                  <a:cs typeface="Kanit" pitchFamily="2" charset="-34"/>
                </a:rPr>
                <a:t>vector.vector_rank</a:t>
              </a:r>
              <a:r>
                <a:rPr lang="en-US" sz="1800">
                  <a:solidFill>
                    <a:schemeClr val="bg1"/>
                  </a:solidFill>
                  <a:latin typeface="Consolas" panose="020B0609020204030204" pitchFamily="49" charset="0"/>
                  <a:cs typeface="Kanit" pitchFamily="2" charset="-34"/>
                </a:rPr>
                <a:t> = </a:t>
              </a:r>
              <a:r>
                <a:rPr lang="en-US" sz="1800" err="1">
                  <a:solidFill>
                    <a:schemeClr val="bg1"/>
                  </a:solidFill>
                  <a:latin typeface="Consolas" panose="020B0609020204030204" pitchFamily="49" charset="0"/>
                  <a:cs typeface="Kanit" pitchFamily="2" charset="-34"/>
                </a:rPr>
                <a:t>semantic.ordinality</a:t>
              </a:r>
              <a:endParaRPr lang="en-US" sz="1800">
                <a:solidFill>
                  <a:schemeClr val="bg1"/>
                </a:solidFill>
                <a:latin typeface="Consolas" panose="020B0609020204030204" pitchFamily="49" charset="0"/>
                <a:cs typeface="Kanit" pitchFamily="2" charset="-34"/>
              </a:endParaRPr>
            </a:p>
            <a:p>
              <a:pPr marL="0" indent="0">
                <a:buNone/>
              </a:pPr>
              <a:r>
                <a:rPr lang="en-US" sz="1800">
                  <a:solidFill>
                    <a:schemeClr val="bg1"/>
                  </a:solidFill>
                  <a:latin typeface="Consolas" panose="020B0609020204030204" pitchFamily="49" charset="0"/>
                  <a:cs typeface="Kanit" pitchFamily="2" charset="-34"/>
                </a:rPr>
                <a:t>  ORDER BY </a:t>
              </a:r>
              <a:r>
                <a:rPr lang="en-US" sz="1800" err="1">
                  <a:solidFill>
                    <a:schemeClr val="bg1"/>
                  </a:solidFill>
                  <a:latin typeface="Consolas" panose="020B0609020204030204" pitchFamily="49" charset="0"/>
                  <a:cs typeface="Kanit" pitchFamily="2" charset="-34"/>
                </a:rPr>
                <a:t>semantic.relevance</a:t>
              </a:r>
              <a:r>
                <a:rPr lang="en-US" sz="1800">
                  <a:solidFill>
                    <a:schemeClr val="bg1"/>
                  </a:solidFill>
                  <a:latin typeface="Consolas" panose="020B0609020204030204" pitchFamily="49" charset="0"/>
                  <a:cs typeface="Kanit" pitchFamily="2" charset="-34"/>
                </a:rPr>
                <a:t> DESC</a:t>
              </a:r>
            </a:p>
            <a:p>
              <a:pPr marL="0" indent="0">
                <a:buNone/>
              </a:pPr>
              <a:r>
                <a:rPr lang="en-US" sz="1800">
                  <a:solidFill>
                    <a:schemeClr val="bg1"/>
                  </a:solidFill>
                  <a:latin typeface="Consolas" panose="020B0609020204030204" pitchFamily="49" charset="0"/>
                  <a:cs typeface="Kanit" pitchFamily="2" charset="-34"/>
                </a:rPr>
                <a:t>)</a:t>
              </a:r>
            </a:p>
          </p:txBody>
        </p:sp>
      </p:grpSp>
    </p:spTree>
    <p:extLst>
      <p:ext uri="{BB962C8B-B14F-4D97-AF65-F5344CB8AC3E}">
        <p14:creationId xmlns:p14="http://schemas.microsoft.com/office/powerpoint/2010/main" val="28952687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640B05F-AD12-93E0-F33F-C7437E6CA7B9}"/>
              </a:ext>
            </a:extLst>
          </p:cNvPr>
          <p:cNvSpPr>
            <a:spLocks noGrp="1"/>
          </p:cNvSpPr>
          <p:nvPr>
            <p:ph type="title"/>
          </p:nvPr>
        </p:nvSpPr>
        <p:spPr/>
        <p:txBody>
          <a:bodyPr/>
          <a:lstStyle/>
          <a:p>
            <a:r>
              <a:rPr lang="en-US"/>
              <a:t>Vector Search Results</a:t>
            </a:r>
          </a:p>
        </p:txBody>
      </p:sp>
      <p:sp>
        <p:nvSpPr>
          <p:cNvPr id="6" name="Text Placeholder 5">
            <a:extLst>
              <a:ext uri="{FF2B5EF4-FFF2-40B4-BE49-F238E27FC236}">
                <a16:creationId xmlns:a16="http://schemas.microsoft.com/office/drawing/2014/main" id="{A93FB45C-EA08-16A5-CEDE-B9580BC9715D}"/>
              </a:ext>
            </a:extLst>
          </p:cNvPr>
          <p:cNvSpPr>
            <a:spLocks noGrp="1"/>
          </p:cNvSpPr>
          <p:nvPr>
            <p:ph type="body" sz="quarter" idx="16"/>
          </p:nvPr>
        </p:nvSpPr>
        <p:spPr>
          <a:xfrm>
            <a:off x="3667642" y="1512002"/>
            <a:ext cx="5219700" cy="430887"/>
          </a:xfrm>
        </p:spPr>
        <p:txBody>
          <a:bodyPr/>
          <a:lstStyle/>
          <a:p>
            <a:pPr algn="ctr"/>
            <a:r>
              <a:rPr lang="en-US">
                <a:cs typeface="Segoe UI"/>
              </a:rPr>
              <a:t>Recall = </a:t>
            </a:r>
            <a:r>
              <a:rPr lang="en-US">
                <a:solidFill>
                  <a:srgbClr val="FFFFFF"/>
                </a:solidFill>
                <a:cs typeface="Segoe UI"/>
              </a:rPr>
              <a:t>4</a:t>
            </a:r>
            <a:r>
              <a:rPr lang="en-US">
                <a:solidFill>
                  <a:srgbClr val="FF5C39"/>
                </a:solidFill>
                <a:cs typeface="Segoe UI"/>
              </a:rPr>
              <a:t>0%</a:t>
            </a:r>
          </a:p>
        </p:txBody>
      </p:sp>
      <p:graphicFrame>
        <p:nvGraphicFramePr>
          <p:cNvPr id="4" name="Table 3">
            <a:extLst>
              <a:ext uri="{FF2B5EF4-FFF2-40B4-BE49-F238E27FC236}">
                <a16:creationId xmlns:a16="http://schemas.microsoft.com/office/drawing/2014/main" id="{8DDBF2CB-8CCC-9963-8058-B78510A2D1DE}"/>
              </a:ext>
            </a:extLst>
          </p:cNvPr>
          <p:cNvGraphicFramePr>
            <a:graphicFrameLocks noGrp="1"/>
          </p:cNvGraphicFramePr>
          <p:nvPr>
            <p:extLst>
              <p:ext uri="{D42A27DB-BD31-4B8C-83A1-F6EECF244321}">
                <p14:modId xmlns:p14="http://schemas.microsoft.com/office/powerpoint/2010/main" val="1330327398"/>
              </p:ext>
            </p:extLst>
          </p:nvPr>
        </p:nvGraphicFramePr>
        <p:xfrm>
          <a:off x="3672405" y="2260219"/>
          <a:ext cx="5214936" cy="3626110"/>
        </p:xfrm>
        <a:graphic>
          <a:graphicData uri="http://schemas.openxmlformats.org/drawingml/2006/table">
            <a:tbl>
              <a:tblPr/>
              <a:tblGrid>
                <a:gridCol w="344291">
                  <a:extLst>
                    <a:ext uri="{9D8B030D-6E8A-4147-A177-3AD203B41FA5}">
                      <a16:colId xmlns:a16="http://schemas.microsoft.com/office/drawing/2014/main" val="3759731453"/>
                    </a:ext>
                  </a:extLst>
                </a:gridCol>
                <a:gridCol w="3921550">
                  <a:extLst>
                    <a:ext uri="{9D8B030D-6E8A-4147-A177-3AD203B41FA5}">
                      <a16:colId xmlns:a16="http://schemas.microsoft.com/office/drawing/2014/main" val="3533936716"/>
                    </a:ext>
                  </a:extLst>
                </a:gridCol>
                <a:gridCol w="949095">
                  <a:extLst>
                    <a:ext uri="{9D8B030D-6E8A-4147-A177-3AD203B41FA5}">
                      <a16:colId xmlns:a16="http://schemas.microsoft.com/office/drawing/2014/main" val="1809811481"/>
                    </a:ext>
                  </a:extLst>
                </a:gridCol>
              </a:tblGrid>
              <a:tr h="340718">
                <a:tc>
                  <a:txBody>
                    <a:bodyPr/>
                    <a:lstStyle/>
                    <a:p>
                      <a:pPr rtl="0"/>
                      <a:endParaRPr lang="en-US" sz="1500" b="1">
                        <a:effectLst/>
                      </a:endParaRP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rtl="0"/>
                      <a:r>
                        <a:rPr lang="en-US" sz="1500" b="1">
                          <a:effectLst/>
                        </a:rPr>
                        <a:t>Legal Case</a:t>
                      </a:r>
                    </a:p>
                  </a:txBody>
                  <a:tcPr marL="52363" marR="52363" marT="26182" marB="2618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rtl="0"/>
                      <a:r>
                        <a:rPr lang="en-US" sz="1500" b="1">
                          <a:effectLst/>
                        </a:rPr>
                        <a:t>Relevant</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4351689"/>
                  </a:ext>
                </a:extLst>
              </a:tr>
              <a:tr h="226721">
                <a:tc>
                  <a:txBody>
                    <a:bodyPr/>
                    <a:lstStyle/>
                    <a:p>
                      <a:pPr rtl="0"/>
                      <a:r>
                        <a:rPr lang="en-US" sz="1500">
                          <a:effectLst/>
                        </a:rPr>
                        <a:t>1</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a:effectLst/>
                        </a:rPr>
                        <a:t>Le Vette v. Hardman Estate </a:t>
                      </a:r>
                    </a:p>
                  </a:txBody>
                  <a:tcPr marL="52363" marR="52363" marT="26182" marB="2618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181901310"/>
                  </a:ext>
                </a:extLst>
              </a:tr>
              <a:tr h="226721">
                <a:tc>
                  <a:txBody>
                    <a:bodyPr/>
                    <a:lstStyle/>
                    <a:p>
                      <a:pPr rtl="0"/>
                      <a:r>
                        <a:rPr lang="en-US" sz="1500" kern="1200">
                          <a:solidFill>
                            <a:schemeClr val="tx1"/>
                          </a:solidFill>
                          <a:effectLst/>
                          <a:latin typeface="+mn-lt"/>
                          <a:ea typeface="+mn-ea"/>
                          <a:cs typeface="+mn-cs"/>
                        </a:rPr>
                        <a:t>2</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kern="1200">
                          <a:solidFill>
                            <a:schemeClr val="tx1"/>
                          </a:solidFill>
                          <a:effectLst/>
                          <a:latin typeface="+mn-lt"/>
                          <a:ea typeface="+mn-ea"/>
                          <a:cs typeface="+mn-cs"/>
                        </a:rPr>
                        <a:t>Uhl Bros. v. Hull </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dirty="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806040779"/>
                  </a:ext>
                </a:extLst>
              </a:tr>
              <a:tr h="229315">
                <a:tc>
                  <a:txBody>
                    <a:bodyPr/>
                    <a:lstStyle/>
                    <a:p>
                      <a:pPr rtl="0"/>
                      <a:r>
                        <a:rPr lang="en-US" sz="1500" kern="1200">
                          <a:solidFill>
                            <a:schemeClr val="tx1"/>
                          </a:solidFill>
                          <a:effectLst/>
                          <a:latin typeface="+mn-lt"/>
                          <a:ea typeface="+mn-ea"/>
                          <a:cs typeface="+mn-cs"/>
                        </a:rPr>
                        <a:t>3</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kern="1200">
                          <a:solidFill>
                            <a:schemeClr val="tx1"/>
                          </a:solidFill>
                          <a:effectLst/>
                          <a:latin typeface="+mn-lt"/>
                          <a:ea typeface="+mn-ea"/>
                          <a:cs typeface="+mn-cs"/>
                        </a:rPr>
                        <a:t>Woolworth Co. v. City of Seattle </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dirty="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4228683778"/>
                  </a:ext>
                </a:extLst>
              </a:tr>
              <a:tr h="0">
                <a:tc>
                  <a:txBody>
                    <a:bodyPr/>
                    <a:lstStyle/>
                    <a:p>
                      <a:pPr rtl="0"/>
                      <a:r>
                        <a:rPr lang="en-US" sz="1500" kern="1200">
                          <a:solidFill>
                            <a:schemeClr val="tx1"/>
                          </a:solidFill>
                          <a:effectLst/>
                          <a:latin typeface="+mn-lt"/>
                          <a:ea typeface="+mn-ea"/>
                          <a:cs typeface="+mn-cs"/>
                        </a:rPr>
                        <a:t>4</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kern="1200">
                          <a:solidFill>
                            <a:schemeClr val="tx1"/>
                          </a:solidFill>
                          <a:effectLst/>
                          <a:latin typeface="+mn-lt"/>
                          <a:ea typeface="+mn-ea"/>
                          <a:cs typeface="+mn-cs"/>
                        </a:rPr>
                        <a:t>Stevens v. King County </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dirty="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278902849"/>
                  </a:ext>
                </a:extLst>
              </a:tr>
              <a:tr h="340718">
                <a:tc>
                  <a:txBody>
                    <a:bodyPr/>
                    <a:lstStyle/>
                    <a:p>
                      <a:pPr rtl="0"/>
                      <a:r>
                        <a:rPr lang="en-US" sz="1500" kern="1200">
                          <a:solidFill>
                            <a:schemeClr val="tx1"/>
                          </a:solidFill>
                          <a:effectLst/>
                          <a:latin typeface="+mn-lt"/>
                          <a:ea typeface="+mn-ea"/>
                          <a:cs typeface="+mn-cs"/>
                        </a:rPr>
                        <a:t>5</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kern="1200" err="1">
                          <a:solidFill>
                            <a:schemeClr val="tx1"/>
                          </a:solidFill>
                          <a:effectLst/>
                          <a:latin typeface="+mn-lt"/>
                          <a:ea typeface="+mn-ea"/>
                          <a:cs typeface="+mn-cs"/>
                        </a:rPr>
                        <a:t>Wilkening</a:t>
                      </a:r>
                      <a:r>
                        <a:rPr lang="en-US" sz="1500" kern="1200">
                          <a:solidFill>
                            <a:schemeClr val="tx1"/>
                          </a:solidFill>
                          <a:effectLst/>
                          <a:latin typeface="+mn-lt"/>
                          <a:ea typeface="+mn-ea"/>
                          <a:cs typeface="+mn-cs"/>
                        </a:rPr>
                        <a:t> v. Watkins Distributors, Inc</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5C39"/>
                    </a:solidFill>
                  </a:tcPr>
                </a:tc>
                <a:extLst>
                  <a:ext uri="{0D108BD9-81ED-4DB2-BD59-A6C34878D82A}">
                    <a16:rowId xmlns:a16="http://schemas.microsoft.com/office/drawing/2014/main" val="670256970"/>
                  </a:ext>
                </a:extLst>
              </a:tr>
              <a:tr h="340718">
                <a:tc>
                  <a:txBody>
                    <a:bodyPr/>
                    <a:lstStyle/>
                    <a:p>
                      <a:pPr rtl="0"/>
                      <a:r>
                        <a:rPr lang="en-US" sz="1500" kern="1200">
                          <a:solidFill>
                            <a:schemeClr val="tx1"/>
                          </a:solidFill>
                          <a:effectLst/>
                          <a:latin typeface="+mn-lt"/>
                          <a:ea typeface="+mn-ea"/>
                          <a:cs typeface="+mn-cs"/>
                        </a:rPr>
                        <a:t>6</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kern="1200">
                          <a:solidFill>
                            <a:schemeClr val="tx1"/>
                          </a:solidFill>
                          <a:effectLst/>
                          <a:latin typeface="+mn-lt"/>
                          <a:ea typeface="+mn-ea"/>
                          <a:cs typeface="+mn-cs"/>
                        </a:rPr>
                        <a:t>Strickland v. City of Seattle </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5C39"/>
                    </a:solidFill>
                  </a:tcPr>
                </a:tc>
                <a:extLst>
                  <a:ext uri="{0D108BD9-81ED-4DB2-BD59-A6C34878D82A}">
                    <a16:rowId xmlns:a16="http://schemas.microsoft.com/office/drawing/2014/main" val="2892383894"/>
                  </a:ext>
                </a:extLst>
              </a:tr>
              <a:tr h="340718">
                <a:tc>
                  <a:txBody>
                    <a:bodyPr/>
                    <a:lstStyle/>
                    <a:p>
                      <a:pPr rtl="0"/>
                      <a:r>
                        <a:rPr lang="en-US" sz="1500" kern="1200">
                          <a:solidFill>
                            <a:schemeClr val="tx1"/>
                          </a:solidFill>
                          <a:effectLst/>
                          <a:latin typeface="+mn-lt"/>
                          <a:ea typeface="+mn-ea"/>
                          <a:cs typeface="+mn-cs"/>
                        </a:rPr>
                        <a:t>7</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kern="1200">
                          <a:solidFill>
                            <a:schemeClr val="tx1"/>
                          </a:solidFill>
                          <a:effectLst/>
                          <a:latin typeface="+mn-lt"/>
                          <a:ea typeface="+mn-ea"/>
                          <a:cs typeface="+mn-cs"/>
                        </a:rPr>
                        <a:t>King County v. Boeing Co. </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5C39"/>
                    </a:solidFill>
                  </a:tcPr>
                </a:tc>
                <a:extLst>
                  <a:ext uri="{0D108BD9-81ED-4DB2-BD59-A6C34878D82A}">
                    <a16:rowId xmlns:a16="http://schemas.microsoft.com/office/drawing/2014/main" val="155216664"/>
                  </a:ext>
                </a:extLst>
              </a:tr>
              <a:tr h="340718">
                <a:tc>
                  <a:txBody>
                    <a:bodyPr/>
                    <a:lstStyle/>
                    <a:p>
                      <a:pPr rtl="0"/>
                      <a:r>
                        <a:rPr lang="en-US" sz="1500" kern="1200">
                          <a:solidFill>
                            <a:schemeClr val="tx1"/>
                          </a:solidFill>
                          <a:effectLst/>
                          <a:latin typeface="+mn-lt"/>
                          <a:ea typeface="+mn-ea"/>
                          <a:cs typeface="+mn-cs"/>
                        </a:rPr>
                        <a:t>8</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kern="1200" err="1">
                          <a:solidFill>
                            <a:schemeClr val="tx1"/>
                          </a:solidFill>
                          <a:effectLst/>
                          <a:latin typeface="+mn-lt"/>
                          <a:ea typeface="+mn-ea"/>
                          <a:cs typeface="+mn-cs"/>
                        </a:rPr>
                        <a:t>DeHoney</a:t>
                      </a:r>
                      <a:r>
                        <a:rPr lang="en-US" sz="1500" kern="1200">
                          <a:solidFill>
                            <a:schemeClr val="tx1"/>
                          </a:solidFill>
                          <a:effectLst/>
                          <a:latin typeface="+mn-lt"/>
                          <a:ea typeface="+mn-ea"/>
                          <a:cs typeface="+mn-cs"/>
                        </a:rPr>
                        <a:t> v. </a:t>
                      </a:r>
                      <a:r>
                        <a:rPr lang="en-US" sz="1500" kern="1200" err="1">
                          <a:solidFill>
                            <a:schemeClr val="tx1"/>
                          </a:solidFill>
                          <a:effectLst/>
                          <a:latin typeface="+mn-lt"/>
                          <a:ea typeface="+mn-ea"/>
                          <a:cs typeface="+mn-cs"/>
                        </a:rPr>
                        <a:t>Gjarde</a:t>
                      </a:r>
                      <a:r>
                        <a:rPr lang="en-US" sz="1500" kern="1200">
                          <a:solidFill>
                            <a:schemeClr val="tx1"/>
                          </a:solidFill>
                          <a:effectLst/>
                          <a:latin typeface="+mn-lt"/>
                          <a:ea typeface="+mn-ea"/>
                          <a:cs typeface="+mn-cs"/>
                        </a:rPr>
                        <a:t> </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5C39"/>
                    </a:solidFill>
                  </a:tcPr>
                </a:tc>
                <a:extLst>
                  <a:ext uri="{0D108BD9-81ED-4DB2-BD59-A6C34878D82A}">
                    <a16:rowId xmlns:a16="http://schemas.microsoft.com/office/drawing/2014/main" val="1527102790"/>
                  </a:ext>
                </a:extLst>
              </a:tr>
              <a:tr h="340718">
                <a:tc>
                  <a:txBody>
                    <a:bodyPr/>
                    <a:lstStyle/>
                    <a:p>
                      <a:pPr rtl="0"/>
                      <a:r>
                        <a:rPr lang="en-US" sz="1500" kern="1200">
                          <a:solidFill>
                            <a:schemeClr val="tx1"/>
                          </a:solidFill>
                          <a:effectLst/>
                          <a:latin typeface="+mn-lt"/>
                          <a:ea typeface="+mn-ea"/>
                          <a:cs typeface="+mn-cs"/>
                        </a:rPr>
                        <a:t>9</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kern="1200">
                          <a:solidFill>
                            <a:schemeClr val="tx1"/>
                          </a:solidFill>
                          <a:effectLst/>
                          <a:latin typeface="+mn-lt"/>
                          <a:ea typeface="+mn-ea"/>
                          <a:cs typeface="+mn-cs"/>
                        </a:rPr>
                        <a:t>Evans v. Seattle </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5C39"/>
                    </a:solidFill>
                  </a:tcPr>
                </a:tc>
                <a:extLst>
                  <a:ext uri="{0D108BD9-81ED-4DB2-BD59-A6C34878D82A}">
                    <a16:rowId xmlns:a16="http://schemas.microsoft.com/office/drawing/2014/main" val="932382967"/>
                  </a:ext>
                </a:extLst>
              </a:tr>
              <a:tr h="340718">
                <a:tc>
                  <a:txBody>
                    <a:bodyPr/>
                    <a:lstStyle/>
                    <a:p>
                      <a:pPr rtl="0"/>
                      <a:r>
                        <a:rPr lang="en-US" sz="1500" kern="1200">
                          <a:solidFill>
                            <a:schemeClr val="tx1"/>
                          </a:solidFill>
                          <a:effectLst/>
                          <a:latin typeface="+mn-lt"/>
                          <a:ea typeface="+mn-ea"/>
                          <a:cs typeface="+mn-cs"/>
                        </a:rPr>
                        <a:t>10</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a:r>
                        <a:rPr lang="en-US" sz="1500" kern="1200">
                          <a:solidFill>
                            <a:schemeClr val="tx1"/>
                          </a:solidFill>
                          <a:effectLst/>
                          <a:latin typeface="+mn-lt"/>
                          <a:ea typeface="+mn-ea"/>
                          <a:cs typeface="+mn-cs"/>
                        </a:rPr>
                        <a:t>Arnold-Evans Co. v. </a:t>
                      </a:r>
                      <a:r>
                        <a:rPr lang="en-US" sz="1500" kern="1200" err="1">
                          <a:solidFill>
                            <a:schemeClr val="tx1"/>
                          </a:solidFill>
                          <a:effectLst/>
                          <a:latin typeface="+mn-lt"/>
                          <a:ea typeface="+mn-ea"/>
                          <a:cs typeface="+mn-cs"/>
                        </a:rPr>
                        <a:t>Hardung</a:t>
                      </a:r>
                      <a:r>
                        <a:rPr lang="en-US" sz="1500" kern="1200">
                          <a:solidFill>
                            <a:schemeClr val="tx1"/>
                          </a:solidFill>
                          <a:effectLst/>
                          <a:latin typeface="+mn-lt"/>
                          <a:ea typeface="+mn-ea"/>
                          <a:cs typeface="+mn-cs"/>
                        </a:rPr>
                        <a:t> </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a:r>
                        <a:rPr lang="en-US" sz="1500" dirty="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5C39"/>
                    </a:solidFill>
                  </a:tcPr>
                </a:tc>
                <a:extLst>
                  <a:ext uri="{0D108BD9-81ED-4DB2-BD59-A6C34878D82A}">
                    <a16:rowId xmlns:a16="http://schemas.microsoft.com/office/drawing/2014/main" val="2402350854"/>
                  </a:ext>
                </a:extLst>
              </a:tr>
            </a:tbl>
          </a:graphicData>
        </a:graphic>
      </p:graphicFrame>
    </p:spTree>
    <p:extLst>
      <p:ext uri="{BB962C8B-B14F-4D97-AF65-F5344CB8AC3E}">
        <p14:creationId xmlns:p14="http://schemas.microsoft.com/office/powerpoint/2010/main" val="3956828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7AA4D-5112-1B43-53BD-899115B717D8}"/>
            </a:ext>
          </a:extLst>
        </p:cNvPr>
        <p:cNvGrpSpPr/>
        <p:nvPr/>
      </p:nvGrpSpPr>
      <p:grpSpPr>
        <a:xfrm>
          <a:off x="0" y="0"/>
          <a:ext cx="0" cy="0"/>
          <a:chOff x="0" y="0"/>
          <a:chExt cx="0" cy="0"/>
        </a:xfrm>
      </p:grpSpPr>
      <p:sp>
        <p:nvSpPr>
          <p:cNvPr id="27" name="Title 1">
            <a:extLst>
              <a:ext uri="{FF2B5EF4-FFF2-40B4-BE49-F238E27FC236}">
                <a16:creationId xmlns:a16="http://schemas.microsoft.com/office/drawing/2014/main" id="{CC8D2B25-B940-8273-604F-2497244DAAEC}"/>
              </a:ext>
            </a:extLst>
          </p:cNvPr>
          <p:cNvSpPr>
            <a:spLocks noGrp="1"/>
          </p:cNvSpPr>
          <p:nvPr>
            <p:ph type="title"/>
          </p:nvPr>
        </p:nvSpPr>
        <p:spPr/>
        <p:txBody>
          <a:bodyPr/>
          <a:lstStyle/>
          <a:p>
            <a:r>
              <a:rPr lang="en-US"/>
              <a:t>Semantic Ranker Results</a:t>
            </a:r>
          </a:p>
        </p:txBody>
      </p:sp>
      <p:sp>
        <p:nvSpPr>
          <p:cNvPr id="6" name="Text Placeholder 5">
            <a:extLst>
              <a:ext uri="{FF2B5EF4-FFF2-40B4-BE49-F238E27FC236}">
                <a16:creationId xmlns:a16="http://schemas.microsoft.com/office/drawing/2014/main" id="{93245A3A-D9D3-C9F4-EB07-F768317F2002}"/>
              </a:ext>
            </a:extLst>
          </p:cNvPr>
          <p:cNvSpPr>
            <a:spLocks noGrp="1"/>
          </p:cNvSpPr>
          <p:nvPr>
            <p:ph type="body" sz="quarter" idx="16"/>
          </p:nvPr>
        </p:nvSpPr>
        <p:spPr>
          <a:xfrm>
            <a:off x="3725127" y="1548201"/>
            <a:ext cx="5201115" cy="440179"/>
          </a:xfrm>
        </p:spPr>
        <p:txBody>
          <a:bodyPr/>
          <a:lstStyle/>
          <a:p>
            <a:pPr algn="ctr"/>
            <a:r>
              <a:rPr lang="en-US">
                <a:cs typeface="Segoe UI"/>
              </a:rPr>
              <a:t>Recall = </a:t>
            </a:r>
            <a:r>
              <a:rPr lang="en-US">
                <a:solidFill>
                  <a:srgbClr val="FFFFFF"/>
                </a:solidFill>
                <a:cs typeface="Segoe UI"/>
              </a:rPr>
              <a:t>6</a:t>
            </a:r>
            <a:r>
              <a:rPr lang="en-US">
                <a:solidFill>
                  <a:srgbClr val="FF5C39"/>
                </a:solidFill>
                <a:cs typeface="Segoe UI"/>
              </a:rPr>
              <a:t>0%</a:t>
            </a:r>
          </a:p>
        </p:txBody>
      </p:sp>
      <p:graphicFrame>
        <p:nvGraphicFramePr>
          <p:cNvPr id="4" name="Table 3">
            <a:extLst>
              <a:ext uri="{FF2B5EF4-FFF2-40B4-BE49-F238E27FC236}">
                <a16:creationId xmlns:a16="http://schemas.microsoft.com/office/drawing/2014/main" id="{CE0366DE-5FE8-36B7-1229-267AFC3F2779}"/>
              </a:ext>
            </a:extLst>
          </p:cNvPr>
          <p:cNvGraphicFramePr>
            <a:graphicFrameLocks noGrp="1"/>
          </p:cNvGraphicFramePr>
          <p:nvPr>
            <p:extLst>
              <p:ext uri="{D42A27DB-BD31-4B8C-83A1-F6EECF244321}">
                <p14:modId xmlns:p14="http://schemas.microsoft.com/office/powerpoint/2010/main" val="2525961393"/>
              </p:ext>
            </p:extLst>
          </p:nvPr>
        </p:nvGraphicFramePr>
        <p:xfrm>
          <a:off x="3729890" y="2296418"/>
          <a:ext cx="5214936" cy="4078925"/>
        </p:xfrm>
        <a:graphic>
          <a:graphicData uri="http://schemas.openxmlformats.org/drawingml/2006/table">
            <a:tbl>
              <a:tblPr/>
              <a:tblGrid>
                <a:gridCol w="306583">
                  <a:extLst>
                    <a:ext uri="{9D8B030D-6E8A-4147-A177-3AD203B41FA5}">
                      <a16:colId xmlns:a16="http://schemas.microsoft.com/office/drawing/2014/main" val="856670676"/>
                    </a:ext>
                  </a:extLst>
                </a:gridCol>
                <a:gridCol w="3968685">
                  <a:extLst>
                    <a:ext uri="{9D8B030D-6E8A-4147-A177-3AD203B41FA5}">
                      <a16:colId xmlns:a16="http://schemas.microsoft.com/office/drawing/2014/main" val="3533936716"/>
                    </a:ext>
                  </a:extLst>
                </a:gridCol>
                <a:gridCol w="939668">
                  <a:extLst>
                    <a:ext uri="{9D8B030D-6E8A-4147-A177-3AD203B41FA5}">
                      <a16:colId xmlns:a16="http://schemas.microsoft.com/office/drawing/2014/main" val="1809811481"/>
                    </a:ext>
                  </a:extLst>
                </a:gridCol>
              </a:tblGrid>
              <a:tr h="340718">
                <a:tc>
                  <a:txBody>
                    <a:bodyPr/>
                    <a:lstStyle/>
                    <a:p>
                      <a:pPr rtl="0"/>
                      <a:endParaRPr lang="en-US" sz="1500" b="1">
                        <a:effectLst/>
                      </a:endParaRP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rtl="0"/>
                      <a:r>
                        <a:rPr lang="en-US" sz="1500" b="1">
                          <a:effectLst/>
                        </a:rPr>
                        <a:t>Legal Case</a:t>
                      </a:r>
                    </a:p>
                  </a:txBody>
                  <a:tcPr marL="52363" marR="52363" marT="26182" marB="2618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rtl="0"/>
                      <a:r>
                        <a:rPr lang="en-US" sz="1500" b="1">
                          <a:effectLst/>
                        </a:rPr>
                        <a:t>Relevant</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4351689"/>
                  </a:ext>
                </a:extLst>
              </a:tr>
              <a:tr h="226721">
                <a:tc>
                  <a:txBody>
                    <a:bodyPr/>
                    <a:lstStyle/>
                    <a:p>
                      <a:pPr rtl="0"/>
                      <a:r>
                        <a:rPr lang="en-US" sz="1500">
                          <a:effectLst/>
                        </a:rPr>
                        <a:t>1</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a:effectLst/>
                        </a:rPr>
                        <a:t>Uhl Bros. v. Hull</a:t>
                      </a:r>
                    </a:p>
                  </a:txBody>
                  <a:tcPr marL="52363" marR="52363" marT="26182" marB="2618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181901310"/>
                  </a:ext>
                </a:extLst>
              </a:tr>
              <a:tr h="135542">
                <a:tc>
                  <a:txBody>
                    <a:bodyPr/>
                    <a:lstStyle/>
                    <a:p>
                      <a:pPr rtl="0"/>
                      <a:r>
                        <a:rPr lang="en-US" sz="1500" kern="1200">
                          <a:solidFill>
                            <a:schemeClr val="tx1"/>
                          </a:solidFill>
                          <a:effectLst/>
                          <a:latin typeface="+mn-lt"/>
                          <a:ea typeface="+mn-ea"/>
                          <a:cs typeface="+mn-cs"/>
                        </a:rPr>
                        <a:t>2</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a:effectLst/>
                        </a:rPr>
                        <a:t>Le Vette v. Hardman Estate</a:t>
                      </a:r>
                    </a:p>
                  </a:txBody>
                  <a:tcPr marL="52363" marR="52363" marT="26182" marB="2618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806040779"/>
                  </a:ext>
                </a:extLst>
              </a:tr>
              <a:tr h="336333">
                <a:tc>
                  <a:txBody>
                    <a:bodyPr/>
                    <a:lstStyle/>
                    <a:p>
                      <a:pPr rtl="0"/>
                      <a:r>
                        <a:rPr lang="en-US" sz="1500" kern="1200">
                          <a:solidFill>
                            <a:schemeClr val="tx1"/>
                          </a:solidFill>
                          <a:effectLst/>
                          <a:latin typeface="+mn-lt"/>
                          <a:ea typeface="+mn-ea"/>
                          <a:cs typeface="+mn-cs"/>
                        </a:rPr>
                        <a:t>3</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500" kern="1200">
                          <a:solidFill>
                            <a:schemeClr val="tx1"/>
                          </a:solidFill>
                          <a:effectLst/>
                          <a:latin typeface="+mn-lt"/>
                          <a:ea typeface="+mn-ea"/>
                          <a:cs typeface="+mn-cs"/>
                        </a:rPr>
                        <a:t>Pappas v. </a:t>
                      </a:r>
                      <a:r>
                        <a:rPr lang="en-US" sz="1500" kern="1200" err="1">
                          <a:solidFill>
                            <a:schemeClr val="tx1"/>
                          </a:solidFill>
                          <a:effectLst/>
                          <a:latin typeface="+mn-lt"/>
                          <a:ea typeface="+mn-ea"/>
                          <a:cs typeface="+mn-cs"/>
                        </a:rPr>
                        <a:t>Zerwoodis</a:t>
                      </a:r>
                      <a:endParaRPr lang="en-US" sz="1500" kern="1200">
                        <a:solidFill>
                          <a:schemeClr val="tx1"/>
                        </a:solidFill>
                        <a:effectLst/>
                        <a:latin typeface="+mn-lt"/>
                        <a:ea typeface="+mn-ea"/>
                        <a:cs typeface="+mn-cs"/>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dirty="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4228683778"/>
                  </a:ext>
                </a:extLst>
              </a:tr>
              <a:tr h="340718">
                <a:tc>
                  <a:txBody>
                    <a:bodyPr/>
                    <a:lstStyle/>
                    <a:p>
                      <a:pPr rtl="0"/>
                      <a:r>
                        <a:rPr lang="en-US" sz="1500" kern="1200">
                          <a:solidFill>
                            <a:schemeClr val="tx1"/>
                          </a:solidFill>
                          <a:effectLst/>
                          <a:latin typeface="+mn-lt"/>
                          <a:ea typeface="+mn-ea"/>
                          <a:cs typeface="+mn-cs"/>
                        </a:rPr>
                        <a:t>4</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kern="1200" err="1">
                          <a:solidFill>
                            <a:schemeClr val="tx1"/>
                          </a:solidFill>
                          <a:effectLst/>
                          <a:latin typeface="+mn-lt"/>
                          <a:ea typeface="+mn-ea"/>
                          <a:cs typeface="+mn-cs"/>
                        </a:rPr>
                        <a:t>Wilkening</a:t>
                      </a:r>
                      <a:r>
                        <a:rPr lang="en-US" sz="1500" kern="1200">
                          <a:solidFill>
                            <a:schemeClr val="tx1"/>
                          </a:solidFill>
                          <a:effectLst/>
                          <a:latin typeface="+mn-lt"/>
                          <a:ea typeface="+mn-ea"/>
                          <a:cs typeface="+mn-cs"/>
                        </a:rPr>
                        <a:t> v. Watkins Distributors, Inc.</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dirty="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278902849"/>
                  </a:ext>
                </a:extLst>
              </a:tr>
              <a:tr h="340718">
                <a:tc>
                  <a:txBody>
                    <a:bodyPr/>
                    <a:lstStyle/>
                    <a:p>
                      <a:pPr rtl="0"/>
                      <a:r>
                        <a:rPr lang="en-US" sz="1500" kern="1200">
                          <a:solidFill>
                            <a:schemeClr val="tx1"/>
                          </a:solidFill>
                          <a:effectLst/>
                          <a:latin typeface="+mn-lt"/>
                          <a:ea typeface="+mn-ea"/>
                          <a:cs typeface="+mn-cs"/>
                        </a:rPr>
                        <a:t>5</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kern="1200">
                          <a:solidFill>
                            <a:schemeClr val="tx1"/>
                          </a:solidFill>
                          <a:effectLst/>
                          <a:latin typeface="+mn-lt"/>
                          <a:ea typeface="+mn-ea"/>
                          <a:cs typeface="+mn-cs"/>
                        </a:rPr>
                        <a:t>Bach v. </a:t>
                      </a:r>
                      <a:r>
                        <a:rPr lang="en-US" sz="1500" kern="1200" err="1">
                          <a:solidFill>
                            <a:schemeClr val="tx1"/>
                          </a:solidFill>
                          <a:effectLst/>
                          <a:latin typeface="+mn-lt"/>
                          <a:ea typeface="+mn-ea"/>
                          <a:cs typeface="+mn-cs"/>
                        </a:rPr>
                        <a:t>Sarich</a:t>
                      </a:r>
                      <a:endParaRPr lang="en-US" sz="1500" kern="1200">
                        <a:solidFill>
                          <a:schemeClr val="tx1"/>
                        </a:solidFill>
                        <a:effectLst/>
                        <a:latin typeface="+mn-lt"/>
                        <a:ea typeface="+mn-ea"/>
                        <a:cs typeface="+mn-cs"/>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dirty="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670256970"/>
                  </a:ext>
                </a:extLst>
              </a:tr>
              <a:tr h="340718">
                <a:tc>
                  <a:txBody>
                    <a:bodyPr/>
                    <a:lstStyle/>
                    <a:p>
                      <a:pPr rtl="0"/>
                      <a:r>
                        <a:rPr lang="en-US" sz="1500" kern="1200">
                          <a:solidFill>
                            <a:schemeClr val="tx1"/>
                          </a:solidFill>
                          <a:effectLst/>
                          <a:latin typeface="+mn-lt"/>
                          <a:ea typeface="+mn-ea"/>
                          <a:cs typeface="+mn-cs"/>
                        </a:rPr>
                        <a:t>6</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kern="1200" err="1">
                          <a:solidFill>
                            <a:schemeClr val="tx1"/>
                          </a:solidFill>
                          <a:effectLst/>
                          <a:latin typeface="+mn-lt"/>
                          <a:ea typeface="+mn-ea"/>
                          <a:cs typeface="+mn-cs"/>
                        </a:rPr>
                        <a:t>Conradi</a:t>
                      </a:r>
                      <a:r>
                        <a:rPr lang="en-US" sz="1500" kern="1200">
                          <a:solidFill>
                            <a:schemeClr val="tx1"/>
                          </a:solidFill>
                          <a:effectLst/>
                          <a:latin typeface="+mn-lt"/>
                          <a:ea typeface="+mn-ea"/>
                          <a:cs typeface="+mn-cs"/>
                        </a:rPr>
                        <a:t> v. Arnold </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dirty="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892383894"/>
                  </a:ext>
                </a:extLst>
              </a:tr>
              <a:tr h="340718">
                <a:tc>
                  <a:txBody>
                    <a:bodyPr/>
                    <a:lstStyle/>
                    <a:p>
                      <a:pPr rtl="0"/>
                      <a:r>
                        <a:rPr lang="en-US" sz="1500" kern="1200">
                          <a:solidFill>
                            <a:schemeClr val="tx1"/>
                          </a:solidFill>
                          <a:effectLst/>
                          <a:latin typeface="+mn-lt"/>
                          <a:ea typeface="+mn-ea"/>
                          <a:cs typeface="+mn-cs"/>
                        </a:rPr>
                        <a:t>7</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kern="1200">
                          <a:solidFill>
                            <a:schemeClr val="tx1"/>
                          </a:solidFill>
                          <a:effectLst/>
                          <a:latin typeface="+mn-lt"/>
                          <a:ea typeface="+mn-ea"/>
                          <a:cs typeface="+mn-cs"/>
                        </a:rPr>
                        <a:t>Brant v. Market Basket Stores, Inc.</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5C39"/>
                    </a:solidFill>
                  </a:tcPr>
                </a:tc>
                <a:extLst>
                  <a:ext uri="{0D108BD9-81ED-4DB2-BD59-A6C34878D82A}">
                    <a16:rowId xmlns:a16="http://schemas.microsoft.com/office/drawing/2014/main" val="155216664"/>
                  </a:ext>
                </a:extLst>
              </a:tr>
              <a:tr h="340718">
                <a:tc>
                  <a:txBody>
                    <a:bodyPr/>
                    <a:lstStyle/>
                    <a:p>
                      <a:pPr rtl="0"/>
                      <a:r>
                        <a:rPr lang="en-US" sz="1500" kern="1200">
                          <a:solidFill>
                            <a:schemeClr val="tx1"/>
                          </a:solidFill>
                          <a:effectLst/>
                          <a:latin typeface="+mn-lt"/>
                          <a:ea typeface="+mn-ea"/>
                          <a:cs typeface="+mn-cs"/>
                        </a:rPr>
                        <a:t>8</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kern="1200">
                          <a:solidFill>
                            <a:schemeClr val="tx1"/>
                          </a:solidFill>
                          <a:effectLst/>
                          <a:latin typeface="+mn-lt"/>
                          <a:ea typeface="+mn-ea"/>
                          <a:cs typeface="+mn-cs"/>
                        </a:rPr>
                        <a:t>Martindale Clothing Co. v. Spokane &amp; Eastern Trust Co.</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5C39"/>
                    </a:solidFill>
                  </a:tcPr>
                </a:tc>
                <a:extLst>
                  <a:ext uri="{0D108BD9-81ED-4DB2-BD59-A6C34878D82A}">
                    <a16:rowId xmlns:a16="http://schemas.microsoft.com/office/drawing/2014/main" val="1527102790"/>
                  </a:ext>
                </a:extLst>
              </a:tr>
              <a:tr h="340718">
                <a:tc>
                  <a:txBody>
                    <a:bodyPr/>
                    <a:lstStyle/>
                    <a:p>
                      <a:pPr rtl="0"/>
                      <a:r>
                        <a:rPr lang="en-US" sz="1500" kern="1200">
                          <a:solidFill>
                            <a:schemeClr val="tx1"/>
                          </a:solidFill>
                          <a:effectLst/>
                          <a:latin typeface="+mn-lt"/>
                          <a:ea typeface="+mn-ea"/>
                          <a:cs typeface="+mn-cs"/>
                        </a:rPr>
                        <a:t>9</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kern="1200">
                          <a:solidFill>
                            <a:schemeClr val="tx1"/>
                          </a:solidFill>
                          <a:effectLst/>
                          <a:latin typeface="+mn-lt"/>
                          <a:ea typeface="+mn-ea"/>
                          <a:cs typeface="+mn-cs"/>
                        </a:rPr>
                        <a:t>Tailored Ready Co. v. Fourth &amp; Pike Street Corp.</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5C39"/>
                    </a:solidFill>
                  </a:tcPr>
                </a:tc>
                <a:extLst>
                  <a:ext uri="{0D108BD9-81ED-4DB2-BD59-A6C34878D82A}">
                    <a16:rowId xmlns:a16="http://schemas.microsoft.com/office/drawing/2014/main" val="932382967"/>
                  </a:ext>
                </a:extLst>
              </a:tr>
              <a:tr h="340718">
                <a:tc>
                  <a:txBody>
                    <a:bodyPr/>
                    <a:lstStyle/>
                    <a:p>
                      <a:pPr rtl="0"/>
                      <a:r>
                        <a:rPr lang="en-US" sz="1500" kern="1200">
                          <a:solidFill>
                            <a:schemeClr val="tx1"/>
                          </a:solidFill>
                          <a:effectLst/>
                          <a:latin typeface="+mn-lt"/>
                          <a:ea typeface="+mn-ea"/>
                          <a:cs typeface="+mn-cs"/>
                        </a:rPr>
                        <a:t>10</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a:r>
                        <a:rPr lang="en-US" sz="1500" kern="1200">
                          <a:solidFill>
                            <a:schemeClr val="tx1"/>
                          </a:solidFill>
                          <a:effectLst/>
                          <a:latin typeface="+mn-lt"/>
                          <a:ea typeface="+mn-ea"/>
                          <a:cs typeface="+mn-cs"/>
                        </a:rPr>
                        <a:t>Burns v. Dufresne</a:t>
                      </a: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a:r>
                        <a:rPr lang="en-US" sz="1500" dirty="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5C39"/>
                    </a:solidFill>
                  </a:tcPr>
                </a:tc>
                <a:extLst>
                  <a:ext uri="{0D108BD9-81ED-4DB2-BD59-A6C34878D82A}">
                    <a16:rowId xmlns:a16="http://schemas.microsoft.com/office/drawing/2014/main" val="2402350854"/>
                  </a:ext>
                </a:extLst>
              </a:tr>
            </a:tbl>
          </a:graphicData>
        </a:graphic>
      </p:graphicFrame>
    </p:spTree>
    <p:extLst>
      <p:ext uri="{BB962C8B-B14F-4D97-AF65-F5344CB8AC3E}">
        <p14:creationId xmlns:p14="http://schemas.microsoft.com/office/powerpoint/2010/main" val="997653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D2721-53E0-37BB-BD2C-7EEB954FE1D6}"/>
            </a:ext>
          </a:extLst>
        </p:cNvPr>
        <p:cNvGrpSpPr/>
        <p:nvPr/>
      </p:nvGrpSpPr>
      <p:grpSpPr>
        <a:xfrm>
          <a:off x="0" y="0"/>
          <a:ext cx="0" cy="0"/>
          <a:chOff x="0" y="0"/>
          <a:chExt cx="0" cy="0"/>
        </a:xfrm>
      </p:grpSpPr>
      <p:sp>
        <p:nvSpPr>
          <p:cNvPr id="2" name="Title 16">
            <a:extLst>
              <a:ext uri="{FF2B5EF4-FFF2-40B4-BE49-F238E27FC236}">
                <a16:creationId xmlns:a16="http://schemas.microsoft.com/office/drawing/2014/main" id="{C495641B-B48C-D616-0E73-37F242668361}"/>
              </a:ext>
            </a:extLst>
          </p:cNvPr>
          <p:cNvSpPr>
            <a:spLocks noGrp="1"/>
          </p:cNvSpPr>
          <p:nvPr>
            <p:ph type="title"/>
          </p:nvPr>
        </p:nvSpPr>
        <p:spPr>
          <a:xfrm>
            <a:off x="586740" y="685208"/>
            <a:ext cx="11018520" cy="553998"/>
          </a:xfrm>
        </p:spPr>
        <p:txBody>
          <a:bodyPr wrap="square" anchor="t">
            <a:normAutofit/>
          </a:bodyPr>
          <a:lstStyle/>
          <a:p>
            <a:pPr marL="12700" defTabSz="932742">
              <a:lnSpc>
                <a:spcPct val="100000"/>
              </a:lnSpc>
              <a:spcBef>
                <a:spcPct val="20000"/>
              </a:spcBef>
              <a:buSzPct val="90000"/>
              <a:defRPr/>
            </a:pPr>
            <a:r>
              <a:rPr lang="en-US" sz="3400">
                <a:gradFill>
                  <a:gsLst>
                    <a:gs pos="70000">
                      <a:srgbClr val="49C5B1"/>
                    </a:gs>
                    <a:gs pos="0">
                      <a:srgbClr val="8DE971"/>
                    </a:gs>
                  </a:gsLst>
                  <a:path path="circle">
                    <a:fillToRect l="100000" t="100000"/>
                  </a:path>
                </a:gradFill>
                <a:cs typeface="Kanit" pitchFamily="2" charset="-34"/>
              </a:rPr>
              <a:t>Advanced Retrieval Technique #2 - </a:t>
            </a:r>
            <a:r>
              <a:rPr lang="en-US" sz="3400" err="1">
                <a:gradFill>
                  <a:gsLst>
                    <a:gs pos="70000">
                      <a:srgbClr val="49C5B1"/>
                    </a:gs>
                    <a:gs pos="0">
                      <a:srgbClr val="8DE971"/>
                    </a:gs>
                  </a:gsLst>
                  <a:path path="circle">
                    <a:fillToRect l="100000" t="100000"/>
                  </a:path>
                </a:gradFill>
                <a:cs typeface="Kanit" pitchFamily="2" charset="-34"/>
              </a:rPr>
              <a:t>GraphRAG</a:t>
            </a:r>
            <a:endParaRPr lang="en-US" sz="3400">
              <a:gradFill>
                <a:gsLst>
                  <a:gs pos="70000">
                    <a:srgbClr val="49C5B1"/>
                  </a:gs>
                  <a:gs pos="0">
                    <a:srgbClr val="8DE971"/>
                  </a:gs>
                </a:gsLst>
                <a:path path="circle">
                  <a:fillToRect l="100000" t="100000"/>
                </a:path>
              </a:gradFill>
              <a:cs typeface="Kanit" pitchFamily="2" charset="-34"/>
            </a:endParaRPr>
          </a:p>
        </p:txBody>
      </p:sp>
      <p:sp>
        <p:nvSpPr>
          <p:cNvPr id="3" name="Text Placeholder 5">
            <a:extLst>
              <a:ext uri="{FF2B5EF4-FFF2-40B4-BE49-F238E27FC236}">
                <a16:creationId xmlns:a16="http://schemas.microsoft.com/office/drawing/2014/main" id="{1965B2F3-1E1C-CC39-92A5-8738A51B1E6A}"/>
              </a:ext>
            </a:extLst>
          </p:cNvPr>
          <p:cNvSpPr txBox="1">
            <a:spLocks/>
          </p:cNvSpPr>
          <p:nvPr/>
        </p:nvSpPr>
        <p:spPr>
          <a:xfrm>
            <a:off x="407765" y="1799846"/>
            <a:ext cx="5143728" cy="4306486"/>
          </a:xfrm>
          <a:prstGeom prst="rect">
            <a:avLst/>
          </a:prstGeom>
        </p:spPr>
        <p:txBody>
          <a:bodyPr vert="horz" wrap="square" lIns="0" tIns="0" rIns="0" bIns="0" rtlCol="0" anchor="t">
            <a:normAutofit lnSpcReduction="10000"/>
          </a:bodyPr>
          <a:lstStyle>
            <a:lvl1pPr marL="457200" indent="-457200" algn="l" rtl="0" eaLnBrk="1" fontAlgn="base" hangingPunct="1">
              <a:lnSpc>
                <a:spcPct val="130000"/>
              </a:lnSpc>
              <a:spcBef>
                <a:spcPts val="1000"/>
              </a:spcBef>
              <a:spcAft>
                <a:spcPct val="0"/>
              </a:spcAft>
              <a:buClr>
                <a:srgbClr val="CC0000"/>
              </a:buClr>
              <a:buSzPct val="70000"/>
              <a:buFontTx/>
              <a:buBlip>
                <a:blip r:embed="rId2"/>
              </a:buBlip>
              <a:defRPr sz="3400" b="0" i="0" kern="1200">
                <a:solidFill>
                  <a:schemeClr val="tx1"/>
                </a:solidFill>
                <a:latin typeface="Kanit Light" pitchFamily="2" charset="-34"/>
                <a:ea typeface="+mn-ea"/>
                <a:cs typeface="Kanit Light"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2"/>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2"/>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kern="0" err="1">
                <a:solidFill>
                  <a:srgbClr val="FFFFFF"/>
                </a:solidFill>
                <a:latin typeface="+mn-lt"/>
                <a:cs typeface="Kanit" pitchFamily="2" charset="-34"/>
              </a:rPr>
              <a:t>GraphRAG</a:t>
            </a:r>
            <a:r>
              <a:rPr lang="en-US" sz="2800" kern="0">
                <a:solidFill>
                  <a:srgbClr val="FFFFFF"/>
                </a:solidFill>
                <a:latin typeface="+mn-lt"/>
                <a:cs typeface="Kanit" pitchFamily="2" charset="-34"/>
              </a:rPr>
              <a:t> uses knowledge graphs to </a:t>
            </a:r>
            <a:r>
              <a:rPr lang="en-US" sz="2800" b="1" kern="0">
                <a:solidFill>
                  <a:srgbClr val="FFFFFF"/>
                </a:solidFill>
                <a:latin typeface="+mn-lt"/>
                <a:cs typeface="Kanit" pitchFamily="2" charset="-34"/>
              </a:rPr>
              <a:t>improve results </a:t>
            </a:r>
            <a:r>
              <a:rPr lang="en-US" sz="2800" kern="0">
                <a:solidFill>
                  <a:srgbClr val="FFFFFF"/>
                </a:solidFill>
                <a:latin typeface="+mn-lt"/>
                <a:cs typeface="Kanit" pitchFamily="2" charset="-34"/>
              </a:rPr>
              <a:t>in </a:t>
            </a:r>
            <a:r>
              <a:rPr lang="en-US" sz="2800" b="1" kern="0">
                <a:solidFill>
                  <a:srgbClr val="FFFFFF"/>
                </a:solidFill>
                <a:latin typeface="+mn-lt"/>
                <a:cs typeface="Kanit" pitchFamily="2" charset="-34"/>
              </a:rPr>
              <a:t>complex scenarios</a:t>
            </a:r>
            <a:r>
              <a:rPr lang="en-US" sz="2800" kern="0">
                <a:solidFill>
                  <a:srgbClr val="FFFFFF"/>
                </a:solidFill>
                <a:latin typeface="+mn-lt"/>
                <a:cs typeface="Kanit" pitchFamily="2" charset="-34"/>
              </a:rPr>
              <a:t>.</a:t>
            </a:r>
          </a:p>
          <a:p>
            <a:r>
              <a:rPr lang="en-US" sz="2800" kern="0">
                <a:solidFill>
                  <a:srgbClr val="FFFFFF"/>
                </a:solidFill>
                <a:latin typeface="+mn-lt"/>
                <a:cs typeface="Kanit" pitchFamily="2" charset="-34"/>
              </a:rPr>
              <a:t>We use graph queries to get more relevant information that leverages the relationships between entities .</a:t>
            </a:r>
          </a:p>
          <a:p>
            <a:endParaRPr lang="en-US" sz="2800" kern="0">
              <a:solidFill>
                <a:srgbClr val="FFFFFF"/>
              </a:solidFill>
              <a:latin typeface="+mn-lt"/>
              <a:cs typeface="Kanit" pitchFamily="2" charset="-34"/>
            </a:endParaRPr>
          </a:p>
        </p:txBody>
      </p:sp>
      <p:sp>
        <p:nvSpPr>
          <p:cNvPr id="4" name="Arrow: Chevron 1">
            <a:extLst>
              <a:ext uri="{FF2B5EF4-FFF2-40B4-BE49-F238E27FC236}">
                <a16:creationId xmlns:a16="http://schemas.microsoft.com/office/drawing/2014/main" id="{817222A9-93B7-4ACA-8A01-A9E062D0C2DC}"/>
              </a:ext>
            </a:extLst>
          </p:cNvPr>
          <p:cNvSpPr/>
          <p:nvPr/>
        </p:nvSpPr>
        <p:spPr>
          <a:xfrm>
            <a:off x="5551493" y="3023443"/>
            <a:ext cx="571605" cy="1091257"/>
          </a:xfrm>
          <a:prstGeom prst="chevron">
            <a:avLst>
              <a:gd name="adj" fmla="val 62310"/>
            </a:avLst>
          </a:prstGeom>
          <a:gradFill flip="none" rotWithShape="1">
            <a:gsLst>
              <a:gs pos="35000">
                <a:srgbClr val="49C5B1"/>
              </a:gs>
              <a:gs pos="0">
                <a:srgbClr val="8DE971"/>
              </a:gs>
            </a:gsLst>
            <a:path path="circle">
              <a:fillToRect l="100000" t="100000"/>
            </a:path>
            <a:tileRect r="-100000" b="-100000"/>
          </a:gradFill>
          <a:ln w="10795" cap="flat" cmpd="sng" algn="ctr">
            <a:noFill/>
            <a:prstDash val="solid"/>
          </a:ln>
          <a:effectLst>
            <a:outerShdw blurRad="63500" dist="127000" dir="2700000" algn="tl" rotWithShape="0">
              <a:srgbClr val="000000">
                <a:alpha val="49804"/>
              </a:srgbClr>
            </a:outerShdw>
          </a:effectLst>
        </p:spPr>
        <p:style>
          <a:lnRef idx="0">
            <a:scrgbClr r="0" g="0" b="0"/>
          </a:lnRef>
          <a:fillRef idx="1">
            <a:scrgbClr r="0" g="0" b="0"/>
          </a:fillRef>
          <a:effectRef idx="0">
            <a:scrgbClr r="0" g="0" b="0"/>
          </a:effectRef>
          <a:fontRef idx="minor">
            <a:schemeClr val="lt1"/>
          </a:fontRef>
        </p:style>
        <p:txBody>
          <a:bodyPr/>
          <a:lstStyle/>
          <a:p>
            <a:endParaRPr lang="en-US">
              <a:latin typeface="Kanit" pitchFamily="2" charset="-34"/>
              <a:cs typeface="Kanit" pitchFamily="2" charset="-34"/>
            </a:endParaRPr>
          </a:p>
        </p:txBody>
      </p:sp>
      <p:grpSp>
        <p:nvGrpSpPr>
          <p:cNvPr id="8" name="Group 7">
            <a:extLst>
              <a:ext uri="{FF2B5EF4-FFF2-40B4-BE49-F238E27FC236}">
                <a16:creationId xmlns:a16="http://schemas.microsoft.com/office/drawing/2014/main" id="{06E94345-142F-90BE-9066-BEA82BBFC4BA}"/>
              </a:ext>
            </a:extLst>
          </p:cNvPr>
          <p:cNvGrpSpPr>
            <a:grpSpLocks noChangeAspect="1"/>
          </p:cNvGrpSpPr>
          <p:nvPr/>
        </p:nvGrpSpPr>
        <p:grpSpPr>
          <a:xfrm>
            <a:off x="6317302" y="1893907"/>
            <a:ext cx="5640998" cy="3863713"/>
            <a:chOff x="6945205" y="-375369"/>
            <a:chExt cx="5823964" cy="12131175"/>
          </a:xfrm>
          <a:solidFill>
            <a:schemeClr val="bg1"/>
          </a:solidFill>
        </p:grpSpPr>
        <p:sp>
          <p:nvSpPr>
            <p:cNvPr id="9" name="Rectangle: Rounded Corners 3">
              <a:extLst>
                <a:ext uri="{FF2B5EF4-FFF2-40B4-BE49-F238E27FC236}">
                  <a16:creationId xmlns:a16="http://schemas.microsoft.com/office/drawing/2014/main" id="{32B5F2A2-4D04-B679-D4DA-CFE59AA7F58D}"/>
                </a:ext>
                <a:ext uri="{C183D7F6-B498-43B3-948B-1728B52AA6E4}">
                  <adec:decorative xmlns:adec="http://schemas.microsoft.com/office/drawing/2017/decorative" val="1"/>
                </a:ext>
              </a:extLst>
            </p:cNvPr>
            <p:cNvSpPr/>
            <p:nvPr/>
          </p:nvSpPr>
          <p:spPr bwMode="auto">
            <a:xfrm>
              <a:off x="6945205" y="-375369"/>
              <a:ext cx="5823964" cy="12131175"/>
            </a:xfrm>
            <a:prstGeom prst="roundRect">
              <a:avLst>
                <a:gd name="adj" fmla="val 4284"/>
              </a:avLst>
            </a:prstGeom>
            <a:solidFill>
              <a:schemeClr val="tx1"/>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Kanit" pitchFamily="2" charset="-34"/>
              </a:endParaRPr>
            </a:p>
          </p:txBody>
        </p:sp>
        <p:sp>
          <p:nvSpPr>
            <p:cNvPr id="10" name="Text Placeholder 4">
              <a:extLst>
                <a:ext uri="{FF2B5EF4-FFF2-40B4-BE49-F238E27FC236}">
                  <a16:creationId xmlns:a16="http://schemas.microsoft.com/office/drawing/2014/main" id="{A282965D-912C-4A83-67D1-0C163A46F00D}"/>
                </a:ext>
              </a:extLst>
            </p:cNvPr>
            <p:cNvSpPr txBox="1">
              <a:spLocks/>
            </p:cNvSpPr>
            <p:nvPr/>
          </p:nvSpPr>
          <p:spPr>
            <a:xfrm>
              <a:off x="7101612" y="81077"/>
              <a:ext cx="5487845" cy="10388146"/>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bg1"/>
                  </a:solidFill>
                  <a:latin typeface="Consolas" panose="020B0609020204030204" pitchFamily="49" charset="0"/>
                  <a:cs typeface="Kanit" pitchFamily="2" charset="-34"/>
                </a:rPr>
                <a:t>graph AS (</a:t>
              </a:r>
            </a:p>
            <a:p>
              <a:pPr marL="0" indent="0">
                <a:buNone/>
              </a:pPr>
              <a:r>
                <a:rPr lang="en-US" sz="1800">
                  <a:solidFill>
                    <a:schemeClr val="bg1"/>
                  </a:solidFill>
                  <a:latin typeface="Consolas" panose="020B0609020204030204" pitchFamily="49" charset="0"/>
                  <a:cs typeface="Kanit" pitchFamily="2" charset="-34"/>
                </a:rPr>
                <a:t>  </a:t>
              </a:r>
              <a:r>
                <a:rPr lang="en-US" sz="1800">
                  <a:solidFill>
                    <a:srgbClr val="0078D4"/>
                  </a:solidFill>
                  <a:latin typeface="Consolas" panose="020B0609020204030204" pitchFamily="49" charset="0"/>
                  <a:cs typeface="Kanit" pitchFamily="2" charset="-34"/>
                </a:rPr>
                <a:t>SELECT</a:t>
              </a:r>
              <a:r>
                <a:rPr lang="en-US" sz="1800">
                  <a:solidFill>
                    <a:schemeClr val="bg1"/>
                  </a:solidFill>
                  <a:latin typeface="Consolas" panose="020B0609020204030204" pitchFamily="49" charset="0"/>
                  <a:cs typeface="Kanit" pitchFamily="2" charset="-34"/>
                </a:rPr>
                <a:t> * from </a:t>
              </a:r>
              <a:r>
                <a:rPr lang="en-US" sz="1800" err="1">
                  <a:solidFill>
                    <a:schemeClr val="bg1"/>
                  </a:solidFill>
                  <a:latin typeface="Consolas" panose="020B0609020204030204" pitchFamily="49" charset="0"/>
                  <a:cs typeface="Kanit" pitchFamily="2" charset="-34"/>
                </a:rPr>
                <a:t>semantic_ranked</a:t>
              </a:r>
              <a:endParaRPr lang="en-US" sz="1800">
                <a:solidFill>
                  <a:schemeClr val="bg1"/>
                </a:solidFill>
                <a:latin typeface="Consolas" panose="020B0609020204030204" pitchFamily="49" charset="0"/>
                <a:cs typeface="Kanit" pitchFamily="2" charset="-34"/>
              </a:endParaRPr>
            </a:p>
            <a:p>
              <a:pPr marL="0" indent="0">
                <a:buNone/>
              </a:pPr>
              <a:r>
                <a:rPr lang="en-US" sz="1800">
                  <a:solidFill>
                    <a:schemeClr val="bg1"/>
                  </a:solidFill>
                  <a:latin typeface="Consolas" panose="020B0609020204030204" pitchFamily="49" charset="0"/>
                  <a:cs typeface="Kanit" pitchFamily="2" charset="-34"/>
                </a:rPr>
                <a:t>  JOIN </a:t>
              </a:r>
              <a:r>
                <a:rPr lang="en-US" sz="1800" b="1">
                  <a:solidFill>
                    <a:schemeClr val="bg1"/>
                  </a:solidFill>
                  <a:latin typeface="Consolas" panose="020B0609020204030204" pitchFamily="49" charset="0"/>
                  <a:cs typeface="Kanit" pitchFamily="2" charset="-34"/>
                </a:rPr>
                <a:t>cypher</a:t>
              </a:r>
              <a:r>
                <a:rPr lang="en-US" sz="1800">
                  <a:solidFill>
                    <a:schemeClr val="bg1"/>
                  </a:solidFill>
                  <a:latin typeface="Consolas" panose="020B0609020204030204" pitchFamily="49" charset="0"/>
                  <a:cs typeface="Kanit" pitchFamily="2" charset="-34"/>
                </a:rPr>
                <a:t>('</a:t>
              </a:r>
              <a:r>
                <a:rPr lang="en-US" sz="1800" err="1">
                  <a:solidFill>
                    <a:schemeClr val="bg1"/>
                  </a:solidFill>
                  <a:latin typeface="Consolas" panose="020B0609020204030204" pitchFamily="49" charset="0"/>
                  <a:cs typeface="Kanit" pitchFamily="2" charset="-34"/>
                </a:rPr>
                <a:t>case_graph</a:t>
              </a:r>
              <a:r>
                <a:rPr lang="en-US" sz="1800">
                  <a:solidFill>
                    <a:schemeClr val="bg1"/>
                  </a:solidFill>
                  <a:latin typeface="Consolas" panose="020B0609020204030204" pitchFamily="49" charset="0"/>
                  <a:cs typeface="Kanit" pitchFamily="2" charset="-34"/>
                </a:rPr>
                <a:t>', $$</a:t>
              </a:r>
            </a:p>
            <a:p>
              <a:pPr marL="0" indent="0">
                <a:buNone/>
              </a:pPr>
              <a:r>
                <a:rPr lang="en-US" sz="1800">
                  <a:solidFill>
                    <a:schemeClr val="bg1"/>
                  </a:solidFill>
                  <a:latin typeface="Consolas" panose="020B0609020204030204" pitchFamily="49" charset="0"/>
                  <a:cs typeface="Kanit" pitchFamily="2" charset="-34"/>
                </a:rPr>
                <a:t>    MATCH ()-[r]-&gt;(n)</a:t>
              </a:r>
            </a:p>
            <a:p>
              <a:pPr marL="0" indent="0">
                <a:buNone/>
              </a:pPr>
              <a:r>
                <a:rPr lang="en-US" sz="1800">
                  <a:solidFill>
                    <a:schemeClr val="bg1"/>
                  </a:solidFill>
                  <a:latin typeface="Consolas" panose="020B0609020204030204" pitchFamily="49" charset="0"/>
                  <a:cs typeface="Kanit" pitchFamily="2" charset="-34"/>
                </a:rPr>
                <a:t>    RETURN </a:t>
              </a:r>
              <a:r>
                <a:rPr lang="en-US" sz="1800" err="1">
                  <a:solidFill>
                    <a:schemeClr val="bg1"/>
                  </a:solidFill>
                  <a:latin typeface="Consolas" panose="020B0609020204030204" pitchFamily="49" charset="0"/>
                  <a:cs typeface="Kanit" pitchFamily="2" charset="-34"/>
                </a:rPr>
                <a:t>n.case_id</a:t>
              </a:r>
              <a:r>
                <a:rPr lang="en-US" sz="1800">
                  <a:solidFill>
                    <a:schemeClr val="bg1"/>
                  </a:solidFill>
                  <a:latin typeface="Consolas" panose="020B0609020204030204" pitchFamily="49" charset="0"/>
                  <a:cs typeface="Kanit" pitchFamily="2" charset="-34"/>
                </a:rPr>
                <a:t>, COUNT(r) AS refs</a:t>
              </a:r>
            </a:p>
            <a:p>
              <a:pPr marL="0" indent="0">
                <a:buNone/>
              </a:pPr>
              <a:r>
                <a:rPr lang="en-US" sz="1800">
                  <a:solidFill>
                    <a:schemeClr val="bg1"/>
                  </a:solidFill>
                  <a:latin typeface="Consolas" panose="020B0609020204030204" pitchFamily="49" charset="0"/>
                  <a:cs typeface="Kanit" pitchFamily="2" charset="-34"/>
                </a:rPr>
                <a:t>  $$) as </a:t>
              </a:r>
              <a:r>
                <a:rPr lang="en-US" sz="1800" b="1" err="1">
                  <a:solidFill>
                    <a:schemeClr val="bg1"/>
                  </a:solidFill>
                  <a:latin typeface="Consolas" panose="020B0609020204030204" pitchFamily="49" charset="0"/>
                  <a:cs typeface="Kanit" pitchFamily="2" charset="-34"/>
                </a:rPr>
                <a:t>graph_query</a:t>
              </a:r>
              <a:r>
                <a:rPr lang="en-US" sz="1800">
                  <a:solidFill>
                    <a:schemeClr val="bg1"/>
                  </a:solidFill>
                  <a:latin typeface="Consolas" panose="020B0609020204030204" pitchFamily="49" charset="0"/>
                  <a:cs typeface="Kanit" pitchFamily="2" charset="-34"/>
                </a:rPr>
                <a:t>(</a:t>
              </a:r>
              <a:r>
                <a:rPr lang="en-US" sz="1800" err="1">
                  <a:solidFill>
                    <a:schemeClr val="bg1"/>
                  </a:solidFill>
                  <a:latin typeface="Consolas" panose="020B0609020204030204" pitchFamily="49" charset="0"/>
                  <a:cs typeface="Kanit" pitchFamily="2" charset="-34"/>
                </a:rPr>
                <a:t>case_id</a:t>
              </a:r>
              <a:r>
                <a:rPr lang="en-US" sz="1800">
                  <a:solidFill>
                    <a:schemeClr val="bg1"/>
                  </a:solidFill>
                  <a:latin typeface="Consolas" panose="020B0609020204030204" pitchFamily="49" charset="0"/>
                  <a:cs typeface="Kanit" pitchFamily="2" charset="-34"/>
                </a:rPr>
                <a:t> TEXT, refs BIGINT)</a:t>
              </a:r>
            </a:p>
            <a:p>
              <a:pPr marL="0" indent="0">
                <a:buNone/>
              </a:pPr>
              <a:r>
                <a:rPr lang="en-US" sz="1800">
                  <a:solidFill>
                    <a:schemeClr val="bg1"/>
                  </a:solidFill>
                  <a:latin typeface="Consolas" panose="020B0609020204030204" pitchFamily="49" charset="0"/>
                  <a:cs typeface="Kanit" pitchFamily="2" charset="-34"/>
                </a:rPr>
                <a:t>  ON </a:t>
              </a:r>
              <a:r>
                <a:rPr lang="en-US" sz="1800" err="1">
                  <a:solidFill>
                    <a:schemeClr val="bg1"/>
                  </a:solidFill>
                  <a:latin typeface="Consolas" panose="020B0609020204030204" pitchFamily="49" charset="0"/>
                  <a:cs typeface="Kanit" pitchFamily="2" charset="-34"/>
                </a:rPr>
                <a:t>semantic_ranked.id</a:t>
              </a:r>
              <a:r>
                <a:rPr lang="en-US" sz="1800">
                  <a:solidFill>
                    <a:schemeClr val="bg1"/>
                  </a:solidFill>
                  <a:latin typeface="Consolas" panose="020B0609020204030204" pitchFamily="49" charset="0"/>
                  <a:cs typeface="Kanit" pitchFamily="2" charset="-34"/>
                </a:rPr>
                <a:t> = </a:t>
              </a:r>
              <a:r>
                <a:rPr lang="en-US" sz="1800" err="1">
                  <a:solidFill>
                    <a:schemeClr val="bg1"/>
                  </a:solidFill>
                  <a:latin typeface="Consolas" panose="020B0609020204030204" pitchFamily="49" charset="0"/>
                  <a:cs typeface="Kanit" pitchFamily="2" charset="-34"/>
                </a:rPr>
                <a:t>graph_query.case_id</a:t>
              </a:r>
              <a:endParaRPr lang="en-US" sz="1800">
                <a:solidFill>
                  <a:schemeClr val="bg1"/>
                </a:solidFill>
                <a:latin typeface="Consolas" panose="020B0609020204030204" pitchFamily="49" charset="0"/>
                <a:cs typeface="Kanit" pitchFamily="2" charset="-34"/>
              </a:endParaRPr>
            </a:p>
            <a:p>
              <a:pPr marL="0" indent="0">
                <a:buNone/>
              </a:pPr>
              <a:r>
                <a:rPr lang="en-US" sz="1800">
                  <a:solidFill>
                    <a:schemeClr val="bg1"/>
                  </a:solidFill>
                  <a:latin typeface="Consolas" panose="020B0609020204030204" pitchFamily="49" charset="0"/>
                  <a:cs typeface="Kanit" pitchFamily="2" charset="-34"/>
                </a:rPr>
                <a:t>)</a:t>
              </a:r>
            </a:p>
            <a:p>
              <a:pPr marL="0" indent="0">
                <a:buNone/>
              </a:pPr>
              <a:endParaRPr lang="en-US" sz="1800">
                <a:solidFill>
                  <a:srgbClr val="808080"/>
                </a:solidFill>
                <a:latin typeface="Consolas" panose="020B0609020204030204" pitchFamily="49" charset="0"/>
                <a:cs typeface="Kanit" pitchFamily="2" charset="-34"/>
              </a:endParaRPr>
            </a:p>
          </p:txBody>
        </p:sp>
      </p:grpSp>
    </p:spTree>
    <p:extLst>
      <p:ext uri="{BB962C8B-B14F-4D97-AF65-F5344CB8AC3E}">
        <p14:creationId xmlns:p14="http://schemas.microsoft.com/office/powerpoint/2010/main" val="34386313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F99363-7B95-B15E-7FFC-F499ABEF8714}"/>
              </a:ext>
            </a:extLst>
          </p:cNvPr>
          <p:cNvSpPr txBox="1">
            <a:spLocks/>
          </p:cNvSpPr>
          <p:nvPr/>
        </p:nvSpPr>
        <p:spPr>
          <a:xfrm>
            <a:off x="604048" y="544481"/>
            <a:ext cx="10614212" cy="789308"/>
          </a:xfrm>
          <a:prstGeom prst="rect">
            <a:avLst/>
          </a:prstGeom>
        </p:spPr>
        <p:txBody>
          <a:bodyPr>
            <a:normAutofit/>
          </a:bodyPr>
          <a:lst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3200">
                <a:gradFill flip="none" rotWithShape="1">
                  <a:gsLst>
                    <a:gs pos="100000">
                      <a:srgbClr val="48C5B1"/>
                    </a:gs>
                    <a:gs pos="0">
                      <a:srgbClr val="8CEA72"/>
                    </a:gs>
                  </a:gsLst>
                  <a:lin ang="0" scaled="1"/>
                  <a:tileRect/>
                </a:gradFill>
                <a:latin typeface="+mj-lt"/>
              </a:rPr>
              <a:t>How can Postgres help?</a:t>
            </a:r>
          </a:p>
        </p:txBody>
      </p:sp>
      <p:pic>
        <p:nvPicPr>
          <p:cNvPr id="4" name="Picture 3" descr="A computer screen with a globe and a computer screen&#10;&#10;Description automatically generated">
            <a:extLst>
              <a:ext uri="{FF2B5EF4-FFF2-40B4-BE49-F238E27FC236}">
                <a16:creationId xmlns:a16="http://schemas.microsoft.com/office/drawing/2014/main" id="{CFF8E8D4-200D-86D6-BC66-AF356A5EE1E4}"/>
              </a:ext>
            </a:extLst>
          </p:cNvPr>
          <p:cNvPicPr>
            <a:picLocks noChangeAspect="1"/>
          </p:cNvPicPr>
          <p:nvPr/>
        </p:nvPicPr>
        <p:blipFill rotWithShape="1">
          <a:blip r:embed="rId2"/>
          <a:srcRect t="6691" b="5099"/>
          <a:stretch/>
        </p:blipFill>
        <p:spPr>
          <a:xfrm>
            <a:off x="6389688" y="1435100"/>
            <a:ext cx="5219700" cy="4833938"/>
          </a:xfrm>
          <a:prstGeom prst="rect">
            <a:avLst/>
          </a:prstGeom>
          <a:noFill/>
        </p:spPr>
      </p:pic>
      <p:grpSp>
        <p:nvGrpSpPr>
          <p:cNvPr id="5" name="Group 4">
            <a:extLst>
              <a:ext uri="{FF2B5EF4-FFF2-40B4-BE49-F238E27FC236}">
                <a16:creationId xmlns:a16="http://schemas.microsoft.com/office/drawing/2014/main" id="{5F05CB66-79C0-3D92-5B28-93E4CE3F748A}"/>
              </a:ext>
            </a:extLst>
          </p:cNvPr>
          <p:cNvGrpSpPr>
            <a:grpSpLocks noChangeAspect="1"/>
          </p:cNvGrpSpPr>
          <p:nvPr/>
        </p:nvGrpSpPr>
        <p:grpSpPr>
          <a:xfrm>
            <a:off x="7452853" y="3429000"/>
            <a:ext cx="1396179" cy="1852292"/>
            <a:chOff x="3446910" y="-69850"/>
            <a:chExt cx="5097461" cy="6762751"/>
          </a:xfrm>
        </p:grpSpPr>
        <p:grpSp>
          <p:nvGrpSpPr>
            <p:cNvPr id="6" name="Group 5">
              <a:extLst>
                <a:ext uri="{FF2B5EF4-FFF2-40B4-BE49-F238E27FC236}">
                  <a16:creationId xmlns:a16="http://schemas.microsoft.com/office/drawing/2014/main" id="{5AB89B0B-4D99-581D-15FB-76C0E3EE7DBA}"/>
                </a:ext>
              </a:extLst>
            </p:cNvPr>
            <p:cNvGrpSpPr/>
            <p:nvPr/>
          </p:nvGrpSpPr>
          <p:grpSpPr>
            <a:xfrm>
              <a:off x="3446910" y="-69850"/>
              <a:ext cx="5097461" cy="6762751"/>
              <a:chOff x="1580010" y="-279400"/>
              <a:chExt cx="5097461" cy="6762751"/>
            </a:xfrm>
          </p:grpSpPr>
          <p:sp>
            <p:nvSpPr>
              <p:cNvPr id="15" name="Freeform 6">
                <a:extLst>
                  <a:ext uri="{FF2B5EF4-FFF2-40B4-BE49-F238E27FC236}">
                    <a16:creationId xmlns:a16="http://schemas.microsoft.com/office/drawing/2014/main" id="{68F84B66-AC23-983D-A0D9-CBC555C212BC}"/>
                  </a:ext>
                </a:extLst>
              </p:cNvPr>
              <p:cNvSpPr>
                <a:spLocks/>
              </p:cNvSpPr>
              <p:nvPr/>
            </p:nvSpPr>
            <p:spPr bwMode="auto">
              <a:xfrm>
                <a:off x="1580010" y="652462"/>
                <a:ext cx="5097461" cy="5830889"/>
              </a:xfrm>
              <a:custGeom>
                <a:avLst/>
                <a:gdLst>
                  <a:gd name="T0" fmla="*/ 676 w 1352"/>
                  <a:gd name="T1" fmla="*/ 246 h 1547"/>
                  <a:gd name="T2" fmla="*/ 4 w 1352"/>
                  <a:gd name="T3" fmla="*/ 0 h 1547"/>
                  <a:gd name="T4" fmla="*/ 4 w 1352"/>
                  <a:gd name="T5" fmla="*/ 0 h 1547"/>
                  <a:gd name="T6" fmla="*/ 4 w 1352"/>
                  <a:gd name="T7" fmla="*/ 0 h 1547"/>
                  <a:gd name="T8" fmla="*/ 4 w 1352"/>
                  <a:gd name="T9" fmla="*/ 1300 h 1547"/>
                  <a:gd name="T10" fmla="*/ 658 w 1352"/>
                  <a:gd name="T11" fmla="*/ 1546 h 1547"/>
                  <a:gd name="T12" fmla="*/ 658 w 1352"/>
                  <a:gd name="T13" fmla="*/ 1547 h 1547"/>
                  <a:gd name="T14" fmla="*/ 669 w 1352"/>
                  <a:gd name="T15" fmla="*/ 1547 h 1547"/>
                  <a:gd name="T16" fmla="*/ 672 w 1352"/>
                  <a:gd name="T17" fmla="*/ 1547 h 1547"/>
                  <a:gd name="T18" fmla="*/ 672 w 1352"/>
                  <a:gd name="T19" fmla="*/ 1547 h 1547"/>
                  <a:gd name="T20" fmla="*/ 672 w 1352"/>
                  <a:gd name="T21" fmla="*/ 1547 h 1547"/>
                  <a:gd name="T22" fmla="*/ 1348 w 1352"/>
                  <a:gd name="T23" fmla="*/ 1300 h 1547"/>
                  <a:gd name="T24" fmla="*/ 1348 w 1352"/>
                  <a:gd name="T25" fmla="*/ 3 h 1547"/>
                  <a:gd name="T26" fmla="*/ 676 w 1352"/>
                  <a:gd name="T27" fmla="*/ 246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2" h="1547">
                    <a:moveTo>
                      <a:pt x="676" y="246"/>
                    </a:moveTo>
                    <a:cubicBezTo>
                      <a:pt x="304" y="246"/>
                      <a:pt x="4" y="137"/>
                      <a:pt x="4" y="0"/>
                    </a:cubicBezTo>
                    <a:cubicBezTo>
                      <a:pt x="4" y="0"/>
                      <a:pt x="4" y="0"/>
                      <a:pt x="4" y="0"/>
                    </a:cubicBezTo>
                    <a:cubicBezTo>
                      <a:pt x="4" y="0"/>
                      <a:pt x="4" y="0"/>
                      <a:pt x="4" y="0"/>
                    </a:cubicBezTo>
                    <a:cubicBezTo>
                      <a:pt x="4" y="1300"/>
                      <a:pt x="4" y="1300"/>
                      <a:pt x="4" y="1300"/>
                    </a:cubicBezTo>
                    <a:cubicBezTo>
                      <a:pt x="0" y="1433"/>
                      <a:pt x="292" y="1544"/>
                      <a:pt x="658" y="1546"/>
                    </a:cubicBezTo>
                    <a:cubicBezTo>
                      <a:pt x="658" y="1547"/>
                      <a:pt x="658" y="1547"/>
                      <a:pt x="658" y="1547"/>
                    </a:cubicBezTo>
                    <a:cubicBezTo>
                      <a:pt x="669" y="1547"/>
                      <a:pt x="669" y="1547"/>
                      <a:pt x="669" y="1547"/>
                    </a:cubicBezTo>
                    <a:cubicBezTo>
                      <a:pt x="670" y="1547"/>
                      <a:pt x="671" y="1547"/>
                      <a:pt x="672" y="1547"/>
                    </a:cubicBezTo>
                    <a:cubicBezTo>
                      <a:pt x="672" y="1547"/>
                      <a:pt x="672" y="1547"/>
                      <a:pt x="672" y="1547"/>
                    </a:cubicBezTo>
                    <a:cubicBezTo>
                      <a:pt x="672" y="1547"/>
                      <a:pt x="672" y="1547"/>
                      <a:pt x="672" y="1547"/>
                    </a:cubicBezTo>
                    <a:cubicBezTo>
                      <a:pt x="1047" y="1546"/>
                      <a:pt x="1352" y="1438"/>
                      <a:pt x="1348" y="1300"/>
                    </a:cubicBezTo>
                    <a:cubicBezTo>
                      <a:pt x="1348" y="3"/>
                      <a:pt x="1348" y="3"/>
                      <a:pt x="1348" y="3"/>
                    </a:cubicBezTo>
                    <a:cubicBezTo>
                      <a:pt x="1344" y="136"/>
                      <a:pt x="1045" y="246"/>
                      <a:pt x="676" y="246"/>
                    </a:cubicBezTo>
                    <a:close/>
                  </a:path>
                </a:pathLst>
              </a:custGeom>
              <a:gradFill>
                <a:gsLst>
                  <a:gs pos="0">
                    <a:srgbClr val="005DA4"/>
                  </a:gs>
                  <a:gs pos="58000">
                    <a:srgbClr val="0077D3"/>
                  </a:gs>
                  <a:gs pos="100000">
                    <a:srgbClr val="005CA2"/>
                  </a:gs>
                </a:gsLst>
                <a:lin ang="10800000" scaled="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 name="Freeform 7">
                <a:extLst>
                  <a:ext uri="{FF2B5EF4-FFF2-40B4-BE49-F238E27FC236}">
                    <a16:creationId xmlns:a16="http://schemas.microsoft.com/office/drawing/2014/main" id="{2360656D-9618-7316-523D-50B996C266AF}"/>
                  </a:ext>
                </a:extLst>
              </p:cNvPr>
              <p:cNvSpPr>
                <a:spLocks noEditPoints="1"/>
              </p:cNvSpPr>
              <p:nvPr/>
            </p:nvSpPr>
            <p:spPr bwMode="auto">
              <a:xfrm>
                <a:off x="1594294" y="-279400"/>
                <a:ext cx="5067300" cy="1858963"/>
              </a:xfrm>
              <a:custGeom>
                <a:avLst/>
                <a:gdLst>
                  <a:gd name="T0" fmla="*/ 672 w 1344"/>
                  <a:gd name="T1" fmla="*/ 493 h 493"/>
                  <a:gd name="T2" fmla="*/ 1344 w 1344"/>
                  <a:gd name="T3" fmla="*/ 250 h 493"/>
                  <a:gd name="T4" fmla="*/ 1344 w 1344"/>
                  <a:gd name="T5" fmla="*/ 247 h 493"/>
                  <a:gd name="T6" fmla="*/ 1344 w 1344"/>
                  <a:gd name="T7" fmla="*/ 244 h 493"/>
                  <a:gd name="T8" fmla="*/ 1344 w 1344"/>
                  <a:gd name="T9" fmla="*/ 243 h 493"/>
                  <a:gd name="T10" fmla="*/ 672 w 1344"/>
                  <a:gd name="T11" fmla="*/ 0 h 493"/>
                  <a:gd name="T12" fmla="*/ 0 w 1344"/>
                  <a:gd name="T13" fmla="*/ 247 h 493"/>
                  <a:gd name="T14" fmla="*/ 0 w 1344"/>
                  <a:gd name="T15" fmla="*/ 247 h 493"/>
                  <a:gd name="T16" fmla="*/ 672 w 1344"/>
                  <a:gd name="T17" fmla="*/ 493 h 493"/>
                  <a:gd name="T18" fmla="*/ 414 w 1344"/>
                  <a:gd name="T19" fmla="*/ 89 h 493"/>
                  <a:gd name="T20" fmla="*/ 417 w 1344"/>
                  <a:gd name="T21" fmla="*/ 89 h 493"/>
                  <a:gd name="T22" fmla="*/ 421 w 1344"/>
                  <a:gd name="T23" fmla="*/ 88 h 493"/>
                  <a:gd name="T24" fmla="*/ 428 w 1344"/>
                  <a:gd name="T25" fmla="*/ 87 h 493"/>
                  <a:gd name="T26" fmla="*/ 429 w 1344"/>
                  <a:gd name="T27" fmla="*/ 87 h 493"/>
                  <a:gd name="T28" fmla="*/ 672 w 1344"/>
                  <a:gd name="T29" fmla="*/ 69 h 493"/>
                  <a:gd name="T30" fmla="*/ 672 w 1344"/>
                  <a:gd name="T31" fmla="*/ 69 h 493"/>
                  <a:gd name="T32" fmla="*/ 743 w 1344"/>
                  <a:gd name="T33" fmla="*/ 71 h 493"/>
                  <a:gd name="T34" fmla="*/ 1207 w 1344"/>
                  <a:gd name="T35" fmla="*/ 230 h 493"/>
                  <a:gd name="T36" fmla="*/ 1207 w 1344"/>
                  <a:gd name="T37" fmla="*/ 232 h 493"/>
                  <a:gd name="T38" fmla="*/ 1207 w 1344"/>
                  <a:gd name="T39" fmla="*/ 232 h 493"/>
                  <a:gd name="T40" fmla="*/ 1207 w 1344"/>
                  <a:gd name="T41" fmla="*/ 232 h 493"/>
                  <a:gd name="T42" fmla="*/ 1170 w 1344"/>
                  <a:gd name="T43" fmla="*/ 292 h 493"/>
                  <a:gd name="T44" fmla="*/ 1170 w 1344"/>
                  <a:gd name="T45" fmla="*/ 293 h 493"/>
                  <a:gd name="T46" fmla="*/ 1166 w 1344"/>
                  <a:gd name="T47" fmla="*/ 295 h 493"/>
                  <a:gd name="T48" fmla="*/ 1163 w 1344"/>
                  <a:gd name="T49" fmla="*/ 297 h 493"/>
                  <a:gd name="T50" fmla="*/ 1162 w 1344"/>
                  <a:gd name="T51" fmla="*/ 298 h 493"/>
                  <a:gd name="T52" fmla="*/ 1158 w 1344"/>
                  <a:gd name="T53" fmla="*/ 301 h 493"/>
                  <a:gd name="T54" fmla="*/ 1158 w 1344"/>
                  <a:gd name="T55" fmla="*/ 301 h 493"/>
                  <a:gd name="T56" fmla="*/ 1104 w 1344"/>
                  <a:gd name="T57" fmla="*/ 329 h 493"/>
                  <a:gd name="T58" fmla="*/ 1103 w 1344"/>
                  <a:gd name="T59" fmla="*/ 329 h 493"/>
                  <a:gd name="T60" fmla="*/ 1099 w 1344"/>
                  <a:gd name="T61" fmla="*/ 331 h 493"/>
                  <a:gd name="T62" fmla="*/ 1097 w 1344"/>
                  <a:gd name="T63" fmla="*/ 332 h 493"/>
                  <a:gd name="T64" fmla="*/ 1097 w 1344"/>
                  <a:gd name="T65" fmla="*/ 332 h 493"/>
                  <a:gd name="T66" fmla="*/ 1097 w 1344"/>
                  <a:gd name="T67" fmla="*/ 332 h 493"/>
                  <a:gd name="T68" fmla="*/ 672 w 1344"/>
                  <a:gd name="T69" fmla="*/ 395 h 493"/>
                  <a:gd name="T70" fmla="*/ 246 w 1344"/>
                  <a:gd name="T71" fmla="*/ 331 h 493"/>
                  <a:gd name="T72" fmla="*/ 246 w 1344"/>
                  <a:gd name="T73" fmla="*/ 331 h 493"/>
                  <a:gd name="T74" fmla="*/ 152 w 1344"/>
                  <a:gd name="T75" fmla="*/ 271 h 493"/>
                  <a:gd name="T76" fmla="*/ 137 w 1344"/>
                  <a:gd name="T77" fmla="*/ 239 h 493"/>
                  <a:gd name="T78" fmla="*/ 137 w 1344"/>
                  <a:gd name="T79" fmla="*/ 238 h 493"/>
                  <a:gd name="T80" fmla="*/ 137 w 1344"/>
                  <a:gd name="T81" fmla="*/ 236 h 493"/>
                  <a:gd name="T82" fmla="*/ 137 w 1344"/>
                  <a:gd name="T83" fmla="*/ 232 h 493"/>
                  <a:gd name="T84" fmla="*/ 414 w 1344"/>
                  <a:gd name="T85" fmla="*/ 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4" h="493">
                    <a:moveTo>
                      <a:pt x="672" y="493"/>
                    </a:moveTo>
                    <a:cubicBezTo>
                      <a:pt x="1041" y="493"/>
                      <a:pt x="1340" y="383"/>
                      <a:pt x="1344" y="250"/>
                    </a:cubicBezTo>
                    <a:cubicBezTo>
                      <a:pt x="1344" y="249"/>
                      <a:pt x="1344" y="248"/>
                      <a:pt x="1344" y="247"/>
                    </a:cubicBezTo>
                    <a:cubicBezTo>
                      <a:pt x="1344" y="246"/>
                      <a:pt x="1344" y="245"/>
                      <a:pt x="1344" y="244"/>
                    </a:cubicBezTo>
                    <a:cubicBezTo>
                      <a:pt x="1344" y="244"/>
                      <a:pt x="1344" y="243"/>
                      <a:pt x="1344" y="243"/>
                    </a:cubicBezTo>
                    <a:cubicBezTo>
                      <a:pt x="1339" y="111"/>
                      <a:pt x="1041" y="0"/>
                      <a:pt x="672" y="0"/>
                    </a:cubicBezTo>
                    <a:cubicBezTo>
                      <a:pt x="300" y="0"/>
                      <a:pt x="0" y="109"/>
                      <a:pt x="0" y="247"/>
                    </a:cubicBezTo>
                    <a:cubicBezTo>
                      <a:pt x="0" y="247"/>
                      <a:pt x="0" y="247"/>
                      <a:pt x="0" y="247"/>
                    </a:cubicBezTo>
                    <a:cubicBezTo>
                      <a:pt x="0" y="384"/>
                      <a:pt x="300" y="493"/>
                      <a:pt x="672" y="493"/>
                    </a:cubicBezTo>
                    <a:close/>
                    <a:moveTo>
                      <a:pt x="414" y="89"/>
                    </a:moveTo>
                    <a:cubicBezTo>
                      <a:pt x="415" y="89"/>
                      <a:pt x="416" y="89"/>
                      <a:pt x="417" y="89"/>
                    </a:cubicBezTo>
                    <a:cubicBezTo>
                      <a:pt x="418" y="89"/>
                      <a:pt x="419" y="88"/>
                      <a:pt x="421" y="88"/>
                    </a:cubicBezTo>
                    <a:cubicBezTo>
                      <a:pt x="423" y="88"/>
                      <a:pt x="426" y="87"/>
                      <a:pt x="428" y="87"/>
                    </a:cubicBezTo>
                    <a:cubicBezTo>
                      <a:pt x="428" y="87"/>
                      <a:pt x="429" y="87"/>
                      <a:pt x="429" y="87"/>
                    </a:cubicBezTo>
                    <a:cubicBezTo>
                      <a:pt x="502" y="76"/>
                      <a:pt x="584" y="69"/>
                      <a:pt x="672" y="69"/>
                    </a:cubicBezTo>
                    <a:cubicBezTo>
                      <a:pt x="672" y="69"/>
                      <a:pt x="672" y="69"/>
                      <a:pt x="672" y="69"/>
                    </a:cubicBezTo>
                    <a:cubicBezTo>
                      <a:pt x="696" y="69"/>
                      <a:pt x="720" y="70"/>
                      <a:pt x="743" y="71"/>
                    </a:cubicBezTo>
                    <a:cubicBezTo>
                      <a:pt x="1003" y="81"/>
                      <a:pt x="1203" y="148"/>
                      <a:pt x="1207" y="230"/>
                    </a:cubicBezTo>
                    <a:cubicBezTo>
                      <a:pt x="1207" y="231"/>
                      <a:pt x="1207" y="231"/>
                      <a:pt x="1207" y="232"/>
                    </a:cubicBezTo>
                    <a:cubicBezTo>
                      <a:pt x="1207" y="232"/>
                      <a:pt x="1207" y="232"/>
                      <a:pt x="1207" y="232"/>
                    </a:cubicBezTo>
                    <a:cubicBezTo>
                      <a:pt x="1207" y="232"/>
                      <a:pt x="1207" y="232"/>
                      <a:pt x="1207" y="232"/>
                    </a:cubicBezTo>
                    <a:cubicBezTo>
                      <a:pt x="1207" y="253"/>
                      <a:pt x="1194" y="274"/>
                      <a:pt x="1170" y="292"/>
                    </a:cubicBezTo>
                    <a:cubicBezTo>
                      <a:pt x="1170" y="292"/>
                      <a:pt x="1170" y="293"/>
                      <a:pt x="1170" y="293"/>
                    </a:cubicBezTo>
                    <a:cubicBezTo>
                      <a:pt x="1168" y="294"/>
                      <a:pt x="1167" y="294"/>
                      <a:pt x="1166" y="295"/>
                    </a:cubicBezTo>
                    <a:cubicBezTo>
                      <a:pt x="1165" y="296"/>
                      <a:pt x="1164" y="297"/>
                      <a:pt x="1163" y="297"/>
                    </a:cubicBezTo>
                    <a:cubicBezTo>
                      <a:pt x="1163" y="298"/>
                      <a:pt x="1162" y="298"/>
                      <a:pt x="1162" y="298"/>
                    </a:cubicBezTo>
                    <a:cubicBezTo>
                      <a:pt x="1161" y="299"/>
                      <a:pt x="1159" y="300"/>
                      <a:pt x="1158" y="301"/>
                    </a:cubicBezTo>
                    <a:cubicBezTo>
                      <a:pt x="1158" y="301"/>
                      <a:pt x="1158" y="301"/>
                      <a:pt x="1158" y="301"/>
                    </a:cubicBezTo>
                    <a:cubicBezTo>
                      <a:pt x="1143" y="311"/>
                      <a:pt x="1125" y="320"/>
                      <a:pt x="1104" y="329"/>
                    </a:cubicBezTo>
                    <a:cubicBezTo>
                      <a:pt x="1104" y="329"/>
                      <a:pt x="1103" y="329"/>
                      <a:pt x="1103" y="329"/>
                    </a:cubicBezTo>
                    <a:cubicBezTo>
                      <a:pt x="1102" y="330"/>
                      <a:pt x="1100" y="330"/>
                      <a:pt x="1099" y="331"/>
                    </a:cubicBezTo>
                    <a:cubicBezTo>
                      <a:pt x="1098" y="331"/>
                      <a:pt x="1098" y="331"/>
                      <a:pt x="1097" y="332"/>
                    </a:cubicBezTo>
                    <a:cubicBezTo>
                      <a:pt x="1097" y="332"/>
                      <a:pt x="1097" y="332"/>
                      <a:pt x="1097" y="332"/>
                    </a:cubicBezTo>
                    <a:cubicBezTo>
                      <a:pt x="1097" y="332"/>
                      <a:pt x="1097" y="332"/>
                      <a:pt x="1097" y="332"/>
                    </a:cubicBezTo>
                    <a:cubicBezTo>
                      <a:pt x="999" y="370"/>
                      <a:pt x="846" y="395"/>
                      <a:pt x="672" y="395"/>
                    </a:cubicBezTo>
                    <a:cubicBezTo>
                      <a:pt x="498" y="395"/>
                      <a:pt x="344" y="370"/>
                      <a:pt x="246" y="331"/>
                    </a:cubicBezTo>
                    <a:cubicBezTo>
                      <a:pt x="246" y="331"/>
                      <a:pt x="246" y="331"/>
                      <a:pt x="246" y="331"/>
                    </a:cubicBezTo>
                    <a:cubicBezTo>
                      <a:pt x="202" y="315"/>
                      <a:pt x="170" y="294"/>
                      <a:pt x="152" y="271"/>
                    </a:cubicBezTo>
                    <a:cubicBezTo>
                      <a:pt x="144" y="261"/>
                      <a:pt x="139" y="250"/>
                      <a:pt x="137" y="239"/>
                    </a:cubicBezTo>
                    <a:cubicBezTo>
                      <a:pt x="137" y="239"/>
                      <a:pt x="137" y="239"/>
                      <a:pt x="137" y="238"/>
                    </a:cubicBezTo>
                    <a:cubicBezTo>
                      <a:pt x="137" y="237"/>
                      <a:pt x="137" y="237"/>
                      <a:pt x="137" y="236"/>
                    </a:cubicBezTo>
                    <a:cubicBezTo>
                      <a:pt x="137" y="235"/>
                      <a:pt x="137" y="234"/>
                      <a:pt x="137" y="232"/>
                    </a:cubicBezTo>
                    <a:cubicBezTo>
                      <a:pt x="137" y="170"/>
                      <a:pt x="248" y="117"/>
                      <a:pt x="414" y="89"/>
                    </a:cubicBez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 name="Freeform 16">
                <a:extLst>
                  <a:ext uri="{FF2B5EF4-FFF2-40B4-BE49-F238E27FC236}">
                    <a16:creationId xmlns:a16="http://schemas.microsoft.com/office/drawing/2014/main" id="{25F36154-24D4-052C-0249-90172CA7052A}"/>
                  </a:ext>
                </a:extLst>
              </p:cNvPr>
              <p:cNvSpPr>
                <a:spLocks/>
              </p:cNvSpPr>
              <p:nvPr/>
            </p:nvSpPr>
            <p:spPr bwMode="auto">
              <a:xfrm>
                <a:off x="2521394" y="735013"/>
                <a:ext cx="3208338" cy="474663"/>
              </a:xfrm>
              <a:custGeom>
                <a:avLst/>
                <a:gdLst>
                  <a:gd name="T0" fmla="*/ 0 w 851"/>
                  <a:gd name="T1" fmla="*/ 62 h 126"/>
                  <a:gd name="T2" fmla="*/ 426 w 851"/>
                  <a:gd name="T3" fmla="*/ 126 h 126"/>
                  <a:gd name="T4" fmla="*/ 851 w 851"/>
                  <a:gd name="T5" fmla="*/ 63 h 126"/>
                  <a:gd name="T6" fmla="*/ 426 w 851"/>
                  <a:gd name="T7" fmla="*/ 0 h 126"/>
                  <a:gd name="T8" fmla="*/ 0 w 851"/>
                  <a:gd name="T9" fmla="*/ 62 h 126"/>
                </a:gdLst>
                <a:ahLst/>
                <a:cxnLst>
                  <a:cxn ang="0">
                    <a:pos x="T0" y="T1"/>
                  </a:cxn>
                  <a:cxn ang="0">
                    <a:pos x="T2" y="T3"/>
                  </a:cxn>
                  <a:cxn ang="0">
                    <a:pos x="T4" y="T5"/>
                  </a:cxn>
                  <a:cxn ang="0">
                    <a:pos x="T6" y="T7"/>
                  </a:cxn>
                  <a:cxn ang="0">
                    <a:pos x="T8" y="T9"/>
                  </a:cxn>
                </a:cxnLst>
                <a:rect l="0" t="0" r="r" b="b"/>
                <a:pathLst>
                  <a:path w="851" h="126">
                    <a:moveTo>
                      <a:pt x="0" y="62"/>
                    </a:moveTo>
                    <a:cubicBezTo>
                      <a:pt x="98" y="101"/>
                      <a:pt x="252" y="126"/>
                      <a:pt x="426" y="126"/>
                    </a:cubicBezTo>
                    <a:cubicBezTo>
                      <a:pt x="600" y="126"/>
                      <a:pt x="753" y="101"/>
                      <a:pt x="851" y="63"/>
                    </a:cubicBezTo>
                    <a:cubicBezTo>
                      <a:pt x="753" y="26"/>
                      <a:pt x="596" y="0"/>
                      <a:pt x="426" y="0"/>
                    </a:cubicBezTo>
                    <a:cubicBezTo>
                      <a:pt x="256" y="0"/>
                      <a:pt x="98" y="23"/>
                      <a:pt x="0" y="62"/>
                    </a:cubicBezTo>
                    <a:close/>
                  </a:path>
                </a:pathLst>
              </a:custGeom>
              <a:solidFill>
                <a:srgbClr val="1889B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 name="Freeform 21">
                <a:extLst>
                  <a:ext uri="{FF2B5EF4-FFF2-40B4-BE49-F238E27FC236}">
                    <a16:creationId xmlns:a16="http://schemas.microsoft.com/office/drawing/2014/main" id="{950961AF-48E5-B96E-3C15-3D16A99608EE}"/>
                  </a:ext>
                </a:extLst>
              </p:cNvPr>
              <p:cNvSpPr>
                <a:spLocks/>
              </p:cNvSpPr>
              <p:nvPr/>
            </p:nvSpPr>
            <p:spPr bwMode="auto">
              <a:xfrm>
                <a:off x="2110232" y="-19050"/>
                <a:ext cx="4035425" cy="992188"/>
              </a:xfrm>
              <a:custGeom>
                <a:avLst/>
                <a:gdLst>
                  <a:gd name="T0" fmla="*/ 0 w 1070"/>
                  <a:gd name="T1" fmla="*/ 169 h 263"/>
                  <a:gd name="T2" fmla="*/ 0 w 1070"/>
                  <a:gd name="T3" fmla="*/ 170 h 263"/>
                  <a:gd name="T4" fmla="*/ 15 w 1070"/>
                  <a:gd name="T5" fmla="*/ 202 h 263"/>
                  <a:gd name="T6" fmla="*/ 109 w 1070"/>
                  <a:gd name="T7" fmla="*/ 262 h 263"/>
                  <a:gd name="T8" fmla="*/ 109 w 1070"/>
                  <a:gd name="T9" fmla="*/ 262 h 263"/>
                  <a:gd name="T10" fmla="*/ 535 w 1070"/>
                  <a:gd name="T11" fmla="*/ 200 h 263"/>
                  <a:gd name="T12" fmla="*/ 960 w 1070"/>
                  <a:gd name="T13" fmla="*/ 263 h 263"/>
                  <a:gd name="T14" fmla="*/ 960 w 1070"/>
                  <a:gd name="T15" fmla="*/ 263 h 263"/>
                  <a:gd name="T16" fmla="*/ 960 w 1070"/>
                  <a:gd name="T17" fmla="*/ 263 h 263"/>
                  <a:gd name="T18" fmla="*/ 962 w 1070"/>
                  <a:gd name="T19" fmla="*/ 262 h 263"/>
                  <a:gd name="T20" fmla="*/ 966 w 1070"/>
                  <a:gd name="T21" fmla="*/ 260 h 263"/>
                  <a:gd name="T22" fmla="*/ 967 w 1070"/>
                  <a:gd name="T23" fmla="*/ 260 h 263"/>
                  <a:gd name="T24" fmla="*/ 1021 w 1070"/>
                  <a:gd name="T25" fmla="*/ 232 h 263"/>
                  <a:gd name="T26" fmla="*/ 1021 w 1070"/>
                  <a:gd name="T27" fmla="*/ 232 h 263"/>
                  <a:gd name="T28" fmla="*/ 1025 w 1070"/>
                  <a:gd name="T29" fmla="*/ 229 h 263"/>
                  <a:gd name="T30" fmla="*/ 1026 w 1070"/>
                  <a:gd name="T31" fmla="*/ 228 h 263"/>
                  <a:gd name="T32" fmla="*/ 1029 w 1070"/>
                  <a:gd name="T33" fmla="*/ 226 h 263"/>
                  <a:gd name="T34" fmla="*/ 1033 w 1070"/>
                  <a:gd name="T35" fmla="*/ 224 h 263"/>
                  <a:gd name="T36" fmla="*/ 1033 w 1070"/>
                  <a:gd name="T37" fmla="*/ 223 h 263"/>
                  <a:gd name="T38" fmla="*/ 1070 w 1070"/>
                  <a:gd name="T39" fmla="*/ 163 h 263"/>
                  <a:gd name="T40" fmla="*/ 1070 w 1070"/>
                  <a:gd name="T41" fmla="*/ 163 h 263"/>
                  <a:gd name="T42" fmla="*/ 1070 w 1070"/>
                  <a:gd name="T43" fmla="*/ 161 h 263"/>
                  <a:gd name="T44" fmla="*/ 606 w 1070"/>
                  <a:gd name="T45" fmla="*/ 2 h 263"/>
                  <a:gd name="T46" fmla="*/ 535 w 1070"/>
                  <a:gd name="T47" fmla="*/ 0 h 263"/>
                  <a:gd name="T48" fmla="*/ 535 w 1070"/>
                  <a:gd name="T49" fmla="*/ 0 h 263"/>
                  <a:gd name="T50" fmla="*/ 292 w 1070"/>
                  <a:gd name="T51" fmla="*/ 18 h 263"/>
                  <a:gd name="T52" fmla="*/ 291 w 1070"/>
                  <a:gd name="T53" fmla="*/ 18 h 263"/>
                  <a:gd name="T54" fmla="*/ 284 w 1070"/>
                  <a:gd name="T55" fmla="*/ 19 h 263"/>
                  <a:gd name="T56" fmla="*/ 280 w 1070"/>
                  <a:gd name="T57" fmla="*/ 20 h 263"/>
                  <a:gd name="T58" fmla="*/ 277 w 1070"/>
                  <a:gd name="T59" fmla="*/ 20 h 263"/>
                  <a:gd name="T60" fmla="*/ 0 w 1070"/>
                  <a:gd name="T61" fmla="*/ 163 h 263"/>
                  <a:gd name="T62" fmla="*/ 0 w 1070"/>
                  <a:gd name="T63" fmla="*/ 167 h 263"/>
                  <a:gd name="T64" fmla="*/ 0 w 1070"/>
                  <a:gd name="T65" fmla="*/ 16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0" h="263">
                    <a:moveTo>
                      <a:pt x="0" y="169"/>
                    </a:moveTo>
                    <a:cubicBezTo>
                      <a:pt x="0" y="170"/>
                      <a:pt x="0" y="170"/>
                      <a:pt x="0" y="170"/>
                    </a:cubicBezTo>
                    <a:cubicBezTo>
                      <a:pt x="2" y="181"/>
                      <a:pt x="7" y="192"/>
                      <a:pt x="15" y="202"/>
                    </a:cubicBezTo>
                    <a:cubicBezTo>
                      <a:pt x="33" y="225"/>
                      <a:pt x="65" y="246"/>
                      <a:pt x="109" y="262"/>
                    </a:cubicBezTo>
                    <a:cubicBezTo>
                      <a:pt x="109" y="262"/>
                      <a:pt x="109" y="262"/>
                      <a:pt x="109" y="262"/>
                    </a:cubicBezTo>
                    <a:cubicBezTo>
                      <a:pt x="207" y="223"/>
                      <a:pt x="365" y="200"/>
                      <a:pt x="535" y="200"/>
                    </a:cubicBezTo>
                    <a:cubicBezTo>
                      <a:pt x="705" y="200"/>
                      <a:pt x="862" y="226"/>
                      <a:pt x="960" y="263"/>
                    </a:cubicBezTo>
                    <a:cubicBezTo>
                      <a:pt x="960" y="263"/>
                      <a:pt x="960" y="263"/>
                      <a:pt x="960" y="263"/>
                    </a:cubicBezTo>
                    <a:cubicBezTo>
                      <a:pt x="960" y="263"/>
                      <a:pt x="960" y="263"/>
                      <a:pt x="960" y="263"/>
                    </a:cubicBezTo>
                    <a:cubicBezTo>
                      <a:pt x="961" y="262"/>
                      <a:pt x="961" y="262"/>
                      <a:pt x="962" y="262"/>
                    </a:cubicBezTo>
                    <a:cubicBezTo>
                      <a:pt x="963" y="261"/>
                      <a:pt x="965" y="261"/>
                      <a:pt x="966" y="260"/>
                    </a:cubicBezTo>
                    <a:cubicBezTo>
                      <a:pt x="966" y="260"/>
                      <a:pt x="967" y="260"/>
                      <a:pt x="967" y="260"/>
                    </a:cubicBezTo>
                    <a:cubicBezTo>
                      <a:pt x="988" y="251"/>
                      <a:pt x="1006" y="242"/>
                      <a:pt x="1021" y="232"/>
                    </a:cubicBezTo>
                    <a:cubicBezTo>
                      <a:pt x="1021" y="232"/>
                      <a:pt x="1021" y="232"/>
                      <a:pt x="1021" y="232"/>
                    </a:cubicBezTo>
                    <a:cubicBezTo>
                      <a:pt x="1022" y="231"/>
                      <a:pt x="1024" y="230"/>
                      <a:pt x="1025" y="229"/>
                    </a:cubicBezTo>
                    <a:cubicBezTo>
                      <a:pt x="1025" y="229"/>
                      <a:pt x="1026" y="229"/>
                      <a:pt x="1026" y="228"/>
                    </a:cubicBezTo>
                    <a:cubicBezTo>
                      <a:pt x="1027" y="228"/>
                      <a:pt x="1028" y="227"/>
                      <a:pt x="1029" y="226"/>
                    </a:cubicBezTo>
                    <a:cubicBezTo>
                      <a:pt x="1030" y="225"/>
                      <a:pt x="1031" y="225"/>
                      <a:pt x="1033" y="224"/>
                    </a:cubicBezTo>
                    <a:cubicBezTo>
                      <a:pt x="1033" y="224"/>
                      <a:pt x="1033" y="223"/>
                      <a:pt x="1033" y="223"/>
                    </a:cubicBezTo>
                    <a:cubicBezTo>
                      <a:pt x="1057" y="205"/>
                      <a:pt x="1070" y="184"/>
                      <a:pt x="1070" y="163"/>
                    </a:cubicBezTo>
                    <a:cubicBezTo>
                      <a:pt x="1070" y="163"/>
                      <a:pt x="1070" y="163"/>
                      <a:pt x="1070" y="163"/>
                    </a:cubicBezTo>
                    <a:cubicBezTo>
                      <a:pt x="1070" y="162"/>
                      <a:pt x="1070" y="162"/>
                      <a:pt x="1070" y="161"/>
                    </a:cubicBezTo>
                    <a:cubicBezTo>
                      <a:pt x="1065" y="79"/>
                      <a:pt x="866" y="12"/>
                      <a:pt x="606" y="2"/>
                    </a:cubicBezTo>
                    <a:cubicBezTo>
                      <a:pt x="583" y="1"/>
                      <a:pt x="559" y="0"/>
                      <a:pt x="535" y="0"/>
                    </a:cubicBezTo>
                    <a:cubicBezTo>
                      <a:pt x="535" y="0"/>
                      <a:pt x="535" y="0"/>
                      <a:pt x="535" y="0"/>
                    </a:cubicBezTo>
                    <a:cubicBezTo>
                      <a:pt x="447" y="0"/>
                      <a:pt x="365" y="7"/>
                      <a:pt x="292" y="18"/>
                    </a:cubicBezTo>
                    <a:cubicBezTo>
                      <a:pt x="292" y="18"/>
                      <a:pt x="291" y="18"/>
                      <a:pt x="291" y="18"/>
                    </a:cubicBezTo>
                    <a:cubicBezTo>
                      <a:pt x="289" y="18"/>
                      <a:pt x="286" y="19"/>
                      <a:pt x="284" y="19"/>
                    </a:cubicBezTo>
                    <a:cubicBezTo>
                      <a:pt x="282" y="19"/>
                      <a:pt x="281" y="20"/>
                      <a:pt x="280" y="20"/>
                    </a:cubicBezTo>
                    <a:cubicBezTo>
                      <a:pt x="279" y="20"/>
                      <a:pt x="278" y="20"/>
                      <a:pt x="277" y="20"/>
                    </a:cubicBezTo>
                    <a:cubicBezTo>
                      <a:pt x="111" y="48"/>
                      <a:pt x="0" y="101"/>
                      <a:pt x="0" y="163"/>
                    </a:cubicBezTo>
                    <a:cubicBezTo>
                      <a:pt x="0" y="165"/>
                      <a:pt x="0" y="166"/>
                      <a:pt x="0" y="167"/>
                    </a:cubicBezTo>
                    <a:cubicBezTo>
                      <a:pt x="0" y="168"/>
                      <a:pt x="0" y="168"/>
                      <a:pt x="0" y="169"/>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7" name="Group 6">
              <a:extLst>
                <a:ext uri="{FF2B5EF4-FFF2-40B4-BE49-F238E27FC236}">
                  <a16:creationId xmlns:a16="http://schemas.microsoft.com/office/drawing/2014/main" id="{7EC51944-4D6F-BE57-B327-AE97B0CBDAAC}"/>
                </a:ext>
              </a:extLst>
            </p:cNvPr>
            <p:cNvGrpSpPr/>
            <p:nvPr/>
          </p:nvGrpSpPr>
          <p:grpSpPr>
            <a:xfrm>
              <a:off x="4076701" y="2278063"/>
              <a:ext cx="3659187" cy="3790951"/>
              <a:chOff x="2235201" y="1839913"/>
              <a:chExt cx="3659187" cy="3790951"/>
            </a:xfrm>
          </p:grpSpPr>
          <p:sp>
            <p:nvSpPr>
              <p:cNvPr id="8" name="Freeform 25">
                <a:extLst>
                  <a:ext uri="{FF2B5EF4-FFF2-40B4-BE49-F238E27FC236}">
                    <a16:creationId xmlns:a16="http://schemas.microsoft.com/office/drawing/2014/main" id="{ED4B1C58-CDA8-F6DC-107A-90892964FE13}"/>
                  </a:ext>
                </a:extLst>
              </p:cNvPr>
              <p:cNvSpPr>
                <a:spLocks/>
              </p:cNvSpPr>
              <p:nvPr/>
            </p:nvSpPr>
            <p:spPr bwMode="auto">
              <a:xfrm>
                <a:off x="3313109" y="1924051"/>
                <a:ext cx="1911346"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 name="Freeform 26">
                <a:extLst>
                  <a:ext uri="{FF2B5EF4-FFF2-40B4-BE49-F238E27FC236}">
                    <a16:creationId xmlns:a16="http://schemas.microsoft.com/office/drawing/2014/main" id="{27EB0341-39CE-F97C-26FB-94C0D1ED1315}"/>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 name="Freeform 27">
                <a:extLst>
                  <a:ext uri="{FF2B5EF4-FFF2-40B4-BE49-F238E27FC236}">
                    <a16:creationId xmlns:a16="http://schemas.microsoft.com/office/drawing/2014/main" id="{99588C9D-21D5-EA52-D495-C05F0FBC81F0}"/>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 name="Freeform 28">
                <a:extLst>
                  <a:ext uri="{FF2B5EF4-FFF2-40B4-BE49-F238E27FC236}">
                    <a16:creationId xmlns:a16="http://schemas.microsoft.com/office/drawing/2014/main" id="{72C56238-55B2-2E5F-0988-57C1B5C252EC}"/>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 name="Freeform 29">
                <a:extLst>
                  <a:ext uri="{FF2B5EF4-FFF2-40B4-BE49-F238E27FC236}">
                    <a16:creationId xmlns:a16="http://schemas.microsoft.com/office/drawing/2014/main" id="{8C8403C2-DED9-9D6C-FF53-E63AE3D22F57}"/>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 name="Freeform 30">
                <a:extLst>
                  <a:ext uri="{FF2B5EF4-FFF2-40B4-BE49-F238E27FC236}">
                    <a16:creationId xmlns:a16="http://schemas.microsoft.com/office/drawing/2014/main" id="{52A072E9-8E9C-F31A-7EFF-592FB90E1FEE}"/>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 name="Freeform 31">
                <a:extLst>
                  <a:ext uri="{FF2B5EF4-FFF2-40B4-BE49-F238E27FC236}">
                    <a16:creationId xmlns:a16="http://schemas.microsoft.com/office/drawing/2014/main" id="{448ADDE5-E0CB-B4FF-9009-1A5A8E43DA1F}"/>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sp>
        <p:nvSpPr>
          <p:cNvPr id="19" name="Text Placeholder 5">
            <a:extLst>
              <a:ext uri="{FF2B5EF4-FFF2-40B4-BE49-F238E27FC236}">
                <a16:creationId xmlns:a16="http://schemas.microsoft.com/office/drawing/2014/main" id="{616FC419-F7DA-009D-07DB-3793E9632AB8}"/>
              </a:ext>
            </a:extLst>
          </p:cNvPr>
          <p:cNvSpPr txBox="1">
            <a:spLocks/>
          </p:cNvSpPr>
          <p:nvPr/>
        </p:nvSpPr>
        <p:spPr>
          <a:xfrm>
            <a:off x="564259" y="1764375"/>
            <a:ext cx="5564199" cy="4347575"/>
          </a:xfrm>
          <a:prstGeom prst="rect">
            <a:avLst/>
          </a:prstGeom>
        </p:spPr>
        <p:txBody>
          <a:bodyPr vert="horz" wrap="square" lIns="0" tIns="0" rIns="0" bIns="0" rtlCol="0" anchor="t">
            <a:normAutofit/>
          </a:bodyPr>
          <a:lstStyle>
            <a:lvl1pPr marL="457200" indent="-457200" algn="l" rtl="0" eaLnBrk="1" fontAlgn="base" hangingPunct="1">
              <a:lnSpc>
                <a:spcPct val="130000"/>
              </a:lnSpc>
              <a:spcBef>
                <a:spcPts val="1000"/>
              </a:spcBef>
              <a:spcAft>
                <a:spcPct val="0"/>
              </a:spcAft>
              <a:buClr>
                <a:srgbClr val="CC0000"/>
              </a:buClr>
              <a:buSzPct val="70000"/>
              <a:buFontTx/>
              <a:buBlip>
                <a:blip r:embed="rId3"/>
              </a:buBlip>
              <a:defRPr sz="3400" b="0" i="0" kern="1200">
                <a:solidFill>
                  <a:schemeClr val="tx1"/>
                </a:solidFill>
                <a:latin typeface="Kanit Light" pitchFamily="2" charset="-34"/>
                <a:ea typeface="+mn-ea"/>
                <a:cs typeface="Kanit Light"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3"/>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3"/>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lnSpc>
                <a:spcPct val="100000"/>
              </a:lnSpc>
              <a:buClr>
                <a:schemeClr val="tx1"/>
              </a:buClr>
              <a:buFont typeface="Arial" panose="020B0604020202020204" pitchFamily="34" charset="0"/>
              <a:buChar char="•"/>
            </a:pPr>
            <a:r>
              <a:rPr lang="en-US" sz="2400">
                <a:latin typeface="+mn-lt"/>
                <a:cs typeface="Kanit" pitchFamily="2" charset="-34"/>
              </a:rPr>
              <a:t>With PostgreSQL’s advanced vector capabilities and AI-driven features like RAG, we can perform powerful, context-aware searches within the Washington state caselaw dataset.</a:t>
            </a:r>
          </a:p>
          <a:p>
            <a:pPr defTabSz="914400">
              <a:lnSpc>
                <a:spcPct val="100000"/>
              </a:lnSpc>
              <a:buClr>
                <a:schemeClr val="tx1"/>
              </a:buClr>
              <a:buFont typeface="Arial" panose="020B0604020202020204" pitchFamily="34" charset="0"/>
              <a:buChar char="•"/>
            </a:pPr>
            <a:r>
              <a:rPr lang="en-US" sz="2400">
                <a:latin typeface="+mn-lt"/>
                <a:cs typeface="Kanit" pitchFamily="2" charset="-34"/>
              </a:rPr>
              <a:t>Let’s walk through the journey of transforming basic legal keyword search into a sophisticated, contextually relevant search solution.</a:t>
            </a:r>
          </a:p>
        </p:txBody>
      </p:sp>
    </p:spTree>
    <p:extLst>
      <p:ext uri="{BB962C8B-B14F-4D97-AF65-F5344CB8AC3E}">
        <p14:creationId xmlns:p14="http://schemas.microsoft.com/office/powerpoint/2010/main" val="21511386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C889F-7EF7-48AB-73FD-A344F258EA3F}"/>
            </a:ext>
          </a:extLst>
        </p:cNvPr>
        <p:cNvGrpSpPr/>
        <p:nvPr/>
      </p:nvGrpSpPr>
      <p:grpSpPr>
        <a:xfrm>
          <a:off x="0" y="0"/>
          <a:ext cx="0" cy="0"/>
          <a:chOff x="0" y="0"/>
          <a:chExt cx="0" cy="0"/>
        </a:xfrm>
      </p:grpSpPr>
      <p:sp>
        <p:nvSpPr>
          <p:cNvPr id="27" name="Title 1">
            <a:extLst>
              <a:ext uri="{FF2B5EF4-FFF2-40B4-BE49-F238E27FC236}">
                <a16:creationId xmlns:a16="http://schemas.microsoft.com/office/drawing/2014/main" id="{4E5A1E1D-F913-56BF-6E28-412D33C20DE1}"/>
              </a:ext>
            </a:extLst>
          </p:cNvPr>
          <p:cNvSpPr>
            <a:spLocks noGrp="1"/>
          </p:cNvSpPr>
          <p:nvPr>
            <p:ph type="title"/>
          </p:nvPr>
        </p:nvSpPr>
        <p:spPr/>
        <p:txBody>
          <a:bodyPr/>
          <a:lstStyle/>
          <a:p>
            <a:r>
              <a:rPr lang="en-US" err="1">
                <a:cs typeface="Segoe UI"/>
              </a:rPr>
              <a:t>GraphRAG</a:t>
            </a:r>
            <a:r>
              <a:rPr lang="en-US">
                <a:cs typeface="Segoe UI"/>
              </a:rPr>
              <a:t> Search Results</a:t>
            </a:r>
          </a:p>
        </p:txBody>
      </p:sp>
      <p:sp>
        <p:nvSpPr>
          <p:cNvPr id="6" name="Text Placeholder 5">
            <a:extLst>
              <a:ext uri="{FF2B5EF4-FFF2-40B4-BE49-F238E27FC236}">
                <a16:creationId xmlns:a16="http://schemas.microsoft.com/office/drawing/2014/main" id="{F543F8CF-CB06-060A-B597-F4BB5290C4DD}"/>
              </a:ext>
            </a:extLst>
          </p:cNvPr>
          <p:cNvSpPr>
            <a:spLocks noGrp="1"/>
          </p:cNvSpPr>
          <p:nvPr>
            <p:ph type="body" sz="quarter" idx="16"/>
          </p:nvPr>
        </p:nvSpPr>
        <p:spPr>
          <a:xfrm>
            <a:off x="3727252" y="1492823"/>
            <a:ext cx="5238285" cy="430887"/>
          </a:xfrm>
        </p:spPr>
        <p:txBody>
          <a:bodyPr/>
          <a:lstStyle/>
          <a:p>
            <a:pPr algn="ctr"/>
            <a:r>
              <a:rPr lang="en-US"/>
              <a:t>Recall = </a:t>
            </a:r>
            <a:r>
              <a:rPr lang="en-US">
                <a:solidFill>
                  <a:schemeClr val="accent2"/>
                </a:solidFill>
              </a:rPr>
              <a:t>70%</a:t>
            </a:r>
          </a:p>
        </p:txBody>
      </p:sp>
      <p:graphicFrame>
        <p:nvGraphicFramePr>
          <p:cNvPr id="4" name="Table 3">
            <a:extLst>
              <a:ext uri="{FF2B5EF4-FFF2-40B4-BE49-F238E27FC236}">
                <a16:creationId xmlns:a16="http://schemas.microsoft.com/office/drawing/2014/main" id="{1B340F45-C10C-5F90-E3EE-55193CC137AD}"/>
              </a:ext>
            </a:extLst>
          </p:cNvPr>
          <p:cNvGraphicFramePr>
            <a:graphicFrameLocks noGrp="1"/>
          </p:cNvGraphicFramePr>
          <p:nvPr/>
        </p:nvGraphicFramePr>
        <p:xfrm>
          <a:off x="3732015" y="2241040"/>
          <a:ext cx="5214937" cy="3791733"/>
        </p:xfrm>
        <a:graphic>
          <a:graphicData uri="http://schemas.openxmlformats.org/drawingml/2006/table">
            <a:tbl>
              <a:tblPr/>
              <a:tblGrid>
                <a:gridCol w="4191666">
                  <a:extLst>
                    <a:ext uri="{9D8B030D-6E8A-4147-A177-3AD203B41FA5}">
                      <a16:colId xmlns:a16="http://schemas.microsoft.com/office/drawing/2014/main" val="3533936716"/>
                    </a:ext>
                  </a:extLst>
                </a:gridCol>
                <a:gridCol w="1023271">
                  <a:extLst>
                    <a:ext uri="{9D8B030D-6E8A-4147-A177-3AD203B41FA5}">
                      <a16:colId xmlns:a16="http://schemas.microsoft.com/office/drawing/2014/main" val="1809811481"/>
                    </a:ext>
                  </a:extLst>
                </a:gridCol>
              </a:tblGrid>
              <a:tr h="340718">
                <a:tc>
                  <a:txBody>
                    <a:bodyPr/>
                    <a:lstStyle/>
                    <a:p>
                      <a:pPr rtl="0"/>
                      <a:r>
                        <a:rPr lang="en-US" sz="1500" b="1">
                          <a:effectLst/>
                        </a:rPr>
                        <a:t>Legal Case</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rtl="0"/>
                      <a:r>
                        <a:rPr lang="en-US" sz="1500" b="1">
                          <a:effectLst/>
                        </a:rPr>
                        <a:t>Relevant</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4351689"/>
                  </a:ext>
                </a:extLst>
              </a:tr>
              <a:tr h="226721">
                <a:tc>
                  <a:txBody>
                    <a:bodyPr/>
                    <a:lstStyle/>
                    <a:p>
                      <a:pPr rtl="0"/>
                      <a:r>
                        <a:rPr lang="en-US" sz="1500">
                          <a:effectLst/>
                        </a:rPr>
                        <a:t>Stuart v. Coldwell Banker </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181901310"/>
                  </a:ext>
                </a:extLst>
              </a:tr>
              <a:tr h="226721">
                <a:tc>
                  <a:txBody>
                    <a:bodyPr/>
                    <a:lstStyle/>
                    <a:p>
                      <a:pPr rtl="0"/>
                      <a:r>
                        <a:rPr lang="en-US" sz="1500" err="1">
                          <a:effectLst/>
                        </a:rPr>
                        <a:t>Laurelon</a:t>
                      </a:r>
                      <a:r>
                        <a:rPr lang="en-US" sz="1500">
                          <a:effectLst/>
                        </a:rPr>
                        <a:t> Terrace Inc v. City of Seattle</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806040779"/>
                  </a:ext>
                </a:extLst>
              </a:tr>
              <a:tr h="50406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500">
                          <a:effectLst/>
                        </a:rPr>
                        <a:t>Jorgensen v. </a:t>
                      </a:r>
                      <a:r>
                        <a:rPr lang="en-US" sz="1500" err="1">
                          <a:effectLst/>
                        </a:rPr>
                        <a:t>Massart</a:t>
                      </a:r>
                      <a:r>
                        <a:rPr lang="en-US" sz="1500">
                          <a:effectLst/>
                        </a:rPr>
                        <a:t> </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4228683778"/>
                  </a:ext>
                </a:extLst>
              </a:tr>
              <a:tr h="340718">
                <a:tc>
                  <a:txBody>
                    <a:bodyPr/>
                    <a:lstStyle/>
                    <a:p>
                      <a:pPr rtl="0"/>
                      <a:r>
                        <a:rPr lang="en-US" sz="1500">
                          <a:effectLst/>
                        </a:rPr>
                        <a:t>Thomas v. Housing Authority </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278902849"/>
                  </a:ext>
                </a:extLst>
              </a:tr>
              <a:tr h="3407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err="1">
                          <a:effectLst/>
                        </a:rPr>
                        <a:t>Foisy</a:t>
                      </a:r>
                      <a:r>
                        <a:rPr lang="en-US" sz="1500">
                          <a:effectLst/>
                        </a:rPr>
                        <a:t> v. Wyman</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670256970"/>
                  </a:ext>
                </a:extLst>
              </a:tr>
              <a:tr h="34071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500">
                          <a:effectLst/>
                        </a:rPr>
                        <a:t>Tope v. King County</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892383894"/>
                  </a:ext>
                </a:extLst>
              </a:tr>
              <a:tr h="3407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a:effectLst/>
                        </a:rPr>
                        <a:t>Le Vette v. Hardman Estate </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True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55216664"/>
                  </a:ext>
                </a:extLst>
              </a:tr>
              <a:tr h="3407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a:effectLst/>
                        </a:rPr>
                        <a:t>Wood v. City of Tacoma</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5C39"/>
                    </a:solidFill>
                  </a:tcPr>
                </a:tc>
                <a:extLst>
                  <a:ext uri="{0D108BD9-81ED-4DB2-BD59-A6C34878D82A}">
                    <a16:rowId xmlns:a16="http://schemas.microsoft.com/office/drawing/2014/main" val="1527102790"/>
                  </a:ext>
                </a:extLst>
              </a:tr>
              <a:tr h="3407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a:effectLst/>
                        </a:rPr>
                        <a:t>Quinn v. Peterson &amp; Co</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r>
                        <a:rPr lang="en-US" sz="150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5C39"/>
                    </a:solidFill>
                  </a:tcPr>
                </a:tc>
                <a:extLst>
                  <a:ext uri="{0D108BD9-81ED-4DB2-BD59-A6C34878D82A}">
                    <a16:rowId xmlns:a16="http://schemas.microsoft.com/office/drawing/2014/main" val="932382967"/>
                  </a:ext>
                </a:extLst>
              </a:tr>
              <a:tr h="3407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err="1">
                          <a:effectLst/>
                        </a:rPr>
                        <a:t>Schedler</a:t>
                      </a:r>
                      <a:r>
                        <a:rPr lang="en-US" sz="1500">
                          <a:effectLst/>
                        </a:rPr>
                        <a:t> v. Wagner</a:t>
                      </a:r>
                    </a:p>
                  </a:txBody>
                  <a:tcPr marL="52363" marR="52363" marT="26182" marB="26182"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a:r>
                        <a:rPr lang="en-US" sz="1500">
                          <a:solidFill>
                            <a:schemeClr val="bg1"/>
                          </a:solidFill>
                          <a:effectLst/>
                        </a:rPr>
                        <a:t>False</a:t>
                      </a:r>
                    </a:p>
                  </a:txBody>
                  <a:tcPr marL="52363" marR="52363" marT="26182" marB="26182"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5C39"/>
                    </a:solidFill>
                  </a:tcPr>
                </a:tc>
                <a:extLst>
                  <a:ext uri="{0D108BD9-81ED-4DB2-BD59-A6C34878D82A}">
                    <a16:rowId xmlns:a16="http://schemas.microsoft.com/office/drawing/2014/main" val="2402350854"/>
                  </a:ext>
                </a:extLst>
              </a:tr>
            </a:tbl>
          </a:graphicData>
        </a:graphic>
      </p:graphicFrame>
    </p:spTree>
    <p:extLst>
      <p:ext uri="{BB962C8B-B14F-4D97-AF65-F5344CB8AC3E}">
        <p14:creationId xmlns:p14="http://schemas.microsoft.com/office/powerpoint/2010/main" val="3632360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A2750F-DBD7-4821-FDC5-975FF6D0997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39D3109-E824-817B-7ABA-DD5E6BDF2D42}"/>
              </a:ext>
            </a:extLst>
          </p:cNvPr>
          <p:cNvSpPr>
            <a:spLocks noGrp="1"/>
          </p:cNvSpPr>
          <p:nvPr>
            <p:ph type="title"/>
          </p:nvPr>
        </p:nvSpPr>
        <p:spPr/>
        <p:txBody>
          <a:bodyPr/>
          <a:lstStyle/>
          <a:p>
            <a:r>
              <a:rPr lang="en-US">
                <a:cs typeface="Segoe UI"/>
              </a:rPr>
              <a:t>Query: Semantic Ranker + Graph</a:t>
            </a:r>
          </a:p>
        </p:txBody>
      </p:sp>
      <p:sp>
        <p:nvSpPr>
          <p:cNvPr id="3" name="Text Placeholder 2">
            <a:extLst>
              <a:ext uri="{FF2B5EF4-FFF2-40B4-BE49-F238E27FC236}">
                <a16:creationId xmlns:a16="http://schemas.microsoft.com/office/drawing/2014/main" id="{6D4F496E-9CF1-0087-9DE4-081C91C3ABD5}"/>
              </a:ext>
            </a:extLst>
          </p:cNvPr>
          <p:cNvSpPr>
            <a:spLocks noGrp="1"/>
          </p:cNvSpPr>
          <p:nvPr>
            <p:ph type="body" sz="quarter" idx="16"/>
          </p:nvPr>
        </p:nvSpPr>
        <p:spPr>
          <a:xfrm>
            <a:off x="541864" y="1316800"/>
            <a:ext cx="5554136" cy="4477764"/>
          </a:xfrm>
        </p:spPr>
        <p:txBody>
          <a:bodyPr/>
          <a:lstStyle/>
          <a:p>
            <a:pPr>
              <a:lnSpc>
                <a:spcPts val="1350"/>
              </a:lnSpc>
            </a:pPr>
            <a:r>
              <a:rPr lang="en-US" sz="1100" b="0">
                <a:solidFill>
                  <a:srgbClr val="569CD6"/>
                </a:solidFill>
                <a:effectLst/>
                <a:latin typeface="Menlo" panose="020B0609030804020204" pitchFamily="49" charset="0"/>
              </a:rPr>
              <a:t>WITH</a:t>
            </a:r>
            <a:endParaRPr lang="en-US" sz="1100" b="0">
              <a:solidFill>
                <a:srgbClr val="CCCCCC"/>
              </a:solidFill>
              <a:effectLst/>
              <a:latin typeface="Menlo" panose="020B0609030804020204" pitchFamily="49" charset="0"/>
            </a:endParaRPr>
          </a:p>
          <a:p>
            <a:pPr>
              <a:lnSpc>
                <a:spcPts val="1350"/>
              </a:lnSpc>
            </a:pP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embedding_query</a:t>
            </a:r>
            <a:r>
              <a:rPr lang="en-US" sz="1100" b="0">
                <a:solidFill>
                  <a:srgbClr val="CCCCCC"/>
                </a:solidFill>
                <a:effectLst/>
                <a:latin typeface="Menlo" panose="020B0609030804020204" pitchFamily="49" charset="0"/>
              </a:rPr>
              <a:t> </a:t>
            </a:r>
            <a:r>
              <a:rPr lang="en-US" sz="1100" b="0">
                <a:solidFill>
                  <a:srgbClr val="569CD6"/>
                </a:solidFill>
                <a:effectLst/>
                <a:latin typeface="Menlo" panose="020B0609030804020204" pitchFamily="49" charset="0"/>
              </a:rPr>
              <a:t>AS</a:t>
            </a:r>
            <a:r>
              <a:rPr lang="en-US" sz="1100" b="0">
                <a:solidFill>
                  <a:srgbClr val="CCCCCC"/>
                </a:solidFill>
                <a:effectLst/>
                <a:latin typeface="Menlo" panose="020B0609030804020204" pitchFamily="49" charset="0"/>
              </a:rPr>
              <a:t> (</a:t>
            </a:r>
          </a:p>
          <a:p>
            <a:pPr>
              <a:lnSpc>
                <a:spcPts val="1350"/>
              </a:lnSpc>
            </a:pPr>
            <a:r>
              <a:rPr lang="en-US" sz="1100" b="0">
                <a:solidFill>
                  <a:srgbClr val="569CD6"/>
                </a:solidFill>
                <a:effectLst/>
                <a:latin typeface="Menlo" panose="020B0609030804020204" pitchFamily="49" charset="0"/>
              </a:rPr>
              <a:t>  SELECT</a:t>
            </a: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azure_openai.create_embeddings</a:t>
            </a:r>
            <a:r>
              <a:rPr lang="en-US" sz="1100" b="0">
                <a:solidFill>
                  <a:srgbClr val="CCCCCC"/>
                </a:solidFill>
                <a:effectLst/>
                <a:latin typeface="Menlo" panose="020B0609030804020204" pitchFamily="49" charset="0"/>
              </a:rPr>
              <a:t>(</a:t>
            </a:r>
            <a:r>
              <a:rPr lang="en-US" sz="1100" b="0">
                <a:solidFill>
                  <a:srgbClr val="CE9178"/>
                </a:solidFill>
                <a:effectLst/>
                <a:latin typeface="Menlo" panose="020B0609030804020204" pitchFamily="49" charset="0"/>
              </a:rPr>
              <a:t>'text-embedding-3-small'</a:t>
            </a:r>
            <a:r>
              <a:rPr lang="en-US" sz="1100" b="0">
                <a:solidFill>
                  <a:srgbClr val="CCCCCC"/>
                </a:solidFill>
                <a:effectLst/>
                <a:latin typeface="Menlo" panose="020B0609030804020204" pitchFamily="49" charset="0"/>
              </a:rPr>
              <a:t>, query)::vector </a:t>
            </a:r>
            <a:r>
              <a:rPr lang="en-US" sz="1100" b="0">
                <a:solidFill>
                  <a:srgbClr val="569CD6"/>
                </a:solidFill>
                <a:effectLst/>
                <a:latin typeface="Menlo" panose="020B0609030804020204" pitchFamily="49" charset="0"/>
              </a:rPr>
              <a:t>AS</a:t>
            </a:r>
            <a:r>
              <a:rPr lang="en-US" sz="1100" b="0">
                <a:solidFill>
                  <a:srgbClr val="CCCCCC"/>
                </a:solidFill>
                <a:effectLst/>
                <a:latin typeface="Menlo" panose="020B0609030804020204" pitchFamily="49" charset="0"/>
              </a:rPr>
              <a:t> embedding</a:t>
            </a:r>
          </a:p>
          <a:p>
            <a:pPr>
              <a:lnSpc>
                <a:spcPts val="1350"/>
              </a:lnSpc>
            </a:pPr>
            <a:r>
              <a:rPr lang="en-US" sz="1100" b="0">
                <a:solidFill>
                  <a:srgbClr val="CCCCCC"/>
                </a:solidFill>
                <a:effectLst/>
                <a:latin typeface="Menlo" panose="020B0609030804020204" pitchFamily="49" charset="0"/>
              </a:rPr>
              <a:t>),</a:t>
            </a:r>
          </a:p>
          <a:p>
            <a:pPr>
              <a:lnSpc>
                <a:spcPts val="1350"/>
              </a:lnSpc>
            </a:pPr>
            <a:r>
              <a:rPr lang="en-US" sz="1100" b="0">
                <a:solidFill>
                  <a:srgbClr val="CCCCCC"/>
                </a:solidFill>
                <a:effectLst/>
                <a:latin typeface="Menlo" panose="020B0609030804020204" pitchFamily="49" charset="0"/>
              </a:rPr>
              <a:t>vector </a:t>
            </a:r>
            <a:r>
              <a:rPr lang="en-US" sz="1100" b="0">
                <a:solidFill>
                  <a:srgbClr val="569CD6"/>
                </a:solidFill>
                <a:effectLst/>
                <a:latin typeface="Menlo" panose="020B0609030804020204" pitchFamily="49" charset="0"/>
              </a:rPr>
              <a:t>AS</a:t>
            </a:r>
            <a:r>
              <a:rPr lang="en-US" sz="1100" b="0">
                <a:solidFill>
                  <a:srgbClr val="CCCCCC"/>
                </a:solidFill>
                <a:effectLst/>
                <a:latin typeface="Menlo" panose="020B0609030804020204" pitchFamily="49" charset="0"/>
              </a:rPr>
              <a:t> (</a:t>
            </a:r>
          </a:p>
          <a:p>
            <a:pPr>
              <a:lnSpc>
                <a:spcPts val="1350"/>
              </a:lnSpc>
            </a:pPr>
            <a:r>
              <a:rPr lang="en-US" sz="1100" b="0">
                <a:solidFill>
                  <a:srgbClr val="569CD6"/>
                </a:solidFill>
                <a:effectLst/>
                <a:latin typeface="Menlo" panose="020B0609030804020204" pitchFamily="49" charset="0"/>
              </a:rPr>
              <a:t>  SELECT</a:t>
            </a: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cases.id</a:t>
            </a:r>
            <a:r>
              <a:rPr lang="en-US" sz="1100" b="0">
                <a:solidFill>
                  <a:srgbClr val="CCCCCC"/>
                </a:solidFill>
                <a:effectLst/>
                <a:latin typeface="Menlo" panose="020B0609030804020204" pitchFamily="49" charset="0"/>
              </a:rPr>
              <a:t>, </a:t>
            </a:r>
            <a:r>
              <a:rPr lang="en-US" sz="1100" b="0">
                <a:solidFill>
                  <a:srgbClr val="DCDCAA"/>
                </a:solidFill>
                <a:effectLst/>
                <a:latin typeface="Menlo" panose="020B0609030804020204" pitchFamily="49" charset="0"/>
              </a:rPr>
              <a:t>RANK</a:t>
            </a:r>
            <a:r>
              <a:rPr lang="en-US" sz="1100" b="0">
                <a:solidFill>
                  <a:srgbClr val="CCCCCC"/>
                </a:solidFill>
                <a:effectLst/>
                <a:latin typeface="Menlo" panose="020B0609030804020204" pitchFamily="49" charset="0"/>
              </a:rPr>
              <a:t>() </a:t>
            </a:r>
            <a:r>
              <a:rPr lang="en-US" sz="1100" b="0">
                <a:solidFill>
                  <a:srgbClr val="569CD6"/>
                </a:solidFill>
                <a:effectLst/>
                <a:latin typeface="Menlo" panose="020B0609030804020204" pitchFamily="49" charset="0"/>
              </a:rPr>
              <a:t>OVER</a:t>
            </a:r>
            <a:r>
              <a:rPr lang="en-US" sz="1100" b="0">
                <a:solidFill>
                  <a:srgbClr val="CCCCCC"/>
                </a:solidFill>
                <a:effectLst/>
                <a:latin typeface="Menlo" panose="020B0609030804020204" pitchFamily="49" charset="0"/>
              </a:rPr>
              <a:t> (</a:t>
            </a:r>
            <a:r>
              <a:rPr lang="en-US" sz="1100" b="0">
                <a:solidFill>
                  <a:srgbClr val="569CD6"/>
                </a:solidFill>
                <a:effectLst/>
                <a:latin typeface="Menlo" panose="020B0609030804020204" pitchFamily="49" charset="0"/>
              </a:rPr>
              <a:t>ORDER BY</a:t>
            </a: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description_vector</a:t>
            </a:r>
            <a:r>
              <a:rPr lang="en-US" sz="1100" b="0">
                <a:solidFill>
                  <a:srgbClr val="CCCCCC"/>
                </a:solidFill>
                <a:effectLst/>
                <a:latin typeface="Menlo" panose="020B0609030804020204" pitchFamily="49" charset="0"/>
              </a:rPr>
              <a:t> </a:t>
            </a:r>
            <a:r>
              <a:rPr lang="en-US" sz="1100" b="0">
                <a:solidFill>
                  <a:srgbClr val="D4D4D4"/>
                </a:solidFill>
                <a:effectLst/>
                <a:latin typeface="Menlo" panose="020B0609030804020204" pitchFamily="49" charset="0"/>
              </a:rPr>
              <a:t>&lt;=&gt;</a:t>
            </a:r>
            <a:r>
              <a:rPr lang="en-US" sz="1100" b="0">
                <a:solidFill>
                  <a:srgbClr val="CCCCCC"/>
                </a:solidFill>
                <a:effectLst/>
                <a:latin typeface="Menlo" panose="020B0609030804020204" pitchFamily="49" charset="0"/>
              </a:rPr>
              <a:t> embedding) </a:t>
            </a:r>
            <a:r>
              <a:rPr lang="en-US" sz="1100" b="0">
                <a:solidFill>
                  <a:srgbClr val="569CD6"/>
                </a:solidFill>
                <a:effectLst/>
                <a:latin typeface="Menlo" panose="020B0609030804020204" pitchFamily="49" charset="0"/>
              </a:rPr>
              <a:t>AS</a:t>
            </a: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vector_rank</a:t>
            </a:r>
            <a:endParaRPr lang="en-US" sz="1100" b="0">
              <a:solidFill>
                <a:srgbClr val="CCCCCC"/>
              </a:solidFill>
              <a:effectLst/>
              <a:latin typeface="Menlo" panose="020B0609030804020204" pitchFamily="49" charset="0"/>
            </a:endParaRPr>
          </a:p>
          <a:p>
            <a:pPr>
              <a:lnSpc>
                <a:spcPts val="1350"/>
              </a:lnSpc>
            </a:pPr>
            <a:r>
              <a:rPr lang="en-US" sz="1100" b="0">
                <a:solidFill>
                  <a:srgbClr val="569CD6"/>
                </a:solidFill>
                <a:effectLst/>
                <a:latin typeface="Menlo" panose="020B0609030804020204" pitchFamily="49" charset="0"/>
              </a:rPr>
              <a:t>  FROM</a:t>
            </a:r>
            <a:r>
              <a:rPr lang="en-US" sz="1100" b="0">
                <a:solidFill>
                  <a:srgbClr val="CCCCCC"/>
                </a:solidFill>
                <a:effectLst/>
                <a:latin typeface="Menlo" panose="020B0609030804020204" pitchFamily="49" charset="0"/>
              </a:rPr>
              <a:t> cases, </a:t>
            </a:r>
            <a:r>
              <a:rPr lang="en-US" sz="1100" b="0" err="1">
                <a:solidFill>
                  <a:srgbClr val="CCCCCC"/>
                </a:solidFill>
                <a:effectLst/>
                <a:latin typeface="Menlo" panose="020B0609030804020204" pitchFamily="49" charset="0"/>
              </a:rPr>
              <a:t>embedding_query</a:t>
            </a:r>
            <a:endParaRPr lang="en-US" sz="1100" b="0">
              <a:solidFill>
                <a:srgbClr val="CCCCCC"/>
              </a:solidFill>
              <a:effectLst/>
              <a:latin typeface="Menlo" panose="020B0609030804020204" pitchFamily="49" charset="0"/>
            </a:endParaRPr>
          </a:p>
          <a:p>
            <a:pPr>
              <a:lnSpc>
                <a:spcPts val="1350"/>
              </a:lnSpc>
            </a:pPr>
            <a:r>
              <a:rPr lang="en-US" sz="1100" b="0">
                <a:solidFill>
                  <a:srgbClr val="569CD6"/>
                </a:solidFill>
                <a:effectLst/>
                <a:latin typeface="Menlo" panose="020B0609030804020204" pitchFamily="49" charset="0"/>
              </a:rPr>
              <a:t>  WHERE</a:t>
            </a: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cases.data</a:t>
            </a:r>
            <a:r>
              <a:rPr lang="en-US" sz="1100" b="0">
                <a:solidFill>
                  <a:srgbClr val="CCCCCC"/>
                </a:solidFill>
                <a:effectLst/>
                <a:latin typeface="Menlo" panose="020B0609030804020204" pitchFamily="49" charset="0"/>
              </a:rPr>
              <a:t>#</a:t>
            </a:r>
            <a:r>
              <a:rPr lang="en-US" sz="1100" b="0">
                <a:solidFill>
                  <a:srgbClr val="D4D4D4"/>
                </a:solidFill>
                <a:effectLst/>
                <a:latin typeface="Menlo" panose="020B0609030804020204" pitchFamily="49" charset="0"/>
              </a:rPr>
              <a:t>&gt;&gt;</a:t>
            </a:r>
            <a:r>
              <a:rPr lang="en-US" sz="1100" b="0">
                <a:solidFill>
                  <a:srgbClr val="CE9178"/>
                </a:solidFill>
                <a:effectLst/>
                <a:latin typeface="Menlo" panose="020B0609030804020204" pitchFamily="49" charset="0"/>
              </a:rPr>
              <a:t>'{court, id}'</a:t>
            </a:r>
            <a:r>
              <a:rPr lang="en-US" sz="1100" b="0">
                <a:solidFill>
                  <a:srgbClr val="CCCCCC"/>
                </a:solidFill>
                <a:effectLst/>
                <a:latin typeface="Menlo" panose="020B0609030804020204" pitchFamily="49" charset="0"/>
              </a:rPr>
              <a:t>)::</a:t>
            </a:r>
            <a:r>
              <a:rPr lang="en-US" sz="1100" b="0">
                <a:solidFill>
                  <a:srgbClr val="569CD6"/>
                </a:solidFill>
                <a:effectLst/>
                <a:latin typeface="Menlo" panose="020B0609030804020204" pitchFamily="49" charset="0"/>
              </a:rPr>
              <a:t>integer</a:t>
            </a:r>
            <a:r>
              <a:rPr lang="en-US" sz="1100" b="0">
                <a:solidFill>
                  <a:srgbClr val="CCCCCC"/>
                </a:solidFill>
                <a:effectLst/>
                <a:latin typeface="Menlo" panose="020B0609030804020204" pitchFamily="49" charset="0"/>
              </a:rPr>
              <a:t> </a:t>
            </a:r>
            <a:r>
              <a:rPr lang="en-US" sz="1100" b="0">
                <a:solidFill>
                  <a:srgbClr val="569CD6"/>
                </a:solidFill>
                <a:effectLst/>
                <a:latin typeface="Menlo" panose="020B0609030804020204" pitchFamily="49" charset="0"/>
              </a:rPr>
              <a:t>IN</a:t>
            </a:r>
            <a:r>
              <a:rPr lang="en-US" sz="1100" b="0">
                <a:solidFill>
                  <a:srgbClr val="CCCCCC"/>
                </a:solidFill>
                <a:effectLst/>
                <a:latin typeface="Menlo" panose="020B0609030804020204" pitchFamily="49" charset="0"/>
              </a:rPr>
              <a:t> (</a:t>
            </a:r>
            <a:r>
              <a:rPr lang="en-US" sz="1100" b="0">
                <a:solidFill>
                  <a:srgbClr val="B5CEA8"/>
                </a:solidFill>
                <a:effectLst/>
                <a:latin typeface="Menlo" panose="020B0609030804020204" pitchFamily="49" charset="0"/>
              </a:rPr>
              <a:t>9029</a:t>
            </a:r>
            <a:r>
              <a:rPr lang="en-US" sz="1100" b="0">
                <a:solidFill>
                  <a:srgbClr val="CCCCCC"/>
                </a:solidFill>
                <a:effectLst/>
                <a:latin typeface="Menlo" panose="020B0609030804020204" pitchFamily="49" charset="0"/>
              </a:rPr>
              <a:t>, </a:t>
            </a:r>
            <a:r>
              <a:rPr lang="en-US" sz="1100" b="0">
                <a:solidFill>
                  <a:srgbClr val="B5CEA8"/>
                </a:solidFill>
                <a:effectLst/>
                <a:latin typeface="Menlo" panose="020B0609030804020204" pitchFamily="49" charset="0"/>
              </a:rPr>
              <a:t>8985</a:t>
            </a:r>
            <a:r>
              <a:rPr lang="en-US" sz="1100" b="0">
                <a:solidFill>
                  <a:srgbClr val="CCCCCC"/>
                </a:solidFill>
                <a:effectLst/>
                <a:latin typeface="Menlo" panose="020B0609030804020204" pitchFamily="49" charset="0"/>
              </a:rPr>
              <a:t>) </a:t>
            </a:r>
          </a:p>
          <a:p>
            <a:pPr>
              <a:lnSpc>
                <a:spcPts val="1350"/>
              </a:lnSpc>
            </a:pPr>
            <a:r>
              <a:rPr lang="en-US" sz="1100">
                <a:solidFill>
                  <a:srgbClr val="CCCCCC"/>
                </a:solidFill>
                <a:latin typeface="Menlo" panose="020B0609030804020204" pitchFamily="49" charset="0"/>
              </a:rPr>
              <a:t>    </a:t>
            </a:r>
            <a:r>
              <a:rPr lang="en-US" sz="1100" b="0">
                <a:solidFill>
                  <a:srgbClr val="6A9955"/>
                </a:solidFill>
                <a:effectLst/>
                <a:latin typeface="Menlo" panose="020B0609030804020204" pitchFamily="49" charset="0"/>
              </a:rPr>
              <a:t>-- Washington Supreme Court (9029) or Washington Court of</a:t>
            </a:r>
          </a:p>
          <a:p>
            <a:pPr>
              <a:lnSpc>
                <a:spcPts val="1350"/>
              </a:lnSpc>
            </a:pPr>
            <a:r>
              <a:rPr lang="en-US" sz="1100">
                <a:solidFill>
                  <a:srgbClr val="6A9955"/>
                </a:solidFill>
                <a:latin typeface="Menlo" panose="020B0609030804020204" pitchFamily="49" charset="0"/>
              </a:rPr>
              <a:t>    -- </a:t>
            </a:r>
            <a:r>
              <a:rPr lang="en-US" sz="1100" b="0">
                <a:solidFill>
                  <a:srgbClr val="6A9955"/>
                </a:solidFill>
                <a:effectLst/>
                <a:latin typeface="Menlo" panose="020B0609030804020204" pitchFamily="49" charset="0"/>
              </a:rPr>
              <a:t>Appeals (8985)</a:t>
            </a:r>
            <a:endParaRPr lang="en-US" sz="1100" b="0">
              <a:solidFill>
                <a:srgbClr val="CCCCCC"/>
              </a:solidFill>
              <a:effectLst/>
              <a:latin typeface="Menlo" panose="020B0609030804020204" pitchFamily="49" charset="0"/>
            </a:endParaRPr>
          </a:p>
          <a:p>
            <a:pPr>
              <a:lnSpc>
                <a:spcPts val="1350"/>
              </a:lnSpc>
            </a:pPr>
            <a:r>
              <a:rPr lang="en-US" sz="1100" b="0">
                <a:solidFill>
                  <a:srgbClr val="569CD6"/>
                </a:solidFill>
                <a:effectLst/>
                <a:latin typeface="Menlo" panose="020B0609030804020204" pitchFamily="49" charset="0"/>
              </a:rPr>
              <a:t>  ORDER BY</a:t>
            </a: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description_vector</a:t>
            </a:r>
            <a:r>
              <a:rPr lang="en-US" sz="1100" b="0">
                <a:solidFill>
                  <a:srgbClr val="CCCCCC"/>
                </a:solidFill>
                <a:effectLst/>
                <a:latin typeface="Menlo" panose="020B0609030804020204" pitchFamily="49" charset="0"/>
              </a:rPr>
              <a:t> </a:t>
            </a:r>
            <a:r>
              <a:rPr lang="en-US" sz="1100" b="0">
                <a:solidFill>
                  <a:srgbClr val="D4D4D4"/>
                </a:solidFill>
                <a:effectLst/>
                <a:latin typeface="Menlo" panose="020B0609030804020204" pitchFamily="49" charset="0"/>
              </a:rPr>
              <a:t>&lt;=&gt;</a:t>
            </a:r>
            <a:r>
              <a:rPr lang="en-US" sz="1100" b="0">
                <a:solidFill>
                  <a:srgbClr val="CCCCCC"/>
                </a:solidFill>
                <a:effectLst/>
                <a:latin typeface="Menlo" panose="020B0609030804020204" pitchFamily="49" charset="0"/>
              </a:rPr>
              <a:t> embedding</a:t>
            </a:r>
          </a:p>
          <a:p>
            <a:pPr>
              <a:lnSpc>
                <a:spcPts val="1350"/>
              </a:lnSpc>
            </a:pPr>
            <a:r>
              <a:rPr lang="en-US" sz="1100" b="0">
                <a:solidFill>
                  <a:srgbClr val="569CD6"/>
                </a:solidFill>
                <a:effectLst/>
                <a:latin typeface="Menlo" panose="020B0609030804020204" pitchFamily="49" charset="0"/>
              </a:rPr>
              <a:t>  LIMIT</a:t>
            </a:r>
            <a:r>
              <a:rPr lang="en-US" sz="1100" b="0">
                <a:solidFill>
                  <a:srgbClr val="CCCCCC"/>
                </a:solidFill>
                <a:effectLst/>
                <a:latin typeface="Menlo" panose="020B0609030804020204" pitchFamily="49" charset="0"/>
              </a:rPr>
              <a:t> </a:t>
            </a:r>
            <a:r>
              <a:rPr lang="en-US" sz="1100" b="0">
                <a:solidFill>
                  <a:srgbClr val="B5CEA8"/>
                </a:solidFill>
                <a:effectLst/>
                <a:latin typeface="Menlo" panose="020B0609030804020204" pitchFamily="49" charset="0"/>
              </a:rPr>
              <a:t>50</a:t>
            </a:r>
            <a:endParaRPr lang="en-US" sz="1100" b="0">
              <a:solidFill>
                <a:srgbClr val="CCCCCC"/>
              </a:solidFill>
              <a:effectLst/>
              <a:latin typeface="Menlo" panose="020B0609030804020204" pitchFamily="49" charset="0"/>
            </a:endParaRPr>
          </a:p>
          <a:p>
            <a:pPr>
              <a:lnSpc>
                <a:spcPts val="1350"/>
              </a:lnSpc>
            </a:pPr>
            <a:r>
              <a:rPr lang="en-US" sz="1100" b="0">
                <a:solidFill>
                  <a:srgbClr val="CCCCCC"/>
                </a:solidFill>
                <a:effectLst/>
                <a:latin typeface="Menlo" panose="020B0609030804020204" pitchFamily="49" charset="0"/>
              </a:rPr>
              <a:t>),</a:t>
            </a:r>
          </a:p>
          <a:p>
            <a:pPr>
              <a:lnSpc>
                <a:spcPts val="1350"/>
              </a:lnSpc>
            </a:pPr>
            <a:r>
              <a:rPr lang="en-US" sz="1100" b="0">
                <a:solidFill>
                  <a:srgbClr val="CCCCCC"/>
                </a:solidFill>
                <a:effectLst/>
                <a:latin typeface="Menlo" panose="020B0609030804020204" pitchFamily="49" charset="0"/>
              </a:rPr>
              <a:t>semantic </a:t>
            </a:r>
            <a:r>
              <a:rPr lang="en-US" sz="1100" b="0">
                <a:solidFill>
                  <a:srgbClr val="569CD6"/>
                </a:solidFill>
                <a:effectLst/>
                <a:latin typeface="Menlo" panose="020B0609030804020204" pitchFamily="49" charset="0"/>
              </a:rPr>
              <a:t>AS</a:t>
            </a:r>
            <a:r>
              <a:rPr lang="en-US" sz="1100" b="0">
                <a:solidFill>
                  <a:srgbClr val="CCCCCC"/>
                </a:solidFill>
                <a:effectLst/>
                <a:latin typeface="Menlo" panose="020B0609030804020204" pitchFamily="49" charset="0"/>
              </a:rPr>
              <a:t> (</a:t>
            </a:r>
          </a:p>
          <a:p>
            <a:pPr>
              <a:lnSpc>
                <a:spcPts val="1350"/>
              </a:lnSpc>
            </a:pPr>
            <a:r>
              <a:rPr lang="en-US" sz="1100" b="0">
                <a:solidFill>
                  <a:srgbClr val="569CD6"/>
                </a:solidFill>
                <a:effectLst/>
                <a:latin typeface="Menlo" panose="020B0609030804020204" pitchFamily="49" charset="0"/>
              </a:rPr>
              <a:t>  SELECT</a:t>
            </a:r>
            <a:r>
              <a:rPr lang="en-US" sz="1100" b="0">
                <a:solidFill>
                  <a:srgbClr val="CCCCCC"/>
                </a:solidFill>
                <a:effectLst/>
                <a:latin typeface="Menlo" panose="020B0609030804020204" pitchFamily="49" charset="0"/>
              </a:rPr>
              <a:t> </a:t>
            </a:r>
            <a:r>
              <a:rPr lang="en-US" sz="1100" b="0">
                <a:solidFill>
                  <a:srgbClr val="D4D4D4"/>
                </a:solidFill>
                <a:effectLst/>
                <a:latin typeface="Menlo" panose="020B0609030804020204" pitchFamily="49" charset="0"/>
              </a:rPr>
              <a:t>*</a:t>
            </a:r>
            <a:r>
              <a:rPr lang="en-US" sz="1100" b="0">
                <a:solidFill>
                  <a:srgbClr val="CCCCCC"/>
                </a:solidFill>
                <a:effectLst/>
                <a:latin typeface="Menlo" panose="020B0609030804020204" pitchFamily="49" charset="0"/>
              </a:rPr>
              <a:t> </a:t>
            </a:r>
          </a:p>
          <a:p>
            <a:pPr>
              <a:lnSpc>
                <a:spcPts val="1350"/>
              </a:lnSpc>
            </a:pPr>
            <a:r>
              <a:rPr lang="en-US" sz="1100" b="0">
                <a:solidFill>
                  <a:srgbClr val="569CD6"/>
                </a:solidFill>
                <a:effectLst/>
                <a:latin typeface="Menlo" panose="020B0609030804020204" pitchFamily="49" charset="0"/>
              </a:rPr>
              <a:t>  FROM</a:t>
            </a: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semantic_relevance</a:t>
            </a:r>
            <a:r>
              <a:rPr lang="en-US" sz="1100" b="0">
                <a:solidFill>
                  <a:srgbClr val="CCCCCC"/>
                </a:solidFill>
                <a:effectLst/>
                <a:latin typeface="Menlo" panose="020B0609030804020204" pitchFamily="49" charset="0"/>
              </a:rPr>
              <a:t>(query, </a:t>
            </a:r>
            <a:r>
              <a:rPr lang="en-US" sz="1100" b="0">
                <a:solidFill>
                  <a:srgbClr val="B5CEA8"/>
                </a:solidFill>
                <a:effectLst/>
                <a:latin typeface="Menlo" panose="020B0609030804020204" pitchFamily="49" charset="0"/>
              </a:rPr>
              <a:t>50</a:t>
            </a:r>
            <a:r>
              <a:rPr lang="en-US" sz="1100" b="0">
                <a:solidFill>
                  <a:srgbClr val="CCCCCC"/>
                </a:solidFill>
                <a:effectLst/>
                <a:latin typeface="Menlo" panose="020B0609030804020204" pitchFamily="49" charset="0"/>
              </a:rPr>
              <a:t>)</a:t>
            </a:r>
          </a:p>
          <a:p>
            <a:pPr>
              <a:lnSpc>
                <a:spcPts val="1350"/>
              </a:lnSpc>
            </a:pPr>
            <a:r>
              <a:rPr lang="en-US" sz="1100" b="0">
                <a:solidFill>
                  <a:srgbClr val="CCCCCC"/>
                </a:solidFill>
                <a:effectLst/>
                <a:latin typeface="Menlo" panose="020B0609030804020204" pitchFamily="49" charset="0"/>
              </a:rPr>
              <a:t>),</a:t>
            </a:r>
          </a:p>
          <a:p>
            <a:pPr>
              <a:lnSpc>
                <a:spcPts val="1350"/>
              </a:lnSpc>
            </a:pPr>
            <a:r>
              <a:rPr lang="en-US" sz="1100" b="0" err="1">
                <a:solidFill>
                  <a:srgbClr val="CCCCCC"/>
                </a:solidFill>
                <a:effectLst/>
                <a:latin typeface="Menlo" panose="020B0609030804020204" pitchFamily="49" charset="0"/>
              </a:rPr>
              <a:t>semantic_ranked</a:t>
            </a:r>
            <a:r>
              <a:rPr lang="en-US" sz="1100" b="0">
                <a:solidFill>
                  <a:srgbClr val="CCCCCC"/>
                </a:solidFill>
                <a:effectLst/>
                <a:latin typeface="Menlo" panose="020B0609030804020204" pitchFamily="49" charset="0"/>
              </a:rPr>
              <a:t> </a:t>
            </a:r>
            <a:r>
              <a:rPr lang="en-US" sz="1100" b="0">
                <a:solidFill>
                  <a:srgbClr val="569CD6"/>
                </a:solidFill>
                <a:effectLst/>
                <a:latin typeface="Menlo" panose="020B0609030804020204" pitchFamily="49" charset="0"/>
              </a:rPr>
              <a:t>AS</a:t>
            </a:r>
            <a:r>
              <a:rPr lang="en-US" sz="1100" b="0">
                <a:solidFill>
                  <a:srgbClr val="CCCCCC"/>
                </a:solidFill>
                <a:effectLst/>
                <a:latin typeface="Menlo" panose="020B0609030804020204" pitchFamily="49" charset="0"/>
              </a:rPr>
              <a:t> (</a:t>
            </a:r>
          </a:p>
          <a:p>
            <a:pPr>
              <a:lnSpc>
                <a:spcPts val="1350"/>
              </a:lnSpc>
            </a:pPr>
            <a:r>
              <a:rPr lang="en-US" sz="1100" b="0">
                <a:solidFill>
                  <a:srgbClr val="569CD6"/>
                </a:solidFill>
                <a:effectLst/>
                <a:latin typeface="Menlo" panose="020B0609030804020204" pitchFamily="49" charset="0"/>
              </a:rPr>
              <a:t>  SELECT</a:t>
            </a: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semantic.relevance</a:t>
            </a:r>
            <a:r>
              <a:rPr lang="en-US" sz="1100" b="0">
                <a:solidFill>
                  <a:srgbClr val="CCCCCC"/>
                </a:solidFill>
                <a:effectLst/>
                <a:latin typeface="Menlo" panose="020B0609030804020204" pitchFamily="49" charset="0"/>
              </a:rPr>
              <a:t>::</a:t>
            </a:r>
            <a:r>
              <a:rPr lang="en-US" sz="1100" b="0">
                <a:solidFill>
                  <a:srgbClr val="569CD6"/>
                </a:solidFill>
                <a:effectLst/>
                <a:latin typeface="Menlo" panose="020B0609030804020204" pitchFamily="49" charset="0"/>
              </a:rPr>
              <a:t>DOUBLE PRECISION</a:t>
            </a:r>
            <a:r>
              <a:rPr lang="en-US" sz="1100" b="0">
                <a:solidFill>
                  <a:srgbClr val="CCCCCC"/>
                </a:solidFill>
                <a:effectLst/>
                <a:latin typeface="Menlo" panose="020B0609030804020204" pitchFamily="49" charset="0"/>
              </a:rPr>
              <a:t> </a:t>
            </a:r>
            <a:r>
              <a:rPr lang="en-US" sz="1100" b="0">
                <a:solidFill>
                  <a:srgbClr val="569CD6"/>
                </a:solidFill>
                <a:effectLst/>
                <a:latin typeface="Menlo" panose="020B0609030804020204" pitchFamily="49" charset="0"/>
              </a:rPr>
              <a:t>AS</a:t>
            </a:r>
            <a:r>
              <a:rPr lang="en-US" sz="1100" b="0">
                <a:solidFill>
                  <a:srgbClr val="CCCCCC"/>
                </a:solidFill>
                <a:effectLst/>
                <a:latin typeface="Menlo" panose="020B0609030804020204" pitchFamily="49" charset="0"/>
              </a:rPr>
              <a:t> relevance, </a:t>
            </a:r>
          </a:p>
          <a:p>
            <a:pPr>
              <a:lnSpc>
                <a:spcPts val="1350"/>
              </a:lnSpc>
            </a:pPr>
            <a:r>
              <a:rPr lang="en-US" sz="1100" b="0">
                <a:solidFill>
                  <a:srgbClr val="569CD6"/>
                </a:solidFill>
                <a:effectLst/>
                <a:latin typeface="Menlo" panose="020B0609030804020204" pitchFamily="49" charset="0"/>
              </a:rPr>
              <a:t>  FROM</a:t>
            </a:r>
            <a:r>
              <a:rPr lang="en-US" sz="1100" b="0">
                <a:solidFill>
                  <a:srgbClr val="CCCCCC"/>
                </a:solidFill>
                <a:effectLst/>
                <a:latin typeface="Menlo" panose="020B0609030804020204" pitchFamily="49" charset="0"/>
              </a:rPr>
              <a:t> vector</a:t>
            </a:r>
          </a:p>
          <a:p>
            <a:pPr>
              <a:lnSpc>
                <a:spcPts val="1350"/>
              </a:lnSpc>
            </a:pPr>
            <a:r>
              <a:rPr lang="en-US" sz="1100" b="0">
                <a:solidFill>
                  <a:srgbClr val="569CD6"/>
                </a:solidFill>
                <a:effectLst/>
                <a:latin typeface="Menlo" panose="020B0609030804020204" pitchFamily="49" charset="0"/>
              </a:rPr>
              <a:t>  JOIN</a:t>
            </a:r>
            <a:r>
              <a:rPr lang="en-US" sz="1100" b="0">
                <a:solidFill>
                  <a:srgbClr val="CCCCCC"/>
                </a:solidFill>
                <a:effectLst/>
                <a:latin typeface="Menlo" panose="020B0609030804020204" pitchFamily="49" charset="0"/>
              </a:rPr>
              <a:t> semantic </a:t>
            </a:r>
            <a:r>
              <a:rPr lang="en-US" sz="1100" b="0">
                <a:solidFill>
                  <a:srgbClr val="569CD6"/>
                </a:solidFill>
                <a:effectLst/>
                <a:latin typeface="Menlo" panose="020B0609030804020204" pitchFamily="49" charset="0"/>
              </a:rPr>
              <a:t>ON</a:t>
            </a: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vector.vector_rank</a:t>
            </a:r>
            <a:r>
              <a:rPr lang="en-US" sz="1100" b="0">
                <a:solidFill>
                  <a:srgbClr val="CCCCCC"/>
                </a:solidFill>
                <a:effectLst/>
                <a:latin typeface="Menlo" panose="020B0609030804020204" pitchFamily="49" charset="0"/>
              </a:rPr>
              <a:t> </a:t>
            </a:r>
            <a:r>
              <a:rPr lang="en-US" sz="1100" b="0">
                <a:solidFill>
                  <a:srgbClr val="D4D4D4"/>
                </a:solidFill>
                <a:effectLst/>
                <a:latin typeface="Menlo" panose="020B0609030804020204" pitchFamily="49" charset="0"/>
              </a:rPr>
              <a:t>=</a:t>
            </a: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semantic.ordinality</a:t>
            </a:r>
            <a:endParaRPr lang="en-US" sz="1100" b="0">
              <a:solidFill>
                <a:srgbClr val="CCCCCC"/>
              </a:solidFill>
              <a:effectLst/>
              <a:latin typeface="Menlo" panose="020B0609030804020204" pitchFamily="49" charset="0"/>
            </a:endParaRPr>
          </a:p>
          <a:p>
            <a:pPr>
              <a:lnSpc>
                <a:spcPts val="1350"/>
              </a:lnSpc>
            </a:pPr>
            <a:r>
              <a:rPr lang="en-US" sz="1100" b="0">
                <a:solidFill>
                  <a:srgbClr val="569CD6"/>
                </a:solidFill>
                <a:effectLst/>
                <a:latin typeface="Menlo" panose="020B0609030804020204" pitchFamily="49" charset="0"/>
              </a:rPr>
              <a:t>  ORDER BY</a:t>
            </a:r>
            <a:r>
              <a:rPr lang="en-US" sz="1100" b="0">
                <a:solidFill>
                  <a:srgbClr val="CCCCCC"/>
                </a:solidFill>
                <a:effectLst/>
                <a:latin typeface="Menlo" panose="020B0609030804020204" pitchFamily="49" charset="0"/>
              </a:rPr>
              <a:t> </a:t>
            </a:r>
            <a:r>
              <a:rPr lang="en-US" sz="1100" b="0" err="1">
                <a:solidFill>
                  <a:srgbClr val="CCCCCC"/>
                </a:solidFill>
                <a:effectLst/>
                <a:latin typeface="Menlo" panose="020B0609030804020204" pitchFamily="49" charset="0"/>
              </a:rPr>
              <a:t>semantic.relevance</a:t>
            </a:r>
            <a:r>
              <a:rPr lang="en-US" sz="1100" b="0">
                <a:solidFill>
                  <a:srgbClr val="CCCCCC"/>
                </a:solidFill>
                <a:effectLst/>
                <a:latin typeface="Menlo" panose="020B0609030804020204" pitchFamily="49" charset="0"/>
              </a:rPr>
              <a:t> </a:t>
            </a:r>
            <a:r>
              <a:rPr lang="en-US" sz="1100" b="0">
                <a:solidFill>
                  <a:srgbClr val="569CD6"/>
                </a:solidFill>
                <a:effectLst/>
                <a:latin typeface="Menlo" panose="020B0609030804020204" pitchFamily="49" charset="0"/>
              </a:rPr>
              <a:t>DESC</a:t>
            </a:r>
            <a:endParaRPr lang="en-US" sz="1100" b="0">
              <a:solidFill>
                <a:srgbClr val="CCCCCC"/>
              </a:solidFill>
              <a:effectLst/>
              <a:latin typeface="Menlo" panose="020B0609030804020204" pitchFamily="49" charset="0"/>
            </a:endParaRPr>
          </a:p>
          <a:p>
            <a:pPr>
              <a:lnSpc>
                <a:spcPts val="1350"/>
              </a:lnSpc>
            </a:pPr>
            <a:r>
              <a:rPr lang="en-US" sz="1100" b="0">
                <a:solidFill>
                  <a:srgbClr val="CCCCCC"/>
                </a:solidFill>
                <a:effectLst/>
                <a:latin typeface="Menlo" panose="020B0609030804020204" pitchFamily="49" charset="0"/>
              </a:rPr>
              <a:t>),</a:t>
            </a:r>
          </a:p>
        </p:txBody>
      </p:sp>
      <p:sp>
        <p:nvSpPr>
          <p:cNvPr id="5" name="Text Placeholder 2">
            <a:extLst>
              <a:ext uri="{FF2B5EF4-FFF2-40B4-BE49-F238E27FC236}">
                <a16:creationId xmlns:a16="http://schemas.microsoft.com/office/drawing/2014/main" id="{D67049B7-5DA5-8604-557B-8E5D1B422BF3}"/>
              </a:ext>
            </a:extLst>
          </p:cNvPr>
          <p:cNvSpPr txBox="1">
            <a:spLocks/>
          </p:cNvSpPr>
          <p:nvPr/>
        </p:nvSpPr>
        <p:spPr>
          <a:xfrm>
            <a:off x="6510527" y="1316800"/>
            <a:ext cx="5274734" cy="447814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1350"/>
              </a:lnSpc>
            </a:pPr>
            <a:r>
              <a:rPr lang="en-US" sz="1100">
                <a:solidFill>
                  <a:srgbClr val="CCCCCC"/>
                </a:solidFill>
                <a:latin typeface="Menlo" panose="020B0609030804020204" pitchFamily="49" charset="0"/>
              </a:rPr>
              <a:t>graph </a:t>
            </a:r>
            <a:r>
              <a:rPr lang="en-US" sz="1100">
                <a:solidFill>
                  <a:srgbClr val="569CD6"/>
                </a:solidFill>
                <a:latin typeface="Menlo" panose="020B0609030804020204" pitchFamily="49" charset="0"/>
              </a:rPr>
              <a:t>AS</a:t>
            </a:r>
            <a:r>
              <a:rPr lang="en-US" sz="1100">
                <a:solidFill>
                  <a:srgbClr val="CCCCCC"/>
                </a:solidFill>
                <a:latin typeface="Menlo" panose="020B0609030804020204" pitchFamily="49" charset="0"/>
              </a:rPr>
              <a:t> (</a:t>
            </a:r>
          </a:p>
          <a:p>
            <a:pPr>
              <a:lnSpc>
                <a:spcPts val="1350"/>
              </a:lnSpc>
            </a:pPr>
            <a:r>
              <a:rPr lang="en-US" sz="1100">
                <a:solidFill>
                  <a:srgbClr val="569CD6"/>
                </a:solidFill>
                <a:latin typeface="Menlo" panose="020B0609030804020204" pitchFamily="49" charset="0"/>
              </a:rPr>
              <a:t>  SELECT</a:t>
            </a:r>
            <a:r>
              <a:rPr lang="en-US" sz="1100">
                <a:solidFill>
                  <a:srgbClr val="CCCCCC"/>
                </a:solidFill>
                <a:latin typeface="Menlo" panose="020B0609030804020204" pitchFamily="49" charset="0"/>
              </a:rPr>
              <a:t> </a:t>
            </a:r>
            <a:r>
              <a:rPr lang="en-US" sz="1100">
                <a:solidFill>
                  <a:srgbClr val="D4D4D4"/>
                </a:solidFill>
                <a:latin typeface="Menlo" panose="020B0609030804020204" pitchFamily="49" charset="0"/>
              </a:rPr>
              <a:t>*</a:t>
            </a: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from</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semantic_ranked</a:t>
            </a:r>
            <a:endParaRPr lang="en-US" sz="1100">
              <a:solidFill>
                <a:srgbClr val="CCCCCC"/>
              </a:solidFill>
              <a:latin typeface="Menlo" panose="020B0609030804020204" pitchFamily="49" charset="0"/>
            </a:endParaRPr>
          </a:p>
          <a:p>
            <a:pPr>
              <a:lnSpc>
                <a:spcPts val="1350"/>
              </a:lnSpc>
            </a:pPr>
            <a:r>
              <a:rPr lang="en-US" sz="1100">
                <a:solidFill>
                  <a:srgbClr val="569CD6"/>
                </a:solidFill>
                <a:latin typeface="Menlo" panose="020B0609030804020204" pitchFamily="49" charset="0"/>
              </a:rPr>
              <a:t>  JOIN</a:t>
            </a:r>
            <a:r>
              <a:rPr lang="en-US" sz="1100">
                <a:solidFill>
                  <a:srgbClr val="CCCCCC"/>
                </a:solidFill>
                <a:latin typeface="Menlo" panose="020B0609030804020204" pitchFamily="49" charset="0"/>
              </a:rPr>
              <a:t> cypher(</a:t>
            </a:r>
            <a:r>
              <a:rPr lang="en-US" sz="1100">
                <a:solidFill>
                  <a:srgbClr val="CE9178"/>
                </a:solidFill>
                <a:latin typeface="Menlo" panose="020B0609030804020204" pitchFamily="49" charset="0"/>
              </a:rPr>
              <a:t>'</a:t>
            </a:r>
            <a:r>
              <a:rPr lang="en-US" sz="1100" err="1">
                <a:solidFill>
                  <a:srgbClr val="CE9178"/>
                </a:solidFill>
                <a:latin typeface="Menlo" panose="020B0609030804020204" pitchFamily="49" charset="0"/>
              </a:rPr>
              <a:t>case_graph</a:t>
            </a:r>
            <a:r>
              <a:rPr lang="en-US" sz="1100">
                <a:solidFill>
                  <a:srgbClr val="CE9178"/>
                </a:solidFill>
                <a:latin typeface="Menlo" panose="020B0609030804020204" pitchFamily="49" charset="0"/>
              </a:rPr>
              <a:t>'</a:t>
            </a:r>
            <a:r>
              <a:rPr lang="en-US" sz="1100">
                <a:solidFill>
                  <a:srgbClr val="CCCCCC"/>
                </a:solidFill>
                <a:latin typeface="Menlo" panose="020B0609030804020204" pitchFamily="49" charset="0"/>
              </a:rPr>
              <a:t>, $$</a:t>
            </a:r>
          </a:p>
          <a:p>
            <a:pPr>
              <a:lnSpc>
                <a:spcPts val="1350"/>
              </a:lnSpc>
            </a:pPr>
            <a:r>
              <a:rPr lang="en-US" sz="1100">
                <a:solidFill>
                  <a:srgbClr val="569CD6"/>
                </a:solidFill>
                <a:latin typeface="Menlo" panose="020B0609030804020204" pitchFamily="49" charset="0"/>
              </a:rPr>
              <a:t>    MATCH</a:t>
            </a:r>
            <a:r>
              <a:rPr lang="en-US" sz="1100">
                <a:solidFill>
                  <a:srgbClr val="CCCCCC"/>
                </a:solidFill>
                <a:latin typeface="Menlo" panose="020B0609030804020204" pitchFamily="49" charset="0"/>
              </a:rPr>
              <a:t> ()</a:t>
            </a:r>
            <a:r>
              <a:rPr lang="en-US" sz="1100">
                <a:solidFill>
                  <a:srgbClr val="D4D4D4"/>
                </a:solidFill>
                <a:latin typeface="Menlo" panose="020B0609030804020204" pitchFamily="49" charset="0"/>
              </a:rPr>
              <a:t>-</a:t>
            </a:r>
            <a:r>
              <a:rPr lang="en-US" sz="1100">
                <a:solidFill>
                  <a:srgbClr val="CCCCCC"/>
                </a:solidFill>
                <a:latin typeface="Menlo" panose="020B0609030804020204" pitchFamily="49" charset="0"/>
              </a:rPr>
              <a:t>[r]</a:t>
            </a:r>
            <a:r>
              <a:rPr lang="en-US" sz="1100">
                <a:solidFill>
                  <a:srgbClr val="D4D4D4"/>
                </a:solidFill>
                <a:latin typeface="Menlo" panose="020B0609030804020204" pitchFamily="49" charset="0"/>
              </a:rPr>
              <a:t>-&gt;</a:t>
            </a:r>
            <a:r>
              <a:rPr lang="en-US" sz="1100">
                <a:solidFill>
                  <a:srgbClr val="CCCCCC"/>
                </a:solidFill>
                <a:latin typeface="Menlo" panose="020B0609030804020204" pitchFamily="49" charset="0"/>
              </a:rPr>
              <a:t>(n)</a:t>
            </a:r>
          </a:p>
          <a:p>
            <a:pPr>
              <a:lnSpc>
                <a:spcPts val="1350"/>
              </a:lnSpc>
            </a:pPr>
            <a:r>
              <a:rPr lang="en-US" sz="1100">
                <a:solidFill>
                  <a:srgbClr val="569CD6"/>
                </a:solidFill>
                <a:latin typeface="Menlo" panose="020B0609030804020204" pitchFamily="49" charset="0"/>
              </a:rPr>
              <a:t>    RETURN</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n.case_id</a:t>
            </a:r>
            <a:r>
              <a:rPr lang="en-US" sz="1100">
                <a:solidFill>
                  <a:srgbClr val="CCCCCC"/>
                </a:solidFill>
                <a:latin typeface="Menlo" panose="020B0609030804020204" pitchFamily="49" charset="0"/>
              </a:rPr>
              <a:t>, </a:t>
            </a:r>
            <a:r>
              <a:rPr lang="en-US" sz="1100">
                <a:solidFill>
                  <a:srgbClr val="DCDCAA"/>
                </a:solidFill>
                <a:latin typeface="Menlo" panose="020B0609030804020204" pitchFamily="49" charset="0"/>
              </a:rPr>
              <a:t>COUNT</a:t>
            </a:r>
            <a:r>
              <a:rPr lang="en-US" sz="1100">
                <a:solidFill>
                  <a:srgbClr val="CCCCCC"/>
                </a:solidFill>
                <a:latin typeface="Menlo" panose="020B0609030804020204" pitchFamily="49" charset="0"/>
              </a:rPr>
              <a:t>(r) </a:t>
            </a:r>
            <a:r>
              <a:rPr lang="en-US" sz="1100">
                <a:solidFill>
                  <a:srgbClr val="569CD6"/>
                </a:solidFill>
                <a:latin typeface="Menlo" panose="020B0609030804020204" pitchFamily="49" charset="0"/>
              </a:rPr>
              <a:t>AS</a:t>
            </a:r>
            <a:r>
              <a:rPr lang="en-US" sz="1100">
                <a:solidFill>
                  <a:srgbClr val="CCCCCC"/>
                </a:solidFill>
                <a:latin typeface="Menlo" panose="020B0609030804020204" pitchFamily="49" charset="0"/>
              </a:rPr>
              <a:t> refs</a:t>
            </a:r>
          </a:p>
          <a:p>
            <a:pPr>
              <a:lnSpc>
                <a:spcPts val="1350"/>
              </a:lnSpc>
            </a:pPr>
            <a:r>
              <a:rPr lang="en-US" sz="1100">
                <a:solidFill>
                  <a:srgbClr val="CCCCCC"/>
                </a:solidFill>
                <a:latin typeface="Menlo" panose="020B0609030804020204" pitchFamily="49" charset="0"/>
              </a:rPr>
              <a:t>  $$) </a:t>
            </a:r>
            <a:r>
              <a:rPr lang="en-US" sz="1100">
                <a:solidFill>
                  <a:srgbClr val="569CD6"/>
                </a:solidFill>
                <a:latin typeface="Menlo" panose="020B0609030804020204" pitchFamily="49" charset="0"/>
              </a:rPr>
              <a:t>as</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graph_query</a:t>
            </a:r>
            <a:r>
              <a:rPr lang="en-US" sz="1100">
                <a:solidFill>
                  <a:srgbClr val="CCCCCC"/>
                </a:solidFill>
                <a:latin typeface="Menlo" panose="020B0609030804020204" pitchFamily="49" charset="0"/>
              </a:rPr>
              <a:t>(</a:t>
            </a:r>
            <a:r>
              <a:rPr lang="en-US" sz="1100" err="1">
                <a:solidFill>
                  <a:srgbClr val="CCCCCC"/>
                </a:solidFill>
                <a:latin typeface="Menlo" panose="020B0609030804020204" pitchFamily="49" charset="0"/>
              </a:rPr>
              <a:t>case_id</a:t>
            </a: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TEXT</a:t>
            </a:r>
            <a:r>
              <a:rPr lang="en-US" sz="1100">
                <a:solidFill>
                  <a:srgbClr val="CCCCCC"/>
                </a:solidFill>
                <a:latin typeface="Menlo" panose="020B0609030804020204" pitchFamily="49" charset="0"/>
              </a:rPr>
              <a:t>, refs </a:t>
            </a:r>
            <a:r>
              <a:rPr lang="en-US" sz="1100">
                <a:solidFill>
                  <a:srgbClr val="569CD6"/>
                </a:solidFill>
                <a:latin typeface="Menlo" panose="020B0609030804020204" pitchFamily="49" charset="0"/>
              </a:rPr>
              <a:t>BIGINT</a:t>
            </a:r>
            <a:r>
              <a:rPr lang="en-US" sz="1100">
                <a:solidFill>
                  <a:srgbClr val="CCCCCC"/>
                </a:solidFill>
                <a:latin typeface="Menlo" panose="020B0609030804020204" pitchFamily="49" charset="0"/>
              </a:rPr>
              <a:t>)</a:t>
            </a:r>
          </a:p>
          <a:p>
            <a:pPr>
              <a:lnSpc>
                <a:spcPts val="1350"/>
              </a:lnSpc>
            </a:pPr>
            <a:r>
              <a:rPr lang="en-US" sz="1100">
                <a:solidFill>
                  <a:srgbClr val="569CD6"/>
                </a:solidFill>
                <a:latin typeface="Menlo" panose="020B0609030804020204" pitchFamily="49" charset="0"/>
              </a:rPr>
              <a:t>  ON</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semantic_ranked.id</a:t>
            </a:r>
            <a:r>
              <a:rPr lang="en-US" sz="1100">
                <a:solidFill>
                  <a:srgbClr val="CCCCCC"/>
                </a:solidFill>
                <a:latin typeface="Menlo" panose="020B0609030804020204" pitchFamily="49" charset="0"/>
              </a:rPr>
              <a:t> </a:t>
            </a:r>
            <a:r>
              <a:rPr lang="en-US" sz="1100">
                <a:solidFill>
                  <a:srgbClr val="D4D4D4"/>
                </a:solidFill>
                <a:latin typeface="Menlo" panose="020B0609030804020204" pitchFamily="49" charset="0"/>
              </a:rPr>
              <a:t>=</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graph_query.case_id</a:t>
            </a:r>
            <a:endParaRPr lang="en-US" sz="1100">
              <a:solidFill>
                <a:srgbClr val="CCCCCC"/>
              </a:solidFill>
              <a:latin typeface="Menlo" panose="020B0609030804020204" pitchFamily="49" charset="0"/>
            </a:endParaRPr>
          </a:p>
          <a:p>
            <a:pPr>
              <a:lnSpc>
                <a:spcPts val="1350"/>
              </a:lnSpc>
            </a:pPr>
            <a:r>
              <a:rPr lang="en-US" sz="1100">
                <a:solidFill>
                  <a:srgbClr val="CCCCCC"/>
                </a:solidFill>
                <a:latin typeface="Menlo" panose="020B0609030804020204" pitchFamily="49" charset="0"/>
              </a:rPr>
              <a:t>),</a:t>
            </a:r>
          </a:p>
          <a:p>
            <a:pPr>
              <a:lnSpc>
                <a:spcPts val="1350"/>
              </a:lnSpc>
            </a:pPr>
            <a:r>
              <a:rPr lang="en-US" sz="1100" err="1">
                <a:solidFill>
                  <a:srgbClr val="CCCCCC"/>
                </a:solidFill>
                <a:latin typeface="Menlo" panose="020B0609030804020204" pitchFamily="49" charset="0"/>
              </a:rPr>
              <a:t>graph_ranked</a:t>
            </a: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AS</a:t>
            </a:r>
            <a:r>
              <a:rPr lang="en-US" sz="1100">
                <a:solidFill>
                  <a:srgbClr val="CCCCCC"/>
                </a:solidFill>
                <a:latin typeface="Menlo" panose="020B0609030804020204" pitchFamily="49" charset="0"/>
              </a:rPr>
              <a:t> (</a:t>
            </a:r>
          </a:p>
          <a:p>
            <a:pPr>
              <a:lnSpc>
                <a:spcPts val="1350"/>
              </a:lnSpc>
            </a:pPr>
            <a:r>
              <a:rPr lang="en-US" sz="1100">
                <a:solidFill>
                  <a:srgbClr val="569CD6"/>
                </a:solidFill>
                <a:latin typeface="Menlo" panose="020B0609030804020204" pitchFamily="49" charset="0"/>
              </a:rPr>
              <a:t>  SELECT</a:t>
            </a:r>
            <a:r>
              <a:rPr lang="en-US" sz="1100">
                <a:solidFill>
                  <a:srgbClr val="CCCCCC"/>
                </a:solidFill>
                <a:latin typeface="Menlo" panose="020B0609030804020204" pitchFamily="49" charset="0"/>
              </a:rPr>
              <a:t> </a:t>
            </a:r>
            <a:r>
              <a:rPr lang="en-US" sz="1100">
                <a:solidFill>
                  <a:srgbClr val="DCDCAA"/>
                </a:solidFill>
                <a:latin typeface="Menlo" panose="020B0609030804020204" pitchFamily="49" charset="0"/>
              </a:rPr>
              <a:t>RANK</a:t>
            </a: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OVER</a:t>
            </a: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ORDER BY</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graph.refs</a:t>
            </a: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DESC</a:t>
            </a: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AS</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graph_rank</a:t>
            </a:r>
            <a:endParaRPr lang="en-US" sz="1100">
              <a:solidFill>
                <a:srgbClr val="CCCCCC"/>
              </a:solidFill>
              <a:latin typeface="Menlo" panose="020B0609030804020204" pitchFamily="49" charset="0"/>
            </a:endParaRPr>
          </a:p>
          <a:p>
            <a:pPr>
              <a:lnSpc>
                <a:spcPts val="1350"/>
              </a:lnSpc>
            </a:pPr>
            <a:r>
              <a:rPr lang="en-US" sz="1100">
                <a:solidFill>
                  <a:srgbClr val="569CD6"/>
                </a:solidFill>
                <a:latin typeface="Menlo" panose="020B0609030804020204" pitchFamily="49" charset="0"/>
              </a:rPr>
              <a:t>  FROM</a:t>
            </a:r>
            <a:r>
              <a:rPr lang="en-US" sz="1100">
                <a:solidFill>
                  <a:srgbClr val="CCCCCC"/>
                </a:solidFill>
                <a:latin typeface="Menlo" panose="020B0609030804020204" pitchFamily="49" charset="0"/>
              </a:rPr>
              <a:t> graph </a:t>
            </a:r>
            <a:r>
              <a:rPr lang="en-US" sz="1100">
                <a:solidFill>
                  <a:srgbClr val="569CD6"/>
                </a:solidFill>
                <a:latin typeface="Menlo" panose="020B0609030804020204" pitchFamily="49" charset="0"/>
              </a:rPr>
              <a:t>ORDER BY</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graph_rank</a:t>
            </a: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DESC</a:t>
            </a:r>
            <a:endParaRPr lang="en-US" sz="1100">
              <a:solidFill>
                <a:srgbClr val="CCCCCC"/>
              </a:solidFill>
              <a:latin typeface="Menlo" panose="020B0609030804020204" pitchFamily="49" charset="0"/>
            </a:endParaRPr>
          </a:p>
          <a:p>
            <a:pPr>
              <a:lnSpc>
                <a:spcPts val="1350"/>
              </a:lnSpc>
            </a:pPr>
            <a:r>
              <a:rPr lang="en-US" sz="1100">
                <a:solidFill>
                  <a:srgbClr val="CCCCCC"/>
                </a:solidFill>
                <a:latin typeface="Menlo" panose="020B0609030804020204" pitchFamily="49" charset="0"/>
              </a:rPr>
              <a:t>),</a:t>
            </a:r>
          </a:p>
          <a:p>
            <a:pPr>
              <a:lnSpc>
                <a:spcPts val="1350"/>
              </a:lnSpc>
            </a:pPr>
            <a:r>
              <a:rPr lang="en-US" sz="1100" err="1">
                <a:solidFill>
                  <a:srgbClr val="CCCCCC"/>
                </a:solidFill>
                <a:latin typeface="Menlo" panose="020B0609030804020204" pitchFamily="49" charset="0"/>
              </a:rPr>
              <a:t>rrf</a:t>
            </a: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AS</a:t>
            </a:r>
            <a:r>
              <a:rPr lang="en-US" sz="1100">
                <a:solidFill>
                  <a:srgbClr val="CCCCCC"/>
                </a:solidFill>
                <a:latin typeface="Menlo" panose="020B0609030804020204" pitchFamily="49" charset="0"/>
              </a:rPr>
              <a:t> (</a:t>
            </a:r>
          </a:p>
          <a:p>
            <a:pPr>
              <a:lnSpc>
                <a:spcPts val="1350"/>
              </a:lnSpc>
            </a:pPr>
            <a:r>
              <a:rPr lang="en-US" sz="1100">
                <a:solidFill>
                  <a:srgbClr val="569CD6"/>
                </a:solidFill>
                <a:latin typeface="Menlo" panose="020B0609030804020204" pitchFamily="49" charset="0"/>
              </a:rPr>
              <a:t>  SELECT</a:t>
            </a:r>
            <a:endParaRPr lang="en-US" sz="1100">
              <a:solidFill>
                <a:srgbClr val="CCCCCC"/>
              </a:solidFill>
              <a:latin typeface="Menlo" panose="020B0609030804020204" pitchFamily="49" charset="0"/>
            </a:endParaRPr>
          </a:p>
          <a:p>
            <a:pPr>
              <a:lnSpc>
                <a:spcPts val="1350"/>
              </a:lnSpc>
            </a:pPr>
            <a:r>
              <a:rPr lang="en-US" sz="1100">
                <a:solidFill>
                  <a:srgbClr val="DCDCAA"/>
                </a:solidFill>
                <a:latin typeface="Menlo" panose="020B0609030804020204" pitchFamily="49" charset="0"/>
              </a:rPr>
              <a:t>    COALESCE</a:t>
            </a:r>
            <a:r>
              <a:rPr lang="en-US" sz="1100">
                <a:solidFill>
                  <a:srgbClr val="CCCCCC"/>
                </a:solidFill>
                <a:latin typeface="Menlo" panose="020B0609030804020204" pitchFamily="49" charset="0"/>
              </a:rPr>
              <a:t>(</a:t>
            </a:r>
            <a:r>
              <a:rPr lang="en-US" sz="1100">
                <a:solidFill>
                  <a:srgbClr val="B5CEA8"/>
                </a:solidFill>
                <a:latin typeface="Menlo" panose="020B0609030804020204" pitchFamily="49" charset="0"/>
              </a:rPr>
              <a:t>1</a:t>
            </a:r>
            <a:r>
              <a:rPr lang="en-US" sz="1100">
                <a:solidFill>
                  <a:srgbClr val="CCCCCC"/>
                </a:solidFill>
                <a:latin typeface="Menlo" panose="020B0609030804020204" pitchFamily="49" charset="0"/>
              </a:rPr>
              <a:t>.</a:t>
            </a:r>
            <a:r>
              <a:rPr lang="en-US" sz="1100">
                <a:solidFill>
                  <a:srgbClr val="B5CEA8"/>
                </a:solidFill>
                <a:latin typeface="Menlo" panose="020B0609030804020204" pitchFamily="49" charset="0"/>
              </a:rPr>
              <a:t>0</a:t>
            </a:r>
            <a:r>
              <a:rPr lang="en-US" sz="1100">
                <a:solidFill>
                  <a:srgbClr val="CCCCCC"/>
                </a:solidFill>
                <a:latin typeface="Menlo" panose="020B0609030804020204" pitchFamily="49" charset="0"/>
              </a:rPr>
              <a:t> </a:t>
            </a:r>
            <a:r>
              <a:rPr lang="en-US" sz="1100">
                <a:solidFill>
                  <a:srgbClr val="D4D4D4"/>
                </a:solidFill>
                <a:latin typeface="Menlo" panose="020B0609030804020204" pitchFamily="49" charset="0"/>
              </a:rPr>
              <a:t>/</a:t>
            </a:r>
            <a:r>
              <a:rPr lang="en-US" sz="1100">
                <a:solidFill>
                  <a:srgbClr val="CCCCCC"/>
                </a:solidFill>
                <a:latin typeface="Menlo" panose="020B0609030804020204" pitchFamily="49" charset="0"/>
              </a:rPr>
              <a:t> (</a:t>
            </a:r>
            <a:r>
              <a:rPr lang="en-US" sz="1100">
                <a:solidFill>
                  <a:srgbClr val="B5CEA8"/>
                </a:solidFill>
                <a:latin typeface="Menlo" panose="020B0609030804020204" pitchFamily="49" charset="0"/>
              </a:rPr>
              <a:t>60</a:t>
            </a:r>
            <a:r>
              <a:rPr lang="en-US" sz="1100">
                <a:solidFill>
                  <a:srgbClr val="CCCCCC"/>
                </a:solidFill>
                <a:latin typeface="Menlo" panose="020B0609030804020204" pitchFamily="49" charset="0"/>
              </a:rPr>
              <a:t> </a:t>
            </a:r>
            <a:r>
              <a:rPr lang="en-US" sz="1100">
                <a:solidFill>
                  <a:srgbClr val="D4D4D4"/>
                </a:solidFill>
                <a:latin typeface="Menlo" panose="020B0609030804020204" pitchFamily="49" charset="0"/>
              </a:rPr>
              <a:t>+</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graph_ranked.graph_rank</a:t>
            </a:r>
            <a:r>
              <a:rPr lang="en-US" sz="1100">
                <a:solidFill>
                  <a:srgbClr val="CCCCCC"/>
                </a:solidFill>
                <a:latin typeface="Menlo" panose="020B0609030804020204" pitchFamily="49" charset="0"/>
              </a:rPr>
              <a:t>), </a:t>
            </a:r>
            <a:r>
              <a:rPr lang="en-US" sz="1100">
                <a:solidFill>
                  <a:srgbClr val="B5CEA8"/>
                </a:solidFill>
                <a:latin typeface="Menlo" panose="020B0609030804020204" pitchFamily="49" charset="0"/>
              </a:rPr>
              <a:t>0</a:t>
            </a:r>
            <a:r>
              <a:rPr lang="en-US" sz="1100">
                <a:solidFill>
                  <a:srgbClr val="CCCCCC"/>
                </a:solidFill>
                <a:latin typeface="Menlo" panose="020B0609030804020204" pitchFamily="49" charset="0"/>
              </a:rPr>
              <a:t>.</a:t>
            </a:r>
            <a:r>
              <a:rPr lang="en-US" sz="1100">
                <a:solidFill>
                  <a:srgbClr val="B5CEA8"/>
                </a:solidFill>
                <a:latin typeface="Menlo" panose="020B0609030804020204" pitchFamily="49" charset="0"/>
              </a:rPr>
              <a:t>0</a:t>
            </a:r>
            <a:r>
              <a:rPr lang="en-US" sz="1100">
                <a:solidFill>
                  <a:srgbClr val="CCCCCC"/>
                </a:solidFill>
                <a:latin typeface="Menlo" panose="020B0609030804020204" pitchFamily="49" charset="0"/>
              </a:rPr>
              <a:t>) </a:t>
            </a:r>
            <a:r>
              <a:rPr lang="en-US" sz="1100">
                <a:solidFill>
                  <a:srgbClr val="D4D4D4"/>
                </a:solidFill>
                <a:latin typeface="Menlo" panose="020B0609030804020204" pitchFamily="49" charset="0"/>
              </a:rPr>
              <a:t>+</a:t>
            </a:r>
            <a:endParaRPr lang="en-US" sz="1100">
              <a:solidFill>
                <a:srgbClr val="CCCCCC"/>
              </a:solidFill>
              <a:latin typeface="Menlo" panose="020B0609030804020204" pitchFamily="49" charset="0"/>
            </a:endParaRPr>
          </a:p>
          <a:p>
            <a:pPr>
              <a:lnSpc>
                <a:spcPts val="1350"/>
              </a:lnSpc>
            </a:pPr>
            <a:r>
              <a:rPr lang="en-US" sz="1100">
                <a:solidFill>
                  <a:srgbClr val="DCDCAA"/>
                </a:solidFill>
                <a:latin typeface="Menlo" panose="020B0609030804020204" pitchFamily="49" charset="0"/>
              </a:rPr>
              <a:t>    COALESCE</a:t>
            </a:r>
            <a:r>
              <a:rPr lang="en-US" sz="1100">
                <a:solidFill>
                  <a:srgbClr val="CCCCCC"/>
                </a:solidFill>
                <a:latin typeface="Menlo" panose="020B0609030804020204" pitchFamily="49" charset="0"/>
              </a:rPr>
              <a:t>(</a:t>
            </a:r>
            <a:r>
              <a:rPr lang="en-US" sz="1100">
                <a:solidFill>
                  <a:srgbClr val="B5CEA8"/>
                </a:solidFill>
                <a:latin typeface="Menlo" panose="020B0609030804020204" pitchFamily="49" charset="0"/>
              </a:rPr>
              <a:t>1</a:t>
            </a:r>
            <a:r>
              <a:rPr lang="en-US" sz="1100">
                <a:solidFill>
                  <a:srgbClr val="CCCCCC"/>
                </a:solidFill>
                <a:latin typeface="Menlo" panose="020B0609030804020204" pitchFamily="49" charset="0"/>
              </a:rPr>
              <a:t>.</a:t>
            </a:r>
            <a:r>
              <a:rPr lang="en-US" sz="1100">
                <a:solidFill>
                  <a:srgbClr val="B5CEA8"/>
                </a:solidFill>
                <a:latin typeface="Menlo" panose="020B0609030804020204" pitchFamily="49" charset="0"/>
              </a:rPr>
              <a:t>0</a:t>
            </a:r>
            <a:r>
              <a:rPr lang="en-US" sz="1100">
                <a:solidFill>
                  <a:srgbClr val="CCCCCC"/>
                </a:solidFill>
                <a:latin typeface="Menlo" panose="020B0609030804020204" pitchFamily="49" charset="0"/>
              </a:rPr>
              <a:t> </a:t>
            </a:r>
            <a:r>
              <a:rPr lang="en-US" sz="1100">
                <a:solidFill>
                  <a:srgbClr val="D4D4D4"/>
                </a:solidFill>
                <a:latin typeface="Menlo" panose="020B0609030804020204" pitchFamily="49" charset="0"/>
              </a:rPr>
              <a:t>/</a:t>
            </a:r>
            <a:r>
              <a:rPr lang="en-US" sz="1100">
                <a:solidFill>
                  <a:srgbClr val="CCCCCC"/>
                </a:solidFill>
                <a:latin typeface="Menlo" panose="020B0609030804020204" pitchFamily="49" charset="0"/>
              </a:rPr>
              <a:t> (</a:t>
            </a:r>
            <a:r>
              <a:rPr lang="en-US" sz="1100">
                <a:solidFill>
                  <a:srgbClr val="B5CEA8"/>
                </a:solidFill>
                <a:latin typeface="Menlo" panose="020B0609030804020204" pitchFamily="49" charset="0"/>
              </a:rPr>
              <a:t>60</a:t>
            </a:r>
            <a:r>
              <a:rPr lang="en-US" sz="1100">
                <a:solidFill>
                  <a:srgbClr val="CCCCCC"/>
                </a:solidFill>
                <a:latin typeface="Menlo" panose="020B0609030804020204" pitchFamily="49" charset="0"/>
              </a:rPr>
              <a:t> </a:t>
            </a:r>
            <a:r>
              <a:rPr lang="en-US" sz="1100">
                <a:solidFill>
                  <a:srgbClr val="D4D4D4"/>
                </a:solidFill>
                <a:latin typeface="Menlo" panose="020B0609030804020204" pitchFamily="49" charset="0"/>
              </a:rPr>
              <a:t>+</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semantic_ranked.semantic_rank</a:t>
            </a:r>
            <a:r>
              <a:rPr lang="en-US" sz="1100">
                <a:solidFill>
                  <a:srgbClr val="CCCCCC"/>
                </a:solidFill>
                <a:latin typeface="Menlo" panose="020B0609030804020204" pitchFamily="49" charset="0"/>
              </a:rPr>
              <a:t>), </a:t>
            </a:r>
            <a:r>
              <a:rPr lang="en-US" sz="1100">
                <a:solidFill>
                  <a:srgbClr val="B5CEA8"/>
                </a:solidFill>
                <a:latin typeface="Menlo" panose="020B0609030804020204" pitchFamily="49" charset="0"/>
              </a:rPr>
              <a:t>0</a:t>
            </a:r>
            <a:r>
              <a:rPr lang="en-US" sz="1100">
                <a:solidFill>
                  <a:srgbClr val="CCCCCC"/>
                </a:solidFill>
                <a:latin typeface="Menlo" panose="020B0609030804020204" pitchFamily="49" charset="0"/>
              </a:rPr>
              <a:t>.</a:t>
            </a:r>
            <a:r>
              <a:rPr lang="en-US" sz="1100">
                <a:solidFill>
                  <a:srgbClr val="B5CEA8"/>
                </a:solidFill>
                <a:latin typeface="Menlo" panose="020B0609030804020204" pitchFamily="49" charset="0"/>
              </a:rPr>
              <a:t>0</a:t>
            </a:r>
            <a:r>
              <a:rPr lang="en-US" sz="1100">
                <a:solidFill>
                  <a:srgbClr val="CCCCCC"/>
                </a:solidFill>
                <a:latin typeface="Menlo" panose="020B0609030804020204" pitchFamily="49" charset="0"/>
              </a:rPr>
              <a:t>)</a:t>
            </a:r>
          </a:p>
          <a:p>
            <a:pPr>
              <a:lnSpc>
                <a:spcPts val="1350"/>
              </a:lnSpc>
            </a:pP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AS</a:t>
            </a:r>
            <a:r>
              <a:rPr lang="en-US" sz="1100">
                <a:solidFill>
                  <a:srgbClr val="CCCCCC"/>
                </a:solidFill>
                <a:latin typeface="Menlo" panose="020B0609030804020204" pitchFamily="49" charset="0"/>
              </a:rPr>
              <a:t> score,</a:t>
            </a:r>
          </a:p>
          <a:p>
            <a:pPr>
              <a:lnSpc>
                <a:spcPts val="1350"/>
              </a:lnSpc>
            </a:pP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semantic_ranked</a:t>
            </a:r>
            <a:r>
              <a:rPr lang="en-US" sz="1100">
                <a:solidFill>
                  <a:srgbClr val="CCCCCC"/>
                </a:solidFill>
                <a:latin typeface="Menlo" panose="020B0609030804020204" pitchFamily="49" charset="0"/>
              </a:rPr>
              <a:t>.</a:t>
            </a:r>
            <a:r>
              <a:rPr lang="en-US" sz="1100">
                <a:solidFill>
                  <a:srgbClr val="D4D4D4"/>
                </a:solidFill>
                <a:latin typeface="Menlo" panose="020B0609030804020204" pitchFamily="49" charset="0"/>
              </a:rPr>
              <a:t>*</a:t>
            </a:r>
            <a:endParaRPr lang="en-US" sz="1100">
              <a:solidFill>
                <a:srgbClr val="CCCCCC"/>
              </a:solidFill>
              <a:latin typeface="Menlo" panose="020B0609030804020204" pitchFamily="49" charset="0"/>
            </a:endParaRPr>
          </a:p>
          <a:p>
            <a:pPr>
              <a:lnSpc>
                <a:spcPts val="1350"/>
              </a:lnSpc>
            </a:pPr>
            <a:r>
              <a:rPr lang="en-US" sz="1100">
                <a:solidFill>
                  <a:srgbClr val="569CD6"/>
                </a:solidFill>
                <a:latin typeface="Menlo" panose="020B0609030804020204" pitchFamily="49" charset="0"/>
              </a:rPr>
              <a:t>  FROM</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graph_ranked</a:t>
            </a:r>
            <a:endParaRPr lang="en-US" sz="1100">
              <a:solidFill>
                <a:srgbClr val="CCCCCC"/>
              </a:solidFill>
              <a:latin typeface="Menlo" panose="020B0609030804020204" pitchFamily="49" charset="0"/>
            </a:endParaRPr>
          </a:p>
          <a:p>
            <a:pPr>
              <a:lnSpc>
                <a:spcPts val="1350"/>
              </a:lnSpc>
            </a:pPr>
            <a:r>
              <a:rPr lang="en-US" sz="1100">
                <a:solidFill>
                  <a:srgbClr val="569CD6"/>
                </a:solidFill>
                <a:latin typeface="Menlo" panose="020B0609030804020204" pitchFamily="49" charset="0"/>
              </a:rPr>
              <a:t>  JOIN</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semantic_ranked</a:t>
            </a: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ON</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graph_ranked.id</a:t>
            </a:r>
            <a:r>
              <a:rPr lang="en-US" sz="1100">
                <a:solidFill>
                  <a:srgbClr val="CCCCCC"/>
                </a:solidFill>
                <a:latin typeface="Menlo" panose="020B0609030804020204" pitchFamily="49" charset="0"/>
              </a:rPr>
              <a:t> </a:t>
            </a:r>
            <a:r>
              <a:rPr lang="en-US" sz="1100">
                <a:solidFill>
                  <a:srgbClr val="D4D4D4"/>
                </a:solidFill>
                <a:latin typeface="Menlo" panose="020B0609030804020204" pitchFamily="49" charset="0"/>
              </a:rPr>
              <a:t>=</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semantic_ranked.id</a:t>
            </a:r>
            <a:endParaRPr lang="en-US" sz="1100">
              <a:solidFill>
                <a:srgbClr val="CCCCCC"/>
              </a:solidFill>
              <a:latin typeface="Menlo" panose="020B0609030804020204" pitchFamily="49" charset="0"/>
            </a:endParaRPr>
          </a:p>
          <a:p>
            <a:pPr>
              <a:lnSpc>
                <a:spcPts val="1350"/>
              </a:lnSpc>
            </a:pPr>
            <a:r>
              <a:rPr lang="en-US" sz="1100">
                <a:solidFill>
                  <a:srgbClr val="569CD6"/>
                </a:solidFill>
                <a:latin typeface="Menlo" panose="020B0609030804020204" pitchFamily="49" charset="0"/>
              </a:rPr>
              <a:t>  ORDER BY</a:t>
            </a:r>
            <a:r>
              <a:rPr lang="en-US" sz="1100">
                <a:solidFill>
                  <a:srgbClr val="CCCCCC"/>
                </a:solidFill>
                <a:latin typeface="Menlo" panose="020B0609030804020204" pitchFamily="49" charset="0"/>
              </a:rPr>
              <a:t> score </a:t>
            </a:r>
            <a:r>
              <a:rPr lang="en-US" sz="1100">
                <a:solidFill>
                  <a:srgbClr val="569CD6"/>
                </a:solidFill>
                <a:latin typeface="Menlo" panose="020B0609030804020204" pitchFamily="49" charset="0"/>
              </a:rPr>
              <a:t>DESC</a:t>
            </a:r>
            <a:endParaRPr lang="en-US" sz="1100">
              <a:solidFill>
                <a:srgbClr val="CCCCCC"/>
              </a:solidFill>
              <a:latin typeface="Menlo" panose="020B0609030804020204" pitchFamily="49" charset="0"/>
            </a:endParaRPr>
          </a:p>
          <a:p>
            <a:pPr>
              <a:lnSpc>
                <a:spcPts val="1350"/>
              </a:lnSpc>
            </a:pPr>
            <a:r>
              <a:rPr lang="en-US" sz="1100">
                <a:solidFill>
                  <a:srgbClr val="569CD6"/>
                </a:solidFill>
                <a:latin typeface="Menlo" panose="020B0609030804020204" pitchFamily="49" charset="0"/>
              </a:rPr>
              <a:t>  LIMIT</a:t>
            </a:r>
            <a:r>
              <a:rPr lang="en-US" sz="1100">
                <a:solidFill>
                  <a:srgbClr val="CCCCCC"/>
                </a:solidFill>
                <a:latin typeface="Menlo" panose="020B0609030804020204" pitchFamily="49" charset="0"/>
              </a:rPr>
              <a:t> </a:t>
            </a:r>
            <a:r>
              <a:rPr lang="en-US" sz="1100">
                <a:solidFill>
                  <a:srgbClr val="B5CEA8"/>
                </a:solidFill>
                <a:latin typeface="Menlo" panose="020B0609030804020204" pitchFamily="49" charset="0"/>
              </a:rPr>
              <a:t>20</a:t>
            </a:r>
            <a:endParaRPr lang="en-US" sz="1100">
              <a:solidFill>
                <a:srgbClr val="CCCCCC"/>
              </a:solidFill>
              <a:latin typeface="Menlo" panose="020B0609030804020204" pitchFamily="49" charset="0"/>
            </a:endParaRPr>
          </a:p>
          <a:p>
            <a:pPr>
              <a:lnSpc>
                <a:spcPts val="1350"/>
              </a:lnSpc>
            </a:pPr>
            <a:r>
              <a:rPr lang="en-US" sz="1100">
                <a:solidFill>
                  <a:srgbClr val="CCCCCC"/>
                </a:solidFill>
                <a:latin typeface="Menlo" panose="020B0609030804020204" pitchFamily="49" charset="0"/>
              </a:rPr>
              <a:t>)</a:t>
            </a:r>
          </a:p>
          <a:p>
            <a:pPr>
              <a:lnSpc>
                <a:spcPts val="1350"/>
              </a:lnSpc>
            </a:pPr>
            <a:r>
              <a:rPr lang="en-US" sz="1100">
                <a:solidFill>
                  <a:srgbClr val="569CD6"/>
                </a:solidFill>
                <a:latin typeface="Menlo" panose="020B0609030804020204" pitchFamily="49" charset="0"/>
              </a:rPr>
              <a:t>SELECT</a:t>
            </a:r>
            <a:r>
              <a:rPr lang="en-US" sz="1100">
                <a:solidFill>
                  <a:srgbClr val="CCCCCC"/>
                </a:solidFill>
                <a:latin typeface="Menlo" panose="020B0609030804020204" pitchFamily="49" charset="0"/>
              </a:rPr>
              <a:t> </a:t>
            </a:r>
            <a:r>
              <a:rPr lang="en-US" sz="1100">
                <a:solidFill>
                  <a:srgbClr val="D4D4D4"/>
                </a:solidFill>
                <a:latin typeface="Menlo" panose="020B0609030804020204" pitchFamily="49" charset="0"/>
              </a:rPr>
              <a:t>*</a:t>
            </a:r>
            <a:r>
              <a:rPr lang="en-US" sz="1100">
                <a:solidFill>
                  <a:srgbClr val="CCCCCC"/>
                </a:solidFill>
                <a:latin typeface="Menlo" panose="020B0609030804020204" pitchFamily="49" charset="0"/>
              </a:rPr>
              <a:t> </a:t>
            </a:r>
            <a:r>
              <a:rPr lang="en-US" sz="1100">
                <a:solidFill>
                  <a:srgbClr val="569CD6"/>
                </a:solidFill>
                <a:latin typeface="Menlo" panose="020B0609030804020204" pitchFamily="49" charset="0"/>
              </a:rPr>
              <a:t>FROM</a:t>
            </a:r>
            <a:r>
              <a:rPr lang="en-US" sz="1100">
                <a:solidFill>
                  <a:srgbClr val="CCCCCC"/>
                </a:solidFill>
                <a:latin typeface="Menlo" panose="020B0609030804020204" pitchFamily="49" charset="0"/>
              </a:rPr>
              <a:t> </a:t>
            </a:r>
            <a:r>
              <a:rPr lang="en-US" sz="1100" err="1">
                <a:solidFill>
                  <a:srgbClr val="CCCCCC"/>
                </a:solidFill>
                <a:latin typeface="Menlo" panose="020B0609030804020204" pitchFamily="49" charset="0"/>
              </a:rPr>
              <a:t>rrf</a:t>
            </a:r>
            <a:r>
              <a:rPr lang="en-US" sz="1100">
                <a:solidFill>
                  <a:srgbClr val="CCCCCC"/>
                </a:solidFill>
                <a:latin typeface="Menlo" panose="020B0609030804020204" pitchFamily="49" charset="0"/>
              </a:rPr>
              <a:t>;</a:t>
            </a:r>
          </a:p>
          <a:p>
            <a:endParaRPr lang="en-US" sz="1100"/>
          </a:p>
        </p:txBody>
      </p:sp>
    </p:spTree>
    <p:extLst>
      <p:ext uri="{BB962C8B-B14F-4D97-AF65-F5344CB8AC3E}">
        <p14:creationId xmlns:p14="http://schemas.microsoft.com/office/powerpoint/2010/main" val="1789280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56356-4461-980D-0427-E9B5839E51EC}"/>
            </a:ext>
          </a:extLst>
        </p:cNvPr>
        <p:cNvGrpSpPr/>
        <p:nvPr/>
      </p:nvGrpSpPr>
      <p:grpSpPr>
        <a:xfrm>
          <a:off x="0" y="0"/>
          <a:ext cx="0" cy="0"/>
          <a:chOff x="0" y="0"/>
          <a:chExt cx="0" cy="0"/>
        </a:xfrm>
      </p:grpSpPr>
      <p:sp>
        <p:nvSpPr>
          <p:cNvPr id="9" name="Title 16">
            <a:extLst>
              <a:ext uri="{FF2B5EF4-FFF2-40B4-BE49-F238E27FC236}">
                <a16:creationId xmlns:a16="http://schemas.microsoft.com/office/drawing/2014/main" id="{0E80DDB2-8977-9319-C3D3-17B6B78AB6EB}"/>
              </a:ext>
            </a:extLst>
          </p:cNvPr>
          <p:cNvSpPr txBox="1">
            <a:spLocks noGrp="1"/>
          </p:cNvSpPr>
          <p:nvPr>
            <p:ph type="title"/>
          </p:nvPr>
        </p:nvSpPr>
        <p:spPr>
          <a:xfrm>
            <a:off x="585215" y="2977823"/>
            <a:ext cx="4901185" cy="553998"/>
          </a:xfrm>
          <a:prstGeom prst="rect">
            <a:avLst/>
          </a:prstGeom>
        </p:spPr>
        <p:txBody>
          <a:bodyPr wrap="square" anchor="t">
            <a:no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marL="12700" defTabSz="932742">
              <a:lnSpc>
                <a:spcPct val="100000"/>
              </a:lnSpc>
              <a:spcBef>
                <a:spcPct val="20000"/>
              </a:spcBef>
              <a:buSzPct val="90000"/>
              <a:defRPr/>
            </a:pPr>
            <a:r>
              <a:rPr lang="en-US" sz="3600">
                <a:solidFill>
                  <a:schemeClr val="tx1"/>
                </a:solidFill>
                <a:latin typeface="Segoe UI Semibold" panose="020B0702040204020203" pitchFamily="34" charset="0"/>
                <a:ea typeface="+mn-ea"/>
                <a:cs typeface="Segoe UI Semibold" panose="020B0702040204020203" pitchFamily="34" charset="0"/>
              </a:rPr>
              <a:t>DEMO</a:t>
            </a:r>
            <a:br>
              <a:rPr lang="en-US" sz="3600">
                <a:solidFill>
                  <a:schemeClr val="tx1"/>
                </a:solidFill>
                <a:latin typeface="Segoe UI Semibold" panose="020B0702040204020203" pitchFamily="34" charset="0"/>
                <a:ea typeface="+mn-ea"/>
                <a:cs typeface="Segoe UI Semibold" panose="020B0702040204020203" pitchFamily="34" charset="0"/>
              </a:rPr>
            </a:br>
            <a:r>
              <a:rPr lang="en-US" sz="3600">
                <a:solidFill>
                  <a:schemeClr val="tx1"/>
                </a:solidFill>
                <a:latin typeface="Segoe UI Semibold" panose="020B0702040204020203" pitchFamily="34" charset="0"/>
                <a:ea typeface="+mn-ea"/>
                <a:cs typeface="Segoe UI Semibold" panose="020B0702040204020203" pitchFamily="34" charset="0"/>
              </a:rPr>
              <a:t>Graph Search</a:t>
            </a:r>
          </a:p>
        </p:txBody>
      </p:sp>
    </p:spTree>
    <p:extLst>
      <p:ext uri="{BB962C8B-B14F-4D97-AF65-F5344CB8AC3E}">
        <p14:creationId xmlns:p14="http://schemas.microsoft.com/office/powerpoint/2010/main" val="115456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B6C3B-EB43-2624-BA51-3D3A734E0301}"/>
            </a:ext>
          </a:extLst>
        </p:cNvPr>
        <p:cNvGrpSpPr/>
        <p:nvPr/>
      </p:nvGrpSpPr>
      <p:grpSpPr>
        <a:xfrm>
          <a:off x="0" y="0"/>
          <a:ext cx="0" cy="0"/>
          <a:chOff x="0" y="0"/>
          <a:chExt cx="0" cy="0"/>
        </a:xfrm>
      </p:grpSpPr>
      <p:cxnSp>
        <p:nvCxnSpPr>
          <p:cNvPr id="4" name="Elbow Connector 3">
            <a:extLst>
              <a:ext uri="{FF2B5EF4-FFF2-40B4-BE49-F238E27FC236}">
                <a16:creationId xmlns:a16="http://schemas.microsoft.com/office/drawing/2014/main" id="{33CB0CCA-21E6-7A6F-0A3F-9FFBFC4F3A0E}"/>
              </a:ext>
            </a:extLst>
          </p:cNvPr>
          <p:cNvCxnSpPr>
            <a:cxnSpLocks/>
            <a:stCxn id="24" idx="3"/>
            <a:endCxn id="12" idx="2"/>
          </p:cNvCxnSpPr>
          <p:nvPr/>
        </p:nvCxnSpPr>
        <p:spPr>
          <a:xfrm flipV="1">
            <a:off x="9695731" y="4266279"/>
            <a:ext cx="1416953" cy="1248241"/>
          </a:xfrm>
          <a:prstGeom prst="bentConnector2">
            <a:avLst/>
          </a:prstGeom>
          <a:solidFill>
            <a:schemeClr val="bg1"/>
          </a:solidFill>
          <a:ln w="19050" cap="flat">
            <a:gradFill>
              <a:gsLst>
                <a:gs pos="0">
                  <a:srgbClr val="0078D4"/>
                </a:gs>
                <a:gs pos="100000">
                  <a:srgbClr val="C03BC4"/>
                </a:gs>
              </a:gsLst>
              <a:lin ang="0" scaled="0"/>
            </a:gradFill>
            <a:prstDash val="solid"/>
            <a:miter/>
            <a:headEnd type="none" w="lg" len="med"/>
            <a:tailEnd type="arrow" w="lg" len="med"/>
          </a:ln>
          <a:effectLst>
            <a:outerShdw blurRad="106022" dist="63500" dir="3780000" algn="tl" rotWithShape="0">
              <a:srgbClr val="454142">
                <a:alpha val="20000"/>
              </a:srgbClr>
            </a:outerShdw>
          </a:effectLst>
        </p:spPr>
      </p:cxnSp>
      <p:sp>
        <p:nvSpPr>
          <p:cNvPr id="17" name="Title 16">
            <a:extLst>
              <a:ext uri="{FF2B5EF4-FFF2-40B4-BE49-F238E27FC236}">
                <a16:creationId xmlns:a16="http://schemas.microsoft.com/office/drawing/2014/main" id="{29B41B3F-EDA3-B555-78B2-DDB4A7E34A20}"/>
              </a:ext>
            </a:extLst>
          </p:cNvPr>
          <p:cNvSpPr>
            <a:spLocks noGrp="1"/>
          </p:cNvSpPr>
          <p:nvPr>
            <p:ph type="title"/>
          </p:nvPr>
        </p:nvSpPr>
        <p:spPr/>
        <p:txBody>
          <a:bodyPr/>
          <a:lstStyle/>
          <a:p>
            <a:r>
              <a:rPr lang="en-US"/>
              <a:t>GraphRAG Solution Accelerator for Postgres</a:t>
            </a:r>
          </a:p>
        </p:txBody>
      </p:sp>
      <p:sp>
        <p:nvSpPr>
          <p:cNvPr id="6" name="Text Placeholder 5">
            <a:extLst>
              <a:ext uri="{FF2B5EF4-FFF2-40B4-BE49-F238E27FC236}">
                <a16:creationId xmlns:a16="http://schemas.microsoft.com/office/drawing/2014/main" id="{C9BDF143-28B3-7AC9-D59D-C466FD8BB44F}"/>
              </a:ext>
            </a:extLst>
          </p:cNvPr>
          <p:cNvSpPr>
            <a:spLocks noGrp="1"/>
          </p:cNvSpPr>
          <p:nvPr>
            <p:ph type="body" sz="quarter" idx="10"/>
          </p:nvPr>
        </p:nvSpPr>
        <p:spPr>
          <a:xfrm>
            <a:off x="586390" y="1434370"/>
            <a:ext cx="4644829" cy="2794611"/>
          </a:xfrm>
        </p:spPr>
        <p:txBody>
          <a:bodyPr/>
          <a:lstStyle/>
          <a:p>
            <a:pPr defTabSz="914367">
              <a:defRPr lang="en-US" sz="2800" b="1" i="0" u="none" strike="noStrike" kern="1200" cap="none" spc="-50" baseline="0" dirty="0">
                <a:ln w="3175">
                  <a:noFill/>
                </a:ln>
                <a:gradFill>
                  <a:gsLst>
                    <a:gs pos="0">
                      <a:srgbClr val="2EA9BE"/>
                    </a:gs>
                    <a:gs pos="70000">
                      <a:srgbClr val="0078D4"/>
                    </a:gs>
                  </a:gsLst>
                  <a:lin ang="10800000" scaled="0"/>
                </a:gradFill>
                <a:effectLst/>
                <a:latin typeface="Segoe Sans Text Semibold"/>
                <a:ea typeface="+mn-ea"/>
                <a:cs typeface="+mn-cs"/>
              </a:defRPr>
            </a:pPr>
            <a:r>
              <a:rPr lang="en-US" b="1" spc="-50" dirty="0">
                <a:ln w="3175">
                  <a:noFill/>
                </a:ln>
                <a:gradFill flip="none" rotWithShape="1">
                  <a:gsLst>
                    <a:gs pos="32000">
                      <a:srgbClr val="C03BC4"/>
                    </a:gs>
                    <a:gs pos="68000">
                      <a:srgbClr val="0078D4"/>
                    </a:gs>
                    <a:gs pos="100000">
                      <a:srgbClr val="399A91"/>
                    </a:gs>
                    <a:gs pos="0">
                      <a:srgbClr val="FF5C39"/>
                    </a:gs>
                  </a:gsLst>
                  <a:path path="circle">
                    <a:fillToRect l="100000" t="100000"/>
                  </a:path>
                  <a:tileRect r="-100000" b="-100000"/>
                </a:gradFill>
                <a:latin typeface="+mj-lt"/>
                <a:cs typeface="+mn-cs"/>
              </a:rPr>
              <a:t>Overview</a:t>
            </a:r>
          </a:p>
          <a:p>
            <a:pPr marL="177800" lvl="1" indent="-169863">
              <a:buFont typeface="Arial" panose="020B0604020202020204" pitchFamily="34" charset="0"/>
              <a:buChar char="•"/>
            </a:pPr>
            <a:r>
              <a:rPr lang="en-US" dirty="0"/>
              <a:t>Legal Research Copilot app</a:t>
            </a:r>
          </a:p>
          <a:p>
            <a:pPr marL="177800" lvl="1" indent="-169863">
              <a:buFont typeface="Arial" panose="020B0604020202020204" pitchFamily="34" charset="0"/>
              <a:buChar char="•"/>
            </a:pPr>
            <a:r>
              <a:rPr lang="en-US" dirty="0"/>
              <a:t>U.S. Case Law dataset (0.5 million cases)</a:t>
            </a:r>
          </a:p>
          <a:p>
            <a:pPr marL="177800" lvl="1" indent="-169863">
              <a:buFont typeface="Arial" panose="020B0604020202020204" pitchFamily="34" charset="0"/>
              <a:buChar char="•"/>
            </a:pPr>
            <a:endParaRPr lang="en-US" dirty="0"/>
          </a:p>
          <a:p>
            <a:pPr indent="-220663"/>
            <a:r>
              <a:rPr lang="en-US" b="1" spc="-50" dirty="0">
                <a:ln w="3175">
                  <a:noFill/>
                </a:ln>
                <a:gradFill flip="none" rotWithShape="1">
                  <a:gsLst>
                    <a:gs pos="32000">
                      <a:srgbClr val="C03BC4"/>
                    </a:gs>
                    <a:gs pos="68000">
                      <a:srgbClr val="0078D4"/>
                    </a:gs>
                    <a:gs pos="100000">
                      <a:srgbClr val="399A91"/>
                    </a:gs>
                    <a:gs pos="0">
                      <a:srgbClr val="FF5C39"/>
                    </a:gs>
                  </a:gsLst>
                  <a:path path="circle">
                    <a:fillToRect l="100000" t="100000"/>
                  </a:path>
                  <a:tileRect r="-100000" b="-100000"/>
                </a:gradFill>
                <a:latin typeface="+mj-lt"/>
                <a:cs typeface="+mn-cs"/>
              </a:rPr>
              <a:t>Available Now!</a:t>
            </a:r>
            <a:endParaRPr lang="en-US" dirty="0"/>
          </a:p>
          <a:p>
            <a:pPr marL="177800" lvl="1" indent="-169863">
              <a:buFont typeface="Arial" panose="020B0604020202020204" pitchFamily="34" charset="0"/>
              <a:buChar char="•"/>
            </a:pPr>
            <a:r>
              <a:rPr lang="en-US" dirty="0"/>
              <a:t>Blog: </a:t>
            </a:r>
            <a:r>
              <a:rPr lang="en-US" dirty="0" err="1">
                <a:solidFill>
                  <a:schemeClr val="accent1"/>
                </a:solidFill>
              </a:rPr>
              <a:t>aka.ms</a:t>
            </a:r>
            <a:r>
              <a:rPr lang="en-US" dirty="0">
                <a:solidFill>
                  <a:schemeClr val="accent1"/>
                </a:solidFill>
              </a:rPr>
              <a:t>/</a:t>
            </a:r>
            <a:r>
              <a:rPr lang="en-US" dirty="0" err="1">
                <a:solidFill>
                  <a:schemeClr val="accent1"/>
                </a:solidFill>
              </a:rPr>
              <a:t>pg-graphrag</a:t>
            </a:r>
            <a:r>
              <a:rPr lang="en-US" dirty="0">
                <a:solidFill>
                  <a:schemeClr val="accent1"/>
                </a:solidFill>
              </a:rPr>
              <a:t> </a:t>
            </a:r>
          </a:p>
          <a:p>
            <a:pPr marL="177800" lvl="1" indent="-169863">
              <a:buFont typeface="Arial" panose="020B0604020202020204" pitchFamily="34" charset="0"/>
              <a:buChar char="•"/>
            </a:pPr>
            <a:r>
              <a:rPr lang="en-US" dirty="0"/>
              <a:t>Repo: </a:t>
            </a:r>
            <a:r>
              <a:rPr lang="en-US" dirty="0" err="1">
                <a:solidFill>
                  <a:schemeClr val="accent1"/>
                </a:solidFill>
              </a:rPr>
              <a:t>aka.ms</a:t>
            </a:r>
            <a:r>
              <a:rPr lang="en-US" dirty="0">
                <a:solidFill>
                  <a:schemeClr val="accent1"/>
                </a:solidFill>
              </a:rPr>
              <a:t>/</a:t>
            </a:r>
            <a:r>
              <a:rPr lang="en-US" dirty="0" err="1">
                <a:solidFill>
                  <a:schemeClr val="accent1"/>
                </a:solidFill>
              </a:rPr>
              <a:t>pg</a:t>
            </a:r>
            <a:r>
              <a:rPr lang="en-US" dirty="0">
                <a:solidFill>
                  <a:schemeClr val="accent1"/>
                </a:solidFill>
              </a:rPr>
              <a:t>-</a:t>
            </a:r>
            <a:r>
              <a:rPr lang="en-US" dirty="0" err="1">
                <a:solidFill>
                  <a:schemeClr val="accent1"/>
                </a:solidFill>
              </a:rPr>
              <a:t>graphrag</a:t>
            </a:r>
            <a:r>
              <a:rPr lang="en-US" dirty="0">
                <a:solidFill>
                  <a:schemeClr val="accent1"/>
                </a:solidFill>
              </a:rPr>
              <a:t>-repo</a:t>
            </a:r>
          </a:p>
        </p:txBody>
      </p:sp>
      <p:sp>
        <p:nvSpPr>
          <p:cNvPr id="5" name="Rounded Rectangle 7">
            <a:extLst>
              <a:ext uri="{FF2B5EF4-FFF2-40B4-BE49-F238E27FC236}">
                <a16:creationId xmlns:a16="http://schemas.microsoft.com/office/drawing/2014/main" id="{8814C6BA-E30A-9D73-D729-6F5E6B43A3D3}"/>
              </a:ext>
              <a:ext uri="{C183D7F6-B498-43B3-948B-1728B52AA6E4}">
                <adec:decorative xmlns:adec="http://schemas.microsoft.com/office/drawing/2017/decorative" val="1"/>
              </a:ext>
            </a:extLst>
          </p:cNvPr>
          <p:cNvSpPr/>
          <p:nvPr/>
        </p:nvSpPr>
        <p:spPr bwMode="auto">
          <a:xfrm>
            <a:off x="9297171" y="2700354"/>
            <a:ext cx="1018561" cy="672375"/>
          </a:xfrm>
          <a:prstGeom prst="roundRect">
            <a:avLst>
              <a:gd name="adj" fmla="val 10262"/>
            </a:avLst>
          </a:prstGeom>
          <a:solidFill>
            <a:schemeClr val="bg1"/>
          </a:solidFill>
          <a:ln w="19050" cap="flat">
            <a:gradFill>
              <a:gsLst>
                <a:gs pos="0">
                  <a:srgbClr val="399A91"/>
                </a:gs>
                <a:gs pos="30000">
                  <a:srgbClr val="0078D4"/>
                </a:gs>
                <a:gs pos="100000">
                  <a:srgbClr val="FF5C39"/>
                </a:gs>
                <a:gs pos="68000">
                  <a:srgbClr val="C03BC4"/>
                </a:gs>
              </a:gsLst>
              <a:lin ang="2700000" scaled="0"/>
            </a:gradFill>
            <a:prstDash val="solid"/>
            <a:miter/>
          </a:ln>
          <a:effectLst>
            <a:outerShdw blurRad="106022" dist="63500" dir="378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latin typeface="Segoe UI Variable Display Semib" pitchFamily="2" charset="0"/>
              <a:cs typeface="Segoe UI" pitchFamily="34" charset="0"/>
            </a:endParaRPr>
          </a:p>
        </p:txBody>
      </p:sp>
      <p:sp>
        <p:nvSpPr>
          <p:cNvPr id="7" name="Rounded Rectangle 7">
            <a:extLst>
              <a:ext uri="{FF2B5EF4-FFF2-40B4-BE49-F238E27FC236}">
                <a16:creationId xmlns:a16="http://schemas.microsoft.com/office/drawing/2014/main" id="{E8D272CF-8CFE-1D20-A06F-902D1948D4AA}"/>
              </a:ext>
              <a:ext uri="{C183D7F6-B498-43B3-948B-1728B52AA6E4}">
                <adec:decorative xmlns:adec="http://schemas.microsoft.com/office/drawing/2017/decorative" val="1"/>
              </a:ext>
            </a:extLst>
          </p:cNvPr>
          <p:cNvSpPr/>
          <p:nvPr/>
        </p:nvSpPr>
        <p:spPr bwMode="auto">
          <a:xfrm>
            <a:off x="6155964" y="1615251"/>
            <a:ext cx="1105780" cy="975236"/>
          </a:xfrm>
          <a:prstGeom prst="roundRect">
            <a:avLst>
              <a:gd name="adj" fmla="val 10262"/>
            </a:avLst>
          </a:prstGeom>
          <a:solidFill>
            <a:schemeClr val="bg1"/>
          </a:solidFill>
          <a:ln w="19050" cap="flat">
            <a:gradFill>
              <a:gsLst>
                <a:gs pos="0">
                  <a:srgbClr val="399A91"/>
                </a:gs>
                <a:gs pos="30000">
                  <a:srgbClr val="0078D4"/>
                </a:gs>
                <a:gs pos="100000">
                  <a:srgbClr val="FF5C39"/>
                </a:gs>
                <a:gs pos="68000">
                  <a:srgbClr val="C03BC4"/>
                </a:gs>
              </a:gsLst>
              <a:lin ang="2700000" scaled="0"/>
            </a:gradFill>
            <a:prstDash val="solid"/>
            <a:miter/>
          </a:ln>
          <a:effectLst>
            <a:outerShdw blurRad="106022" dist="63500" dir="378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grpSp>
        <p:nvGrpSpPr>
          <p:cNvPr id="8" name="Group 7">
            <a:extLst>
              <a:ext uri="{FF2B5EF4-FFF2-40B4-BE49-F238E27FC236}">
                <a16:creationId xmlns:a16="http://schemas.microsoft.com/office/drawing/2014/main" id="{488AD314-C612-D225-3DCB-85BCC440472B}"/>
              </a:ext>
            </a:extLst>
          </p:cNvPr>
          <p:cNvGrpSpPr/>
          <p:nvPr/>
        </p:nvGrpSpPr>
        <p:grpSpPr>
          <a:xfrm>
            <a:off x="6567170" y="1810545"/>
            <a:ext cx="317701" cy="584647"/>
            <a:chOff x="2395044" y="1694073"/>
            <a:chExt cx="378310" cy="696182"/>
          </a:xfrm>
        </p:grpSpPr>
        <p:sp>
          <p:nvSpPr>
            <p:cNvPr id="41" name="Freeform 40">
              <a:extLst>
                <a:ext uri="{FF2B5EF4-FFF2-40B4-BE49-F238E27FC236}">
                  <a16:creationId xmlns:a16="http://schemas.microsoft.com/office/drawing/2014/main" id="{F987C1C6-1000-E4A4-7F98-715B13BB5EE2}"/>
                </a:ext>
              </a:extLst>
            </p:cNvPr>
            <p:cNvSpPr/>
            <p:nvPr/>
          </p:nvSpPr>
          <p:spPr>
            <a:xfrm>
              <a:off x="2415533" y="1694073"/>
              <a:ext cx="337330" cy="421746"/>
            </a:xfrm>
            <a:custGeom>
              <a:avLst/>
              <a:gdLst>
                <a:gd name="connsiteX0" fmla="*/ 14316 w 152400"/>
                <a:gd name="connsiteY0" fmla="*/ 25022 h 190538"/>
                <a:gd name="connsiteX1" fmla="*/ 14288 w 152400"/>
                <a:gd name="connsiteY1" fmla="*/ 145294 h 190538"/>
                <a:gd name="connsiteX2" fmla="*/ 45244 w 152400"/>
                <a:gd name="connsiteY2" fmla="*/ 176250 h 190538"/>
                <a:gd name="connsiteX3" fmla="*/ 127311 w 152400"/>
                <a:gd name="connsiteY3" fmla="*/ 176250 h 190538"/>
                <a:gd name="connsiteX4" fmla="*/ 107099 w 152400"/>
                <a:gd name="connsiteY4" fmla="*/ 190538 h 190538"/>
                <a:gd name="connsiteX5" fmla="*/ 45244 w 152400"/>
                <a:gd name="connsiteY5" fmla="*/ 190538 h 190538"/>
                <a:gd name="connsiteX6" fmla="*/ 0 w 152400"/>
                <a:gd name="connsiteY6" fmla="*/ 145294 h 190538"/>
                <a:gd name="connsiteX7" fmla="*/ 0 w 152400"/>
                <a:gd name="connsiteY7" fmla="*/ 45243 h 190538"/>
                <a:gd name="connsiteX8" fmla="*/ 14316 w 152400"/>
                <a:gd name="connsiteY8" fmla="*/ 25022 h 190538"/>
                <a:gd name="connsiteX9" fmla="*/ 100013 w 152400"/>
                <a:gd name="connsiteY9" fmla="*/ 4762 h 190538"/>
                <a:gd name="connsiteX10" fmla="*/ 147638 w 152400"/>
                <a:gd name="connsiteY10" fmla="*/ 52387 h 190538"/>
                <a:gd name="connsiteX11" fmla="*/ 107156 w 152400"/>
                <a:gd name="connsiteY11" fmla="*/ 52387 h 190538"/>
                <a:gd name="connsiteX12" fmla="*/ 100013 w 152400"/>
                <a:gd name="connsiteY12" fmla="*/ 45243 h 190538"/>
                <a:gd name="connsiteX13" fmla="*/ 45243 w 152400"/>
                <a:gd name="connsiteY13" fmla="*/ 0 h 190538"/>
                <a:gd name="connsiteX14" fmla="*/ 85725 w 152400"/>
                <a:gd name="connsiteY14" fmla="*/ 0 h 190538"/>
                <a:gd name="connsiteX15" fmla="*/ 85725 w 152400"/>
                <a:gd name="connsiteY15" fmla="*/ 45244 h 190538"/>
                <a:gd name="connsiteX16" fmla="*/ 107156 w 152400"/>
                <a:gd name="connsiteY16" fmla="*/ 66675 h 190538"/>
                <a:gd name="connsiteX17" fmla="*/ 152400 w 152400"/>
                <a:gd name="connsiteY17" fmla="*/ 66675 h 190538"/>
                <a:gd name="connsiteX18" fmla="*/ 152400 w 152400"/>
                <a:gd name="connsiteY18" fmla="*/ 145256 h 190538"/>
                <a:gd name="connsiteX19" fmla="*/ 130968 w 152400"/>
                <a:gd name="connsiteY19" fmla="*/ 166688 h 190538"/>
                <a:gd name="connsiteX20" fmla="*/ 45243 w 152400"/>
                <a:gd name="connsiteY20" fmla="*/ 166688 h 190538"/>
                <a:gd name="connsiteX21" fmla="*/ 23812 w 152400"/>
                <a:gd name="connsiteY21" fmla="*/ 145256 h 190538"/>
                <a:gd name="connsiteX22" fmla="*/ 23812 w 152400"/>
                <a:gd name="connsiteY22" fmla="*/ 21431 h 190538"/>
                <a:gd name="connsiteX23" fmla="*/ 45243 w 152400"/>
                <a:gd name="connsiteY23" fmla="*/ 0 h 1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400" h="190538">
                  <a:moveTo>
                    <a:pt x="14316" y="25022"/>
                  </a:moveTo>
                  <a:lnTo>
                    <a:pt x="14288" y="145294"/>
                  </a:lnTo>
                  <a:cubicBezTo>
                    <a:pt x="14288" y="162390"/>
                    <a:pt x="28147" y="176250"/>
                    <a:pt x="45244" y="176250"/>
                  </a:cubicBezTo>
                  <a:lnTo>
                    <a:pt x="127311" y="176250"/>
                  </a:lnTo>
                  <a:cubicBezTo>
                    <a:pt x="124368" y="184575"/>
                    <a:pt x="116434" y="190538"/>
                    <a:pt x="107099" y="190538"/>
                  </a:cubicBezTo>
                  <a:lnTo>
                    <a:pt x="45244" y="190538"/>
                  </a:lnTo>
                  <a:cubicBezTo>
                    <a:pt x="20256" y="190538"/>
                    <a:pt x="0" y="170282"/>
                    <a:pt x="0" y="145294"/>
                  </a:cubicBezTo>
                  <a:lnTo>
                    <a:pt x="0" y="45243"/>
                  </a:lnTo>
                  <a:cubicBezTo>
                    <a:pt x="0" y="36149"/>
                    <a:pt x="5738" y="28044"/>
                    <a:pt x="14316" y="25022"/>
                  </a:cubicBezTo>
                  <a:close/>
                  <a:moveTo>
                    <a:pt x="100013" y="4762"/>
                  </a:moveTo>
                  <a:lnTo>
                    <a:pt x="147638" y="52387"/>
                  </a:lnTo>
                  <a:lnTo>
                    <a:pt x="107156" y="52387"/>
                  </a:lnTo>
                  <a:cubicBezTo>
                    <a:pt x="103211" y="52387"/>
                    <a:pt x="100013" y="49189"/>
                    <a:pt x="100013" y="45243"/>
                  </a:cubicBezTo>
                  <a:close/>
                  <a:moveTo>
                    <a:pt x="45243" y="0"/>
                  </a:moveTo>
                  <a:lnTo>
                    <a:pt x="85725" y="0"/>
                  </a:lnTo>
                  <a:lnTo>
                    <a:pt x="85725" y="45244"/>
                  </a:lnTo>
                  <a:cubicBezTo>
                    <a:pt x="85725" y="57080"/>
                    <a:pt x="95320" y="66675"/>
                    <a:pt x="107156" y="66675"/>
                  </a:cubicBezTo>
                  <a:lnTo>
                    <a:pt x="152400" y="66675"/>
                  </a:lnTo>
                  <a:lnTo>
                    <a:pt x="152400" y="145256"/>
                  </a:lnTo>
                  <a:cubicBezTo>
                    <a:pt x="152400" y="157092"/>
                    <a:pt x="142804" y="166688"/>
                    <a:pt x="130968" y="166688"/>
                  </a:cubicBezTo>
                  <a:lnTo>
                    <a:pt x="45243" y="166688"/>
                  </a:lnTo>
                  <a:cubicBezTo>
                    <a:pt x="33407" y="166688"/>
                    <a:pt x="23812" y="157092"/>
                    <a:pt x="23812" y="145256"/>
                  </a:cubicBezTo>
                  <a:lnTo>
                    <a:pt x="23812" y="21431"/>
                  </a:lnTo>
                  <a:cubicBezTo>
                    <a:pt x="23812" y="9595"/>
                    <a:pt x="33407" y="0"/>
                    <a:pt x="45243"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42" name="TextBox 41">
              <a:extLst>
                <a:ext uri="{FF2B5EF4-FFF2-40B4-BE49-F238E27FC236}">
                  <a16:creationId xmlns:a16="http://schemas.microsoft.com/office/drawing/2014/main" id="{336D7AE5-11A5-3DD4-4802-25B2B7025A1D}"/>
                </a:ext>
              </a:extLst>
            </p:cNvPr>
            <p:cNvSpPr txBox="1"/>
            <p:nvPr/>
          </p:nvSpPr>
          <p:spPr>
            <a:xfrm>
              <a:off x="2395044" y="2174811"/>
              <a:ext cx="37831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mj-lt"/>
                  <a:ea typeface="+mn-ea"/>
                  <a:cs typeface="+mn-cs"/>
                </a:rPr>
                <a:t>Data</a:t>
              </a:r>
            </a:p>
          </p:txBody>
        </p:sp>
      </p:grpSp>
      <p:sp>
        <p:nvSpPr>
          <p:cNvPr id="9" name="Rounded Rectangle 7">
            <a:extLst>
              <a:ext uri="{FF2B5EF4-FFF2-40B4-BE49-F238E27FC236}">
                <a16:creationId xmlns:a16="http://schemas.microsoft.com/office/drawing/2014/main" id="{2B54BDE2-5DC1-E124-19D4-60855430D85D}"/>
              </a:ext>
              <a:ext uri="{C183D7F6-B498-43B3-948B-1728B52AA6E4}">
                <adec:decorative xmlns:adec="http://schemas.microsoft.com/office/drawing/2017/decorative" val="1"/>
              </a:ext>
            </a:extLst>
          </p:cNvPr>
          <p:cNvSpPr/>
          <p:nvPr/>
        </p:nvSpPr>
        <p:spPr bwMode="auto">
          <a:xfrm>
            <a:off x="6162998" y="4922875"/>
            <a:ext cx="1105780" cy="1134522"/>
          </a:xfrm>
          <a:prstGeom prst="roundRect">
            <a:avLst>
              <a:gd name="adj" fmla="val 10262"/>
            </a:avLst>
          </a:prstGeom>
          <a:solidFill>
            <a:schemeClr val="bg1"/>
          </a:solidFill>
          <a:ln w="19050" cap="flat">
            <a:gradFill>
              <a:gsLst>
                <a:gs pos="0">
                  <a:srgbClr val="399A91"/>
                </a:gs>
                <a:gs pos="30000">
                  <a:srgbClr val="0078D4"/>
                </a:gs>
                <a:gs pos="100000">
                  <a:srgbClr val="FF5C39"/>
                </a:gs>
                <a:gs pos="68000">
                  <a:srgbClr val="C03BC4"/>
                </a:gs>
              </a:gsLst>
              <a:lin ang="2700000" scaled="0"/>
            </a:gradFill>
            <a:prstDash val="solid"/>
            <a:miter/>
          </a:ln>
          <a:effectLst>
            <a:outerShdw blurRad="106022" dist="63500" dir="378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0" name="TextBox 9">
            <a:extLst>
              <a:ext uri="{FF2B5EF4-FFF2-40B4-BE49-F238E27FC236}">
                <a16:creationId xmlns:a16="http://schemas.microsoft.com/office/drawing/2014/main" id="{01A3A105-1790-3331-6AF4-1784C591155C}"/>
              </a:ext>
            </a:extLst>
          </p:cNvPr>
          <p:cNvSpPr txBox="1"/>
          <p:nvPr/>
        </p:nvSpPr>
        <p:spPr>
          <a:xfrm>
            <a:off x="6274541" y="5559973"/>
            <a:ext cx="857020" cy="2326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a:ea typeface="+mn-ea"/>
                <a:cs typeface="+mn-cs"/>
              </a:rPr>
              <a:t>“Water leaking from the floor above…”</a:t>
            </a:r>
          </a:p>
        </p:txBody>
      </p:sp>
      <p:sp>
        <p:nvSpPr>
          <p:cNvPr id="11" name="Graphic 10">
            <a:extLst>
              <a:ext uri="{FF2B5EF4-FFF2-40B4-BE49-F238E27FC236}">
                <a16:creationId xmlns:a16="http://schemas.microsoft.com/office/drawing/2014/main" id="{541E6EB2-8694-D6EB-2323-775FD0023852}"/>
              </a:ext>
            </a:extLst>
          </p:cNvPr>
          <p:cNvSpPr/>
          <p:nvPr/>
        </p:nvSpPr>
        <p:spPr>
          <a:xfrm>
            <a:off x="6525275" y="5091160"/>
            <a:ext cx="355553" cy="337502"/>
          </a:xfrm>
          <a:custGeom>
            <a:avLst/>
            <a:gdLst>
              <a:gd name="connsiteX0" fmla="*/ 83344 w 190500"/>
              <a:gd name="connsiteY0" fmla="*/ 114300 h 181060"/>
              <a:gd name="connsiteX1" fmla="*/ 104775 w 190500"/>
              <a:gd name="connsiteY1" fmla="*/ 135731 h 181060"/>
              <a:gd name="connsiteX2" fmla="*/ 104775 w 190500"/>
              <a:gd name="connsiteY2" fmla="*/ 150038 h 181060"/>
              <a:gd name="connsiteX3" fmla="*/ 104699 w 190500"/>
              <a:gd name="connsiteY3" fmla="*/ 151067 h 181060"/>
              <a:gd name="connsiteX4" fmla="*/ 53026 w 190500"/>
              <a:gd name="connsiteY4" fmla="*/ 181061 h 181060"/>
              <a:gd name="connsiteX5" fmla="*/ 133 w 190500"/>
              <a:gd name="connsiteY5" fmla="*/ 151419 h 181060"/>
              <a:gd name="connsiteX6" fmla="*/ 0 w 190500"/>
              <a:gd name="connsiteY6" fmla="*/ 150019 h 181060"/>
              <a:gd name="connsiteX7" fmla="*/ 0 w 190500"/>
              <a:gd name="connsiteY7" fmla="*/ 135731 h 181060"/>
              <a:gd name="connsiteX8" fmla="*/ 21431 w 190500"/>
              <a:gd name="connsiteY8" fmla="*/ 114300 h 181060"/>
              <a:gd name="connsiteX9" fmla="*/ 83344 w 190500"/>
              <a:gd name="connsiteY9" fmla="*/ 114300 h 181060"/>
              <a:gd name="connsiteX10" fmla="*/ 52388 w 190500"/>
              <a:gd name="connsiteY10" fmla="*/ 38100 h 181060"/>
              <a:gd name="connsiteX11" fmla="*/ 85725 w 190500"/>
              <a:gd name="connsiteY11" fmla="*/ 71438 h 181060"/>
              <a:gd name="connsiteX12" fmla="*/ 52388 w 190500"/>
              <a:gd name="connsiteY12" fmla="*/ 104775 h 181060"/>
              <a:gd name="connsiteX13" fmla="*/ 19050 w 190500"/>
              <a:gd name="connsiteY13" fmla="*/ 71438 h 181060"/>
              <a:gd name="connsiteX14" fmla="*/ 52388 w 190500"/>
              <a:gd name="connsiteY14" fmla="*/ 38100 h 181060"/>
              <a:gd name="connsiteX15" fmla="*/ 169069 w 190500"/>
              <a:gd name="connsiteY15" fmla="*/ 0 h 181060"/>
              <a:gd name="connsiteX16" fmla="*/ 190500 w 190500"/>
              <a:gd name="connsiteY16" fmla="*/ 21431 h 181060"/>
              <a:gd name="connsiteX17" fmla="*/ 190500 w 190500"/>
              <a:gd name="connsiteY17" fmla="*/ 54769 h 181060"/>
              <a:gd name="connsiteX18" fmla="*/ 169069 w 190500"/>
              <a:gd name="connsiteY18" fmla="*/ 76200 h 181060"/>
              <a:gd name="connsiteX19" fmla="*/ 154276 w 190500"/>
              <a:gd name="connsiteY19" fmla="*/ 76200 h 181060"/>
              <a:gd name="connsiteX20" fmla="*/ 130073 w 190500"/>
              <a:gd name="connsiteY20" fmla="*/ 97222 h 181060"/>
              <a:gd name="connsiteX21" fmla="*/ 116636 w 190500"/>
              <a:gd name="connsiteY21" fmla="*/ 96281 h 181060"/>
              <a:gd name="connsiteX22" fmla="*/ 114300 w 190500"/>
              <a:gd name="connsiteY22" fmla="*/ 90030 h 181060"/>
              <a:gd name="connsiteX23" fmla="*/ 114300 w 190500"/>
              <a:gd name="connsiteY23" fmla="*/ 76067 h 181060"/>
              <a:gd name="connsiteX24" fmla="*/ 95250 w 190500"/>
              <a:gd name="connsiteY24" fmla="*/ 54769 h 181060"/>
              <a:gd name="connsiteX25" fmla="*/ 95250 w 190500"/>
              <a:gd name="connsiteY25" fmla="*/ 21431 h 181060"/>
              <a:gd name="connsiteX26" fmla="*/ 116681 w 190500"/>
              <a:gd name="connsiteY26" fmla="*/ 0 h 181060"/>
              <a:gd name="connsiteX27" fmla="*/ 169069 w 190500"/>
              <a:gd name="connsiteY27" fmla="*/ 0 h 18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0500" h="181060">
                <a:moveTo>
                  <a:pt x="83344" y="114300"/>
                </a:moveTo>
                <a:cubicBezTo>
                  <a:pt x="95180" y="114300"/>
                  <a:pt x="104775" y="123895"/>
                  <a:pt x="104775" y="135731"/>
                </a:cubicBezTo>
                <a:lnTo>
                  <a:pt x="104775" y="150038"/>
                </a:lnTo>
                <a:lnTo>
                  <a:pt x="104699" y="151067"/>
                </a:lnTo>
                <a:cubicBezTo>
                  <a:pt x="101746" y="171326"/>
                  <a:pt x="83553" y="181061"/>
                  <a:pt x="53026" y="181061"/>
                </a:cubicBezTo>
                <a:cubicBezTo>
                  <a:pt x="22612" y="181061"/>
                  <a:pt x="4124" y="171440"/>
                  <a:pt x="133" y="151419"/>
                </a:cubicBezTo>
                <a:lnTo>
                  <a:pt x="0" y="150019"/>
                </a:lnTo>
                <a:lnTo>
                  <a:pt x="0" y="135731"/>
                </a:lnTo>
                <a:cubicBezTo>
                  <a:pt x="0" y="123895"/>
                  <a:pt x="9595" y="114300"/>
                  <a:pt x="21431" y="114300"/>
                </a:cubicBezTo>
                <a:lnTo>
                  <a:pt x="83344" y="114300"/>
                </a:lnTo>
                <a:close/>
                <a:moveTo>
                  <a:pt x="52388" y="38100"/>
                </a:moveTo>
                <a:cubicBezTo>
                  <a:pt x="70799" y="38100"/>
                  <a:pt x="85725" y="53026"/>
                  <a:pt x="85725" y="71438"/>
                </a:cubicBezTo>
                <a:cubicBezTo>
                  <a:pt x="85725" y="89849"/>
                  <a:pt x="70799" y="104775"/>
                  <a:pt x="52388" y="104775"/>
                </a:cubicBezTo>
                <a:cubicBezTo>
                  <a:pt x="33976" y="104775"/>
                  <a:pt x="19050" y="89849"/>
                  <a:pt x="19050" y="71438"/>
                </a:cubicBezTo>
                <a:cubicBezTo>
                  <a:pt x="19050" y="53026"/>
                  <a:pt x="33976" y="38100"/>
                  <a:pt x="52388" y="38100"/>
                </a:cubicBezTo>
                <a:close/>
                <a:moveTo>
                  <a:pt x="169069" y="0"/>
                </a:moveTo>
                <a:cubicBezTo>
                  <a:pt x="180905" y="0"/>
                  <a:pt x="190500" y="9595"/>
                  <a:pt x="190500" y="21431"/>
                </a:cubicBezTo>
                <a:lnTo>
                  <a:pt x="190500" y="54769"/>
                </a:lnTo>
                <a:cubicBezTo>
                  <a:pt x="190500" y="66605"/>
                  <a:pt x="180905" y="76200"/>
                  <a:pt x="169069" y="76200"/>
                </a:cubicBezTo>
                <a:lnTo>
                  <a:pt x="154276" y="76200"/>
                </a:lnTo>
                <a:lnTo>
                  <a:pt x="130073" y="97222"/>
                </a:lnTo>
                <a:cubicBezTo>
                  <a:pt x="126103" y="100673"/>
                  <a:pt x="120086" y="100252"/>
                  <a:pt x="116636" y="96281"/>
                </a:cubicBezTo>
                <a:cubicBezTo>
                  <a:pt x="115129" y="94547"/>
                  <a:pt x="114299" y="92328"/>
                  <a:pt x="114300" y="90030"/>
                </a:cubicBezTo>
                <a:lnTo>
                  <a:pt x="114300" y="76067"/>
                </a:lnTo>
                <a:cubicBezTo>
                  <a:pt x="103453" y="74854"/>
                  <a:pt x="95250" y="65683"/>
                  <a:pt x="95250" y="54769"/>
                </a:cubicBezTo>
                <a:lnTo>
                  <a:pt x="95250" y="21431"/>
                </a:lnTo>
                <a:cubicBezTo>
                  <a:pt x="95250" y="9595"/>
                  <a:pt x="104845" y="0"/>
                  <a:pt x="116681" y="0"/>
                </a:cubicBezTo>
                <a:lnTo>
                  <a:pt x="169069" y="0"/>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2" name="Rounded Rectangle 7">
            <a:extLst>
              <a:ext uri="{FF2B5EF4-FFF2-40B4-BE49-F238E27FC236}">
                <a16:creationId xmlns:a16="http://schemas.microsoft.com/office/drawing/2014/main" id="{2E253BD7-1BA6-B90D-36F1-289E8E2F7138}"/>
              </a:ext>
              <a:ext uri="{C183D7F6-B498-43B3-948B-1728B52AA6E4}">
                <adec:decorative xmlns:adec="http://schemas.microsoft.com/office/drawing/2017/decorative" val="1"/>
              </a:ext>
            </a:extLst>
          </p:cNvPr>
          <p:cNvSpPr/>
          <p:nvPr/>
        </p:nvSpPr>
        <p:spPr bwMode="auto">
          <a:xfrm>
            <a:off x="10559794" y="3453436"/>
            <a:ext cx="1105780" cy="812843"/>
          </a:xfrm>
          <a:prstGeom prst="roundRect">
            <a:avLst>
              <a:gd name="adj" fmla="val 10262"/>
            </a:avLst>
          </a:prstGeom>
          <a:solidFill>
            <a:schemeClr val="bg1"/>
          </a:solidFill>
          <a:ln w="19050" cap="flat">
            <a:gradFill>
              <a:gsLst>
                <a:gs pos="0">
                  <a:srgbClr val="399A91"/>
                </a:gs>
                <a:gs pos="30000">
                  <a:srgbClr val="0078D4"/>
                </a:gs>
                <a:gs pos="100000">
                  <a:srgbClr val="FF5C39"/>
                </a:gs>
                <a:gs pos="68000">
                  <a:srgbClr val="C03BC4"/>
                </a:gs>
              </a:gsLst>
              <a:lin ang="2700000" scaled="0"/>
            </a:gradFill>
            <a:prstDash val="solid"/>
            <a:miter/>
          </a:ln>
          <a:effectLst>
            <a:outerShdw blurRad="106022" dist="63500" dir="378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latin typeface="Segoe UI Variable Display Semib" pitchFamily="2" charset="0"/>
              <a:cs typeface="Segoe UI" pitchFamily="34" charset="0"/>
            </a:endParaRPr>
          </a:p>
        </p:txBody>
      </p:sp>
      <p:grpSp>
        <p:nvGrpSpPr>
          <p:cNvPr id="13" name="Group 12">
            <a:extLst>
              <a:ext uri="{FF2B5EF4-FFF2-40B4-BE49-F238E27FC236}">
                <a16:creationId xmlns:a16="http://schemas.microsoft.com/office/drawing/2014/main" id="{EB8970A9-49E2-546E-5594-16A36112CEC6}"/>
              </a:ext>
            </a:extLst>
          </p:cNvPr>
          <p:cNvGrpSpPr/>
          <p:nvPr/>
        </p:nvGrpSpPr>
        <p:grpSpPr>
          <a:xfrm>
            <a:off x="10773520" y="3756730"/>
            <a:ext cx="680404" cy="183486"/>
            <a:chOff x="3433979" y="5244039"/>
            <a:chExt cx="810209" cy="218491"/>
          </a:xfrm>
        </p:grpSpPr>
        <p:pic>
          <p:nvPicPr>
            <p:cNvPr id="39" name="Picture 2">
              <a:extLst>
                <a:ext uri="{FF2B5EF4-FFF2-40B4-BE49-F238E27FC236}">
                  <a16:creationId xmlns:a16="http://schemas.microsoft.com/office/drawing/2014/main" id="{B225E5EA-0D0A-59D9-9412-BE60B223EBE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8794"/>
            <a:stretch/>
          </p:blipFill>
          <p:spPr bwMode="auto">
            <a:xfrm>
              <a:off x="3670299" y="5244039"/>
              <a:ext cx="573889" cy="218491"/>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a:extLst>
                <a:ext uri="{FF2B5EF4-FFF2-40B4-BE49-F238E27FC236}">
                  <a16:creationId xmlns:a16="http://schemas.microsoft.com/office/drawing/2014/main" id="{8C26D046-F75D-B7E5-9DE1-EDCB01B61D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3979" y="5254236"/>
              <a:ext cx="198096" cy="198096"/>
            </a:xfrm>
            <a:prstGeom prst="rect">
              <a:avLst/>
            </a:prstGeom>
          </p:spPr>
        </p:pic>
      </p:grpSp>
      <p:sp>
        <p:nvSpPr>
          <p:cNvPr id="14" name="Rounded Rectangle 7">
            <a:extLst>
              <a:ext uri="{FF2B5EF4-FFF2-40B4-BE49-F238E27FC236}">
                <a16:creationId xmlns:a16="http://schemas.microsoft.com/office/drawing/2014/main" id="{F8EBC80F-652C-0E2B-32FE-8A2CC2BE423C}"/>
              </a:ext>
              <a:ext uri="{C183D7F6-B498-43B3-948B-1728B52AA6E4}">
                <adec:decorative xmlns:adec="http://schemas.microsoft.com/office/drawing/2017/decorative" val="1"/>
              </a:ext>
            </a:extLst>
          </p:cNvPr>
          <p:cNvSpPr/>
          <p:nvPr/>
        </p:nvSpPr>
        <p:spPr bwMode="auto">
          <a:xfrm>
            <a:off x="8370904" y="1630597"/>
            <a:ext cx="1324827" cy="931295"/>
          </a:xfrm>
          <a:prstGeom prst="roundRect">
            <a:avLst>
              <a:gd name="adj" fmla="val 10262"/>
            </a:avLst>
          </a:prstGeom>
          <a:solidFill>
            <a:schemeClr val="bg1"/>
          </a:solidFill>
          <a:ln w="19050" cap="flat">
            <a:gradFill>
              <a:gsLst>
                <a:gs pos="0">
                  <a:srgbClr val="399A91"/>
                </a:gs>
                <a:gs pos="30000">
                  <a:srgbClr val="0078D4"/>
                </a:gs>
                <a:gs pos="100000">
                  <a:srgbClr val="FF5C39"/>
                </a:gs>
                <a:gs pos="68000">
                  <a:srgbClr val="C03BC4"/>
                </a:gs>
              </a:gsLst>
              <a:lin ang="2700000" scaled="0"/>
            </a:gradFill>
            <a:prstDash val="solid"/>
            <a:miter/>
          </a:ln>
          <a:effectLst>
            <a:outerShdw blurRad="106022" dist="63500" dir="378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cxnSp>
        <p:nvCxnSpPr>
          <p:cNvPr id="15" name="Straight Arrow Connector 14">
            <a:extLst>
              <a:ext uri="{FF2B5EF4-FFF2-40B4-BE49-F238E27FC236}">
                <a16:creationId xmlns:a16="http://schemas.microsoft.com/office/drawing/2014/main" id="{A78FF64D-801A-C4BE-3F7C-EA75D5E4B93F}"/>
              </a:ext>
            </a:extLst>
          </p:cNvPr>
          <p:cNvCxnSpPr>
            <a:cxnSpLocks/>
          </p:cNvCxnSpPr>
          <p:nvPr/>
        </p:nvCxnSpPr>
        <p:spPr>
          <a:xfrm flipH="1">
            <a:off x="7261744" y="2096245"/>
            <a:ext cx="1050312" cy="0"/>
          </a:xfrm>
          <a:prstGeom prst="straightConnector1">
            <a:avLst/>
          </a:prstGeom>
          <a:solidFill>
            <a:schemeClr val="bg1"/>
          </a:solidFill>
          <a:ln w="19050" cap="flat">
            <a:gradFill>
              <a:gsLst>
                <a:gs pos="0">
                  <a:srgbClr val="0078D4"/>
                </a:gs>
                <a:gs pos="100000">
                  <a:srgbClr val="C03BC4"/>
                </a:gs>
              </a:gsLst>
              <a:lin ang="0" scaled="0"/>
            </a:gradFill>
            <a:prstDash val="solid"/>
            <a:miter/>
            <a:headEnd type="arrow" w="lg" len="med"/>
          </a:ln>
          <a:effectLst>
            <a:outerShdw blurRad="106022" dist="63500" dir="3780000" algn="tl" rotWithShape="0">
              <a:srgbClr val="454142">
                <a:alpha val="20000"/>
              </a:srgbClr>
            </a:outerShdw>
          </a:effectLst>
        </p:spPr>
      </p:cxnSp>
      <p:cxnSp>
        <p:nvCxnSpPr>
          <p:cNvPr id="18" name="Straight Arrow Connector 17">
            <a:extLst>
              <a:ext uri="{FF2B5EF4-FFF2-40B4-BE49-F238E27FC236}">
                <a16:creationId xmlns:a16="http://schemas.microsoft.com/office/drawing/2014/main" id="{9C24618C-63B4-6B1E-305C-1F9D5D05E2A8}"/>
              </a:ext>
            </a:extLst>
          </p:cNvPr>
          <p:cNvCxnSpPr>
            <a:cxnSpLocks/>
          </p:cNvCxnSpPr>
          <p:nvPr/>
        </p:nvCxnSpPr>
        <p:spPr>
          <a:xfrm flipH="1">
            <a:off x="7261744" y="5430270"/>
            <a:ext cx="1050312" cy="0"/>
          </a:xfrm>
          <a:prstGeom prst="straightConnector1">
            <a:avLst/>
          </a:prstGeom>
          <a:solidFill>
            <a:schemeClr val="bg1"/>
          </a:solidFill>
          <a:ln w="19050" cap="flat">
            <a:gradFill>
              <a:gsLst>
                <a:gs pos="0">
                  <a:srgbClr val="0078D4"/>
                </a:gs>
                <a:gs pos="100000">
                  <a:srgbClr val="C03BC4"/>
                </a:gs>
              </a:gsLst>
              <a:lin ang="0" scaled="0"/>
            </a:gradFill>
            <a:prstDash val="solid"/>
            <a:miter/>
            <a:headEnd type="arrow" w="lg" len="med"/>
          </a:ln>
          <a:effectLst>
            <a:outerShdw blurRad="106022" dist="63500" dir="3780000" algn="tl" rotWithShape="0">
              <a:srgbClr val="454142">
                <a:alpha val="20000"/>
              </a:srgbClr>
            </a:outerShdw>
          </a:effectLst>
        </p:spPr>
      </p:cxnSp>
      <p:sp>
        <p:nvSpPr>
          <p:cNvPr id="19" name="TextBox 18">
            <a:extLst>
              <a:ext uri="{FF2B5EF4-FFF2-40B4-BE49-F238E27FC236}">
                <a16:creationId xmlns:a16="http://schemas.microsoft.com/office/drawing/2014/main" id="{887FFAFD-BBEF-A74F-BE87-1975E9D9D25F}"/>
              </a:ext>
            </a:extLst>
          </p:cNvPr>
          <p:cNvSpPr txBox="1"/>
          <p:nvPr/>
        </p:nvSpPr>
        <p:spPr>
          <a:xfrm>
            <a:off x="7346557" y="5211737"/>
            <a:ext cx="835336"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mn-cs"/>
              </a:rPr>
              <a:t>User query</a:t>
            </a:r>
          </a:p>
        </p:txBody>
      </p:sp>
      <p:cxnSp>
        <p:nvCxnSpPr>
          <p:cNvPr id="20" name="Straight Arrow Connector 19">
            <a:extLst>
              <a:ext uri="{FF2B5EF4-FFF2-40B4-BE49-F238E27FC236}">
                <a16:creationId xmlns:a16="http://schemas.microsoft.com/office/drawing/2014/main" id="{BE5C45FA-7479-C668-EAD4-7949406F7EFC}"/>
              </a:ext>
            </a:extLst>
          </p:cNvPr>
          <p:cNvCxnSpPr>
            <a:cxnSpLocks/>
            <a:stCxn id="12" idx="1"/>
          </p:cNvCxnSpPr>
          <p:nvPr/>
        </p:nvCxnSpPr>
        <p:spPr>
          <a:xfrm flipH="1" flipV="1">
            <a:off x="9574953" y="3859857"/>
            <a:ext cx="984841" cy="1"/>
          </a:xfrm>
          <a:prstGeom prst="straightConnector1">
            <a:avLst/>
          </a:prstGeom>
          <a:solidFill>
            <a:schemeClr val="bg1"/>
          </a:solidFill>
          <a:ln w="19050" cap="flat">
            <a:gradFill>
              <a:gsLst>
                <a:gs pos="0">
                  <a:srgbClr val="0078D4"/>
                </a:gs>
                <a:gs pos="100000">
                  <a:srgbClr val="C03BC4"/>
                </a:gs>
              </a:gsLst>
              <a:lin ang="0" scaled="0"/>
            </a:gradFill>
            <a:prstDash val="solid"/>
            <a:miter/>
            <a:headEnd type="arrow" w="lg" len="med"/>
          </a:ln>
          <a:effectLst>
            <a:outerShdw blurRad="106022" dist="63500" dir="3780000" algn="tl" rotWithShape="0">
              <a:srgbClr val="454142">
                <a:alpha val="20000"/>
              </a:srgbClr>
            </a:outerShdw>
          </a:effectLst>
        </p:spPr>
      </p:cxnSp>
      <p:sp>
        <p:nvSpPr>
          <p:cNvPr id="21" name="TextBox 20">
            <a:extLst>
              <a:ext uri="{FF2B5EF4-FFF2-40B4-BE49-F238E27FC236}">
                <a16:creationId xmlns:a16="http://schemas.microsoft.com/office/drawing/2014/main" id="{27BF5901-124C-2E3C-6740-92B87B95BC6B}"/>
              </a:ext>
            </a:extLst>
          </p:cNvPr>
          <p:cNvSpPr txBox="1"/>
          <p:nvPr/>
        </p:nvSpPr>
        <p:spPr>
          <a:xfrm>
            <a:off x="9614631" y="3613695"/>
            <a:ext cx="835336"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mn-cs"/>
              </a:rPr>
              <a:t>embeddings</a:t>
            </a:r>
          </a:p>
        </p:txBody>
      </p:sp>
      <p:sp>
        <p:nvSpPr>
          <p:cNvPr id="22" name="Rounded Rectangle 7">
            <a:extLst>
              <a:ext uri="{FF2B5EF4-FFF2-40B4-BE49-F238E27FC236}">
                <a16:creationId xmlns:a16="http://schemas.microsoft.com/office/drawing/2014/main" id="{F9816773-4FFF-A825-2E18-640C808A291C}"/>
              </a:ext>
              <a:ext uri="{C183D7F6-B498-43B3-948B-1728B52AA6E4}">
                <adec:decorative xmlns:adec="http://schemas.microsoft.com/office/drawing/2017/decorative" val="1"/>
              </a:ext>
            </a:extLst>
          </p:cNvPr>
          <p:cNvSpPr/>
          <p:nvPr/>
        </p:nvSpPr>
        <p:spPr bwMode="auto">
          <a:xfrm>
            <a:off x="8480428" y="3164288"/>
            <a:ext cx="1105780" cy="1265298"/>
          </a:xfrm>
          <a:prstGeom prst="roundRect">
            <a:avLst>
              <a:gd name="adj" fmla="val 10262"/>
            </a:avLst>
          </a:prstGeom>
          <a:solidFill>
            <a:schemeClr val="bg1"/>
          </a:solidFill>
          <a:ln w="19050" cap="flat">
            <a:gradFill>
              <a:gsLst>
                <a:gs pos="0">
                  <a:srgbClr val="399A91"/>
                </a:gs>
                <a:gs pos="30000">
                  <a:srgbClr val="0078D4"/>
                </a:gs>
                <a:gs pos="100000">
                  <a:srgbClr val="FF5C39"/>
                </a:gs>
                <a:gs pos="68000">
                  <a:srgbClr val="C03BC4"/>
                </a:gs>
              </a:gsLst>
              <a:lin ang="2700000" scaled="0"/>
            </a:gradFill>
            <a:prstDash val="solid"/>
            <a:miter/>
          </a:ln>
          <a:effectLst>
            <a:outerShdw blurRad="106022" dist="63500" dir="378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latin typeface="Segoe UI Variable Display Semib" pitchFamily="2" charset="0"/>
              <a:cs typeface="Segoe UI" pitchFamily="34" charset="0"/>
            </a:endParaRPr>
          </a:p>
        </p:txBody>
      </p:sp>
      <p:pic>
        <p:nvPicPr>
          <p:cNvPr id="23" name="Graphic 22" descr="Azure Database for PostgreSQL logo">
            <a:extLst>
              <a:ext uri="{FF2B5EF4-FFF2-40B4-BE49-F238E27FC236}">
                <a16:creationId xmlns:a16="http://schemas.microsoft.com/office/drawing/2014/main" id="{1DD29816-8382-E172-457B-799FC838056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96782" y="3315371"/>
            <a:ext cx="673072" cy="673072"/>
          </a:xfrm>
          <a:prstGeom prst="rect">
            <a:avLst/>
          </a:prstGeom>
          <a:effectLst/>
        </p:spPr>
      </p:pic>
      <p:sp>
        <p:nvSpPr>
          <p:cNvPr id="24" name="Rounded Rectangle 7">
            <a:extLst>
              <a:ext uri="{FF2B5EF4-FFF2-40B4-BE49-F238E27FC236}">
                <a16:creationId xmlns:a16="http://schemas.microsoft.com/office/drawing/2014/main" id="{A760E769-0280-1120-4299-659A39E05CB0}"/>
              </a:ext>
              <a:ext uri="{C183D7F6-B498-43B3-948B-1728B52AA6E4}">
                <adec:decorative xmlns:adec="http://schemas.microsoft.com/office/drawing/2017/decorative" val="1"/>
              </a:ext>
            </a:extLst>
          </p:cNvPr>
          <p:cNvSpPr/>
          <p:nvPr/>
        </p:nvSpPr>
        <p:spPr bwMode="auto">
          <a:xfrm>
            <a:off x="8370904" y="5048872"/>
            <a:ext cx="1324827" cy="931295"/>
          </a:xfrm>
          <a:prstGeom prst="roundRect">
            <a:avLst>
              <a:gd name="adj" fmla="val 10262"/>
            </a:avLst>
          </a:prstGeom>
          <a:solidFill>
            <a:schemeClr val="bg1"/>
          </a:solidFill>
          <a:ln w="19050" cap="flat">
            <a:gradFill>
              <a:gsLst>
                <a:gs pos="0">
                  <a:srgbClr val="399A91"/>
                </a:gs>
                <a:gs pos="30000">
                  <a:srgbClr val="0078D4"/>
                </a:gs>
                <a:gs pos="100000">
                  <a:srgbClr val="FF5C39"/>
                </a:gs>
                <a:gs pos="68000">
                  <a:srgbClr val="C03BC4"/>
                </a:gs>
              </a:gsLst>
              <a:lin ang="2700000" scaled="0"/>
            </a:gradFill>
            <a:prstDash val="solid"/>
            <a:miter/>
          </a:ln>
          <a:effectLst>
            <a:outerShdw blurRad="106022" dist="63500" dir="378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latin typeface="Segoe UI Variable Display Semib" pitchFamily="2" charset="0"/>
              <a:cs typeface="Segoe UI" pitchFamily="34" charset="0"/>
            </a:endParaRPr>
          </a:p>
        </p:txBody>
      </p:sp>
      <p:sp>
        <p:nvSpPr>
          <p:cNvPr id="25" name="Freeform 24">
            <a:extLst>
              <a:ext uri="{FF2B5EF4-FFF2-40B4-BE49-F238E27FC236}">
                <a16:creationId xmlns:a16="http://schemas.microsoft.com/office/drawing/2014/main" id="{1A4234CD-733F-636E-2BC3-6F3EDE0194D8}"/>
              </a:ext>
            </a:extLst>
          </p:cNvPr>
          <p:cNvSpPr/>
          <p:nvPr/>
        </p:nvSpPr>
        <p:spPr>
          <a:xfrm>
            <a:off x="8824372" y="5208967"/>
            <a:ext cx="395824" cy="395870"/>
          </a:xfrm>
          <a:custGeom>
            <a:avLst/>
            <a:gdLst>
              <a:gd name="connsiteX0" fmla="*/ 30956 w 190499"/>
              <a:gd name="connsiteY0" fmla="*/ 38101 h 190522"/>
              <a:gd name="connsiteX1" fmla="*/ 121444 w 190499"/>
              <a:gd name="connsiteY1" fmla="*/ 38101 h 190522"/>
              <a:gd name="connsiteX2" fmla="*/ 152400 w 190499"/>
              <a:gd name="connsiteY2" fmla="*/ 69057 h 190522"/>
              <a:gd name="connsiteX3" fmla="*/ 152400 w 190499"/>
              <a:gd name="connsiteY3" fmla="*/ 130970 h 190522"/>
              <a:gd name="connsiteX4" fmla="*/ 152305 w 190499"/>
              <a:gd name="connsiteY4" fmla="*/ 133351 h 190522"/>
              <a:gd name="connsiteX5" fmla="*/ 121444 w 190499"/>
              <a:gd name="connsiteY5" fmla="*/ 161926 h 190522"/>
              <a:gd name="connsiteX6" fmla="*/ 82553 w 190499"/>
              <a:gd name="connsiteY6" fmla="*/ 161926 h 190522"/>
              <a:gd name="connsiteX7" fmla="*/ 47625 w 190499"/>
              <a:gd name="connsiteY7" fmla="*/ 188120 h 190522"/>
              <a:gd name="connsiteX8" fmla="*/ 28575 w 190499"/>
              <a:gd name="connsiteY8" fmla="*/ 178595 h 190522"/>
              <a:gd name="connsiteX9" fmla="*/ 28575 w 190499"/>
              <a:gd name="connsiteY9" fmla="*/ 161831 h 190522"/>
              <a:gd name="connsiteX10" fmla="*/ 0 w 190499"/>
              <a:gd name="connsiteY10" fmla="*/ 130970 h 190522"/>
              <a:gd name="connsiteX11" fmla="*/ 0 w 190499"/>
              <a:gd name="connsiteY11" fmla="*/ 69057 h 190522"/>
              <a:gd name="connsiteX12" fmla="*/ 30956 w 190499"/>
              <a:gd name="connsiteY12" fmla="*/ 38101 h 190522"/>
              <a:gd name="connsiteX13" fmla="*/ 59531 w 190499"/>
              <a:gd name="connsiteY13" fmla="*/ 0 h 190522"/>
              <a:gd name="connsiteX14" fmla="*/ 145256 w 190499"/>
              <a:gd name="connsiteY14" fmla="*/ 0 h 190522"/>
              <a:gd name="connsiteX15" fmla="*/ 190499 w 190499"/>
              <a:gd name="connsiteY15" fmla="*/ 45244 h 190522"/>
              <a:gd name="connsiteX16" fmla="*/ 190499 w 190499"/>
              <a:gd name="connsiteY16" fmla="*/ 102394 h 190522"/>
              <a:gd name="connsiteX17" fmla="*/ 161858 w 190499"/>
              <a:gd name="connsiteY17" fmla="*/ 133264 h 190522"/>
              <a:gd name="connsiteX18" fmla="*/ 161924 w 190499"/>
              <a:gd name="connsiteY18" fmla="*/ 130969 h 190522"/>
              <a:gd name="connsiteX19" fmla="*/ 161924 w 190499"/>
              <a:gd name="connsiteY19" fmla="*/ 69056 h 190522"/>
              <a:gd name="connsiteX20" fmla="*/ 121443 w 190499"/>
              <a:gd name="connsiteY20" fmla="*/ 28575 h 190522"/>
              <a:gd name="connsiteX21" fmla="*/ 30956 w 190499"/>
              <a:gd name="connsiteY21" fmla="*/ 28575 h 190522"/>
              <a:gd name="connsiteX22" fmla="*/ 28660 w 190499"/>
              <a:gd name="connsiteY22" fmla="*/ 28642 h 190522"/>
              <a:gd name="connsiteX23" fmla="*/ 59531 w 190499"/>
              <a:gd name="connsiteY23" fmla="*/ 0 h 19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499" h="190522">
                <a:moveTo>
                  <a:pt x="30956" y="38101"/>
                </a:moveTo>
                <a:lnTo>
                  <a:pt x="121444" y="38101"/>
                </a:lnTo>
                <a:cubicBezTo>
                  <a:pt x="138540" y="38101"/>
                  <a:pt x="152400" y="51961"/>
                  <a:pt x="152400" y="69057"/>
                </a:cubicBezTo>
                <a:lnTo>
                  <a:pt x="152400" y="130970"/>
                </a:lnTo>
                <a:cubicBezTo>
                  <a:pt x="152400" y="131770"/>
                  <a:pt x="152371" y="132570"/>
                  <a:pt x="152305" y="133351"/>
                </a:cubicBezTo>
                <a:cubicBezTo>
                  <a:pt x="151061" y="149475"/>
                  <a:pt x="137615" y="161924"/>
                  <a:pt x="121444" y="161926"/>
                </a:cubicBezTo>
                <a:lnTo>
                  <a:pt x="82553" y="161926"/>
                </a:lnTo>
                <a:lnTo>
                  <a:pt x="47625" y="188120"/>
                </a:lnTo>
                <a:cubicBezTo>
                  <a:pt x="39776" y="194006"/>
                  <a:pt x="28575" y="188406"/>
                  <a:pt x="28575" y="178595"/>
                </a:cubicBezTo>
                <a:lnTo>
                  <a:pt x="28575" y="161831"/>
                </a:lnTo>
                <a:cubicBezTo>
                  <a:pt x="12451" y="160587"/>
                  <a:pt x="2" y="147141"/>
                  <a:pt x="0" y="130970"/>
                </a:cubicBezTo>
                <a:lnTo>
                  <a:pt x="0" y="69057"/>
                </a:lnTo>
                <a:cubicBezTo>
                  <a:pt x="0" y="51961"/>
                  <a:pt x="13860" y="38101"/>
                  <a:pt x="30956" y="38101"/>
                </a:cubicBezTo>
                <a:close/>
                <a:moveTo>
                  <a:pt x="59531" y="0"/>
                </a:moveTo>
                <a:lnTo>
                  <a:pt x="145256" y="0"/>
                </a:lnTo>
                <a:cubicBezTo>
                  <a:pt x="170243" y="0"/>
                  <a:pt x="190499" y="20256"/>
                  <a:pt x="190499" y="45244"/>
                </a:cubicBezTo>
                <a:lnTo>
                  <a:pt x="190499" y="102394"/>
                </a:lnTo>
                <a:cubicBezTo>
                  <a:pt x="190500" y="118593"/>
                  <a:pt x="178011" y="132053"/>
                  <a:pt x="161858" y="133264"/>
                </a:cubicBezTo>
                <a:cubicBezTo>
                  <a:pt x="161905" y="132502"/>
                  <a:pt x="161924" y="131731"/>
                  <a:pt x="161924" y="130969"/>
                </a:cubicBezTo>
                <a:lnTo>
                  <a:pt x="161924" y="69056"/>
                </a:lnTo>
                <a:cubicBezTo>
                  <a:pt x="161924" y="46699"/>
                  <a:pt x="143800" y="28575"/>
                  <a:pt x="121443" y="28575"/>
                </a:cubicBezTo>
                <a:lnTo>
                  <a:pt x="30956" y="28575"/>
                </a:lnTo>
                <a:cubicBezTo>
                  <a:pt x="30184" y="28575"/>
                  <a:pt x="29422" y="28594"/>
                  <a:pt x="28660" y="28642"/>
                </a:cubicBezTo>
                <a:cubicBezTo>
                  <a:pt x="29871" y="12488"/>
                  <a:pt x="43331" y="0"/>
                  <a:pt x="59531"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latin typeface="Segoe UI Variable Display Semib" pitchFamily="2" charset="0"/>
              <a:cs typeface="Segoe UI" pitchFamily="34" charset="0"/>
            </a:endParaRPr>
          </a:p>
        </p:txBody>
      </p:sp>
      <p:sp>
        <p:nvSpPr>
          <p:cNvPr id="26" name="TextBox 25">
            <a:extLst>
              <a:ext uri="{FF2B5EF4-FFF2-40B4-BE49-F238E27FC236}">
                <a16:creationId xmlns:a16="http://schemas.microsoft.com/office/drawing/2014/main" id="{2B85CDAA-F4B3-BEF7-F4CD-7364C1F64F7A}"/>
              </a:ext>
            </a:extLst>
          </p:cNvPr>
          <p:cNvSpPr txBox="1"/>
          <p:nvPr/>
        </p:nvSpPr>
        <p:spPr>
          <a:xfrm>
            <a:off x="8841847" y="5634276"/>
            <a:ext cx="373500" cy="215444"/>
          </a:xfrm>
          <a:prstGeom prst="rect">
            <a:avLst/>
          </a:prstGeom>
          <a:noFill/>
        </p:spPr>
        <p:txBody>
          <a:bodyPr wrap="none" lIns="0" tIns="0" rIns="0" bIns="0" rtlCol="0">
            <a:spAutoFit/>
          </a:bodyPr>
          <a:lstStyle/>
          <a:p>
            <a:pPr algn="ctr" defTabSz="914400">
              <a:defRPr/>
            </a:pPr>
            <a:r>
              <a:rPr lang="en-US" sz="1400" kern="0">
                <a:latin typeface="+mj-lt"/>
              </a:rPr>
              <a:t>Chat</a:t>
            </a:r>
          </a:p>
        </p:txBody>
      </p:sp>
      <p:cxnSp>
        <p:nvCxnSpPr>
          <p:cNvPr id="27" name="Straight Arrow Connector 26">
            <a:extLst>
              <a:ext uri="{FF2B5EF4-FFF2-40B4-BE49-F238E27FC236}">
                <a16:creationId xmlns:a16="http://schemas.microsoft.com/office/drawing/2014/main" id="{8C4730E7-8E41-1E2E-E598-1FFC8DDBE1C1}"/>
              </a:ext>
            </a:extLst>
          </p:cNvPr>
          <p:cNvCxnSpPr>
            <a:cxnSpLocks/>
            <a:endCxn id="24" idx="0"/>
          </p:cNvCxnSpPr>
          <p:nvPr/>
        </p:nvCxnSpPr>
        <p:spPr>
          <a:xfrm flipH="1">
            <a:off x="9033318" y="4490720"/>
            <a:ext cx="2308" cy="558152"/>
          </a:xfrm>
          <a:prstGeom prst="straightConnector1">
            <a:avLst/>
          </a:prstGeom>
          <a:solidFill>
            <a:schemeClr val="bg1"/>
          </a:solidFill>
          <a:ln w="19050" cap="flat">
            <a:gradFill>
              <a:gsLst>
                <a:gs pos="0">
                  <a:srgbClr val="0078D4"/>
                </a:gs>
                <a:gs pos="100000">
                  <a:srgbClr val="C03BC4"/>
                </a:gs>
              </a:gsLst>
              <a:lin ang="0" scaled="0"/>
            </a:gradFill>
            <a:prstDash val="solid"/>
            <a:miter/>
            <a:headEnd type="arrow" w="lg" len="med"/>
          </a:ln>
          <a:effectLst>
            <a:outerShdw blurRad="106022" dist="63500" dir="3780000" algn="tl" rotWithShape="0">
              <a:srgbClr val="454142">
                <a:alpha val="20000"/>
              </a:srgbClr>
            </a:outerShdw>
          </a:effectLst>
        </p:spPr>
      </p:cxnSp>
      <p:sp>
        <p:nvSpPr>
          <p:cNvPr id="28" name="TextBox 27">
            <a:extLst>
              <a:ext uri="{FF2B5EF4-FFF2-40B4-BE49-F238E27FC236}">
                <a16:creationId xmlns:a16="http://schemas.microsoft.com/office/drawing/2014/main" id="{EFA2A092-FA36-B020-D032-9030CFEC7285}"/>
              </a:ext>
            </a:extLst>
          </p:cNvPr>
          <p:cNvSpPr txBox="1"/>
          <p:nvPr/>
        </p:nvSpPr>
        <p:spPr>
          <a:xfrm>
            <a:off x="9394933" y="2782265"/>
            <a:ext cx="84469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Apache AGE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0">
                <a:latin typeface="Segoe UI"/>
              </a:rPr>
              <a:t>extension</a:t>
            </a:r>
            <a:endParaRPr kumimoji="0" lang="en-US" sz="1200" b="0" i="0" u="none" strike="noStrike" kern="0" cap="none" spc="0" normalizeH="0" baseline="0" noProof="0">
              <a:ln>
                <a:noFill/>
              </a:ln>
              <a:effectLst/>
              <a:uLnTx/>
              <a:uFillTx/>
              <a:latin typeface="Segoe UI"/>
              <a:ea typeface="+mn-ea"/>
              <a:cs typeface="+mn-cs"/>
            </a:endParaRPr>
          </a:p>
        </p:txBody>
      </p:sp>
      <p:sp>
        <p:nvSpPr>
          <p:cNvPr id="30" name="TextBox 29">
            <a:extLst>
              <a:ext uri="{FF2B5EF4-FFF2-40B4-BE49-F238E27FC236}">
                <a16:creationId xmlns:a16="http://schemas.microsoft.com/office/drawing/2014/main" id="{1EF99833-0A4F-3057-FA4F-A57C1A777520}"/>
              </a:ext>
            </a:extLst>
          </p:cNvPr>
          <p:cNvSpPr txBox="1"/>
          <p:nvPr/>
        </p:nvSpPr>
        <p:spPr>
          <a:xfrm>
            <a:off x="9850264" y="5312801"/>
            <a:ext cx="99827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mn-cs"/>
              </a:rPr>
              <a:t>Prompt + context</a:t>
            </a:r>
          </a:p>
        </p:txBody>
      </p:sp>
      <p:cxnSp>
        <p:nvCxnSpPr>
          <p:cNvPr id="31" name="Straight Arrow Connector 30">
            <a:extLst>
              <a:ext uri="{FF2B5EF4-FFF2-40B4-BE49-F238E27FC236}">
                <a16:creationId xmlns:a16="http://schemas.microsoft.com/office/drawing/2014/main" id="{772D5426-173E-98BD-CFD2-CAE60492764E}"/>
              </a:ext>
            </a:extLst>
          </p:cNvPr>
          <p:cNvCxnSpPr>
            <a:cxnSpLocks/>
          </p:cNvCxnSpPr>
          <p:nvPr/>
        </p:nvCxnSpPr>
        <p:spPr>
          <a:xfrm>
            <a:off x="7346557" y="5601354"/>
            <a:ext cx="1033540" cy="0"/>
          </a:xfrm>
          <a:prstGeom prst="straightConnector1">
            <a:avLst/>
          </a:prstGeom>
          <a:solidFill>
            <a:schemeClr val="bg1"/>
          </a:solidFill>
          <a:ln w="19050" cap="flat">
            <a:gradFill>
              <a:gsLst>
                <a:gs pos="0">
                  <a:srgbClr val="0078D4"/>
                </a:gs>
                <a:gs pos="100000">
                  <a:srgbClr val="C03BC4"/>
                </a:gs>
              </a:gsLst>
              <a:lin ang="0" scaled="0"/>
            </a:gradFill>
            <a:prstDash val="solid"/>
            <a:miter/>
            <a:headEnd type="arrow" w="lg" len="med"/>
          </a:ln>
          <a:effectLst>
            <a:outerShdw blurRad="106022" dist="63500" dir="3780000" algn="tl" rotWithShape="0">
              <a:srgbClr val="454142">
                <a:alpha val="20000"/>
              </a:srgbClr>
            </a:outerShdw>
          </a:effectLst>
        </p:spPr>
      </p:cxnSp>
      <p:sp>
        <p:nvSpPr>
          <p:cNvPr id="32" name="TextBox 31">
            <a:extLst>
              <a:ext uri="{FF2B5EF4-FFF2-40B4-BE49-F238E27FC236}">
                <a16:creationId xmlns:a16="http://schemas.microsoft.com/office/drawing/2014/main" id="{0505023B-F240-443D-09AD-B5B9C347C9AF}"/>
              </a:ext>
            </a:extLst>
          </p:cNvPr>
          <p:cNvSpPr txBox="1"/>
          <p:nvPr/>
        </p:nvSpPr>
        <p:spPr>
          <a:xfrm>
            <a:off x="8305654" y="4050923"/>
            <a:ext cx="144588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mn-cs"/>
              </a:rPr>
              <a:t>Graph + vector </a:t>
            </a:r>
            <a:br>
              <a:rPr kumimoji="0" lang="en-US" sz="1000" b="0" i="0" u="none" strike="noStrike" kern="0" cap="none" spc="0" normalizeH="0" baseline="0" noProof="0">
                <a:ln>
                  <a:noFill/>
                </a:ln>
                <a:effectLst/>
                <a:uLnTx/>
                <a:uFillTx/>
                <a:latin typeface="Segoe UI"/>
                <a:ea typeface="+mn-ea"/>
                <a:cs typeface="+mn-cs"/>
              </a:rPr>
            </a:br>
            <a:r>
              <a:rPr kumimoji="0" lang="en-US" sz="1000" b="0" i="0" u="none" strike="noStrike" kern="0" cap="none" spc="0" normalizeH="0" baseline="0" noProof="0">
                <a:ln>
                  <a:noFill/>
                </a:ln>
                <a:effectLst/>
                <a:uLnTx/>
                <a:uFillTx/>
                <a:latin typeface="Segoe UI"/>
                <a:ea typeface="+mn-ea"/>
                <a:cs typeface="+mn-cs"/>
              </a:rPr>
              <a:t>database</a:t>
            </a:r>
          </a:p>
        </p:txBody>
      </p:sp>
      <p:sp>
        <p:nvSpPr>
          <p:cNvPr id="33" name="TextBox 32">
            <a:extLst>
              <a:ext uri="{FF2B5EF4-FFF2-40B4-BE49-F238E27FC236}">
                <a16:creationId xmlns:a16="http://schemas.microsoft.com/office/drawing/2014/main" id="{4AFE5777-1BF7-A4D2-6A11-3855105C09DB}"/>
              </a:ext>
            </a:extLst>
          </p:cNvPr>
          <p:cNvSpPr txBox="1"/>
          <p:nvPr/>
        </p:nvSpPr>
        <p:spPr>
          <a:xfrm>
            <a:off x="8541043" y="1988918"/>
            <a:ext cx="955408" cy="215444"/>
          </a:xfrm>
          <a:prstGeom prst="rect">
            <a:avLst/>
          </a:prstGeom>
          <a:noFill/>
        </p:spPr>
        <p:txBody>
          <a:bodyPr wrap="square" lIns="0" tIns="0" rIns="0" bIns="0" rtlCol="0">
            <a:spAutoFit/>
          </a:bodyPr>
          <a:lstStyle/>
          <a:p>
            <a:pPr algn="ctr" defTabSz="914400">
              <a:defRPr/>
            </a:pPr>
            <a:r>
              <a:rPr lang="en-US" sz="1400" kern="0">
                <a:latin typeface="+mj-lt"/>
              </a:rPr>
              <a:t> GraphRAG</a:t>
            </a:r>
          </a:p>
        </p:txBody>
      </p:sp>
      <p:cxnSp>
        <p:nvCxnSpPr>
          <p:cNvPr id="34" name="Straight Arrow Connector 33">
            <a:extLst>
              <a:ext uri="{FF2B5EF4-FFF2-40B4-BE49-F238E27FC236}">
                <a16:creationId xmlns:a16="http://schemas.microsoft.com/office/drawing/2014/main" id="{85790757-A73D-7293-B262-87E46AB71C8E}"/>
              </a:ext>
            </a:extLst>
          </p:cNvPr>
          <p:cNvCxnSpPr>
            <a:cxnSpLocks/>
            <a:endCxn id="14" idx="2"/>
          </p:cNvCxnSpPr>
          <p:nvPr/>
        </p:nvCxnSpPr>
        <p:spPr>
          <a:xfrm flipV="1">
            <a:off x="9033317" y="2561892"/>
            <a:ext cx="1" cy="546224"/>
          </a:xfrm>
          <a:prstGeom prst="straightConnector1">
            <a:avLst/>
          </a:prstGeom>
          <a:solidFill>
            <a:schemeClr val="bg1"/>
          </a:solidFill>
          <a:ln w="19050" cap="flat">
            <a:gradFill>
              <a:gsLst>
                <a:gs pos="0">
                  <a:srgbClr val="0078D4"/>
                </a:gs>
                <a:gs pos="100000">
                  <a:srgbClr val="C03BC4"/>
                </a:gs>
              </a:gsLst>
              <a:lin ang="0" scaled="0"/>
            </a:gradFill>
            <a:prstDash val="solid"/>
            <a:miter/>
            <a:headEnd type="arrow" w="lg" len="med"/>
          </a:ln>
          <a:effectLst>
            <a:outerShdw blurRad="106022" dist="63500" dir="3780000" algn="tl" rotWithShape="0">
              <a:srgbClr val="454142">
                <a:alpha val="20000"/>
              </a:srgbClr>
            </a:outerShdw>
          </a:effectLst>
        </p:spPr>
      </p:cxnSp>
      <p:sp>
        <p:nvSpPr>
          <p:cNvPr id="35" name="TextBox 34">
            <a:extLst>
              <a:ext uri="{FF2B5EF4-FFF2-40B4-BE49-F238E27FC236}">
                <a16:creationId xmlns:a16="http://schemas.microsoft.com/office/drawing/2014/main" id="{E1528AD5-BE4C-C186-5D50-3D1F610ED407}"/>
              </a:ext>
            </a:extLst>
          </p:cNvPr>
          <p:cNvSpPr txBox="1"/>
          <p:nvPr/>
        </p:nvSpPr>
        <p:spPr>
          <a:xfrm>
            <a:off x="8337660" y="2745284"/>
            <a:ext cx="835336"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mn-cs"/>
              </a:rPr>
              <a:t>Graph</a:t>
            </a:r>
          </a:p>
        </p:txBody>
      </p:sp>
      <p:sp>
        <p:nvSpPr>
          <p:cNvPr id="37" name="TextBox 36">
            <a:extLst>
              <a:ext uri="{FF2B5EF4-FFF2-40B4-BE49-F238E27FC236}">
                <a16:creationId xmlns:a16="http://schemas.microsoft.com/office/drawing/2014/main" id="{C0514D89-1A57-05BA-BC53-8FC1AFA049B9}"/>
              </a:ext>
            </a:extLst>
          </p:cNvPr>
          <p:cNvSpPr txBox="1"/>
          <p:nvPr/>
        </p:nvSpPr>
        <p:spPr>
          <a:xfrm>
            <a:off x="9850264" y="1877411"/>
            <a:ext cx="1063867"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Summarization</a:t>
            </a:r>
          </a:p>
        </p:txBody>
      </p:sp>
      <p:sp>
        <p:nvSpPr>
          <p:cNvPr id="38" name="TextBox 37">
            <a:extLst>
              <a:ext uri="{FF2B5EF4-FFF2-40B4-BE49-F238E27FC236}">
                <a16:creationId xmlns:a16="http://schemas.microsoft.com/office/drawing/2014/main" id="{FE850932-DFCF-1721-23CA-A0ACEB7886FE}"/>
              </a:ext>
            </a:extLst>
          </p:cNvPr>
          <p:cNvSpPr txBox="1"/>
          <p:nvPr/>
        </p:nvSpPr>
        <p:spPr>
          <a:xfrm>
            <a:off x="8115892" y="4616610"/>
            <a:ext cx="83533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mn-cs"/>
              </a:rPr>
              <a:t>Vector search + graph query</a:t>
            </a:r>
          </a:p>
        </p:txBody>
      </p:sp>
      <p:cxnSp>
        <p:nvCxnSpPr>
          <p:cNvPr id="45" name="Elbow Connector 44">
            <a:extLst>
              <a:ext uri="{FF2B5EF4-FFF2-40B4-BE49-F238E27FC236}">
                <a16:creationId xmlns:a16="http://schemas.microsoft.com/office/drawing/2014/main" id="{8ADB15CD-ACF1-5EAC-DCE9-4945C09C92CB}"/>
              </a:ext>
            </a:extLst>
          </p:cNvPr>
          <p:cNvCxnSpPr>
            <a:cxnSpLocks/>
            <a:stCxn id="14" idx="3"/>
            <a:endCxn id="12" idx="0"/>
          </p:cNvCxnSpPr>
          <p:nvPr/>
        </p:nvCxnSpPr>
        <p:spPr>
          <a:xfrm>
            <a:off x="9695731" y="2096245"/>
            <a:ext cx="1416953" cy="1357191"/>
          </a:xfrm>
          <a:prstGeom prst="bentConnector2">
            <a:avLst/>
          </a:prstGeom>
          <a:solidFill>
            <a:schemeClr val="bg1"/>
          </a:solidFill>
          <a:ln w="19050" cap="flat">
            <a:gradFill>
              <a:gsLst>
                <a:gs pos="0">
                  <a:srgbClr val="0078D4"/>
                </a:gs>
                <a:gs pos="100000">
                  <a:srgbClr val="C03BC4"/>
                </a:gs>
              </a:gsLst>
              <a:lin ang="0" scaled="0"/>
            </a:gradFill>
            <a:prstDash val="solid"/>
            <a:miter/>
            <a:headEnd type="none" w="lg" len="med"/>
            <a:tailEnd type="arrow" w="lg" len="med"/>
          </a:ln>
          <a:effectLst>
            <a:outerShdw blurRad="106022" dist="63500" dir="3780000" algn="tl" rotWithShape="0">
              <a:srgbClr val="454142">
                <a:alpha val="20000"/>
              </a:srgbClr>
            </a:outerShdw>
          </a:effectLst>
        </p:spPr>
      </p:cxnSp>
      <p:sp>
        <p:nvSpPr>
          <p:cNvPr id="140" name="TextBox 139">
            <a:extLst>
              <a:ext uri="{FF2B5EF4-FFF2-40B4-BE49-F238E27FC236}">
                <a16:creationId xmlns:a16="http://schemas.microsoft.com/office/drawing/2014/main" id="{FD7D21E1-17AE-EBD7-8BDE-1E89A88CE7DF}"/>
              </a:ext>
            </a:extLst>
          </p:cNvPr>
          <p:cNvSpPr txBox="1"/>
          <p:nvPr/>
        </p:nvSpPr>
        <p:spPr>
          <a:xfrm>
            <a:off x="6317958" y="3468340"/>
            <a:ext cx="1994098" cy="635559"/>
          </a:xfrm>
          <a:prstGeom prst="rect">
            <a:avLst/>
          </a:prstGeom>
          <a:noFill/>
        </p:spPr>
        <p:txBody>
          <a:bodyPr wrap="square">
            <a:spAutoFit/>
          </a:bodyPr>
          <a:lstStyle/>
          <a:p>
            <a:pPr marL="7937" lvl="1" algn="ctr"/>
            <a:r>
              <a:rPr lang="en-US"/>
              <a:t>Azure Database for PostgreSQL</a:t>
            </a:r>
          </a:p>
        </p:txBody>
      </p:sp>
      <p:sp>
        <p:nvSpPr>
          <p:cNvPr id="2" name="Rounded Rectangle 51">
            <a:extLst>
              <a:ext uri="{FF2B5EF4-FFF2-40B4-BE49-F238E27FC236}">
                <a16:creationId xmlns:a16="http://schemas.microsoft.com/office/drawing/2014/main" id="{9E601807-F343-243B-5948-D03069A5E1B7}"/>
              </a:ext>
            </a:extLst>
          </p:cNvPr>
          <p:cNvSpPr/>
          <p:nvPr/>
        </p:nvSpPr>
        <p:spPr bwMode="auto">
          <a:xfrm>
            <a:off x="9614631" y="458618"/>
            <a:ext cx="2431701" cy="493383"/>
          </a:xfrm>
          <a:prstGeom prst="roundRect">
            <a:avLst>
              <a:gd name="adj" fmla="val 50000"/>
            </a:avLst>
          </a:prstGeom>
          <a:gradFill flip="none" rotWithShape="1">
            <a:gsLst>
              <a:gs pos="40000">
                <a:schemeClr val="accent1"/>
              </a:gs>
              <a:gs pos="99000">
                <a:srgbClr val="49C5B1"/>
              </a:gs>
              <a:gs pos="0">
                <a:srgbClr val="8661C5"/>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r>
              <a:rPr lang="en-US">
                <a:solidFill>
                  <a:schemeClr val="bg1"/>
                </a:solidFill>
                <a:latin typeface="+mj-lt"/>
              </a:rPr>
              <a:t>Preview</a:t>
            </a:r>
          </a:p>
        </p:txBody>
      </p:sp>
      <p:sp>
        <p:nvSpPr>
          <p:cNvPr id="3" name="TextBox 2">
            <a:extLst>
              <a:ext uri="{FF2B5EF4-FFF2-40B4-BE49-F238E27FC236}">
                <a16:creationId xmlns:a16="http://schemas.microsoft.com/office/drawing/2014/main" id="{191D348E-36EA-8BBF-96CD-16F84FCFFFB3}"/>
              </a:ext>
            </a:extLst>
          </p:cNvPr>
          <p:cNvSpPr txBox="1"/>
          <p:nvPr/>
        </p:nvSpPr>
        <p:spPr>
          <a:xfrm>
            <a:off x="10785388" y="3767851"/>
            <a:ext cx="886009"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OpenAI</a:t>
            </a:r>
          </a:p>
        </p:txBody>
      </p:sp>
      <p:sp>
        <p:nvSpPr>
          <p:cNvPr id="16" name="TextBox 15">
            <a:extLst>
              <a:ext uri="{FF2B5EF4-FFF2-40B4-BE49-F238E27FC236}">
                <a16:creationId xmlns:a16="http://schemas.microsoft.com/office/drawing/2014/main" id="{C71FAA9C-0A47-B066-6FCF-CA53F962BD74}"/>
              </a:ext>
            </a:extLst>
          </p:cNvPr>
          <p:cNvSpPr txBox="1"/>
          <p:nvPr/>
        </p:nvSpPr>
        <p:spPr>
          <a:xfrm>
            <a:off x="587214" y="5822197"/>
            <a:ext cx="3862522"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t>This Lab: </a:t>
            </a:r>
            <a:r>
              <a:rPr lang="en-US" sz="2000">
                <a:solidFill>
                  <a:srgbClr val="0078D4"/>
                </a:solidFill>
              </a:rPr>
              <a:t>aka.ms/</a:t>
            </a:r>
            <a:r>
              <a:rPr lang="en-US" sz="2000" err="1">
                <a:solidFill>
                  <a:srgbClr val="0078D4"/>
                </a:solidFill>
              </a:rPr>
              <a:t>pg</a:t>
            </a:r>
            <a:r>
              <a:rPr lang="en-US" sz="2000">
                <a:solidFill>
                  <a:srgbClr val="0078D4"/>
                </a:solidFill>
              </a:rPr>
              <a:t>-ai-demo</a:t>
            </a:r>
            <a:endParaRPr lang="en-US" sz="2000">
              <a:solidFill>
                <a:srgbClr val="0078D4"/>
              </a:solidFill>
              <a:cs typeface="Segoe UI"/>
            </a:endParaRPr>
          </a:p>
        </p:txBody>
      </p:sp>
    </p:spTree>
    <p:extLst>
      <p:ext uri="{BB962C8B-B14F-4D97-AF65-F5344CB8AC3E}">
        <p14:creationId xmlns:p14="http://schemas.microsoft.com/office/powerpoint/2010/main" val="2458978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accel="50000" decel="50000" fill="hold" grpId="1" nodeType="withEffect">
                                  <p:stCondLst>
                                    <p:cond delay="0"/>
                                  </p:stCondLst>
                                  <p:childTnLst>
                                    <p:animMotion origin="layout" path="M -1.25E-6 0.0287 L -1.25E-6 2.22222E-6 " pathEditMode="relative" rAng="0" ptsTypes="AA">
                                      <p:cBhvr>
                                        <p:cTn id="9" dur="700" fill="hold"/>
                                        <p:tgtEl>
                                          <p:spTgt spid="2"/>
                                        </p:tgtEl>
                                        <p:attrNameLst>
                                          <p:attrName>ppt_x</p:attrName>
                                          <p:attrName>ppt_y</p:attrName>
                                        </p:attrNameLst>
                                      </p:cBhvr>
                                      <p:rCtr x="0" y="-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9CBC8-1111-6C40-6B69-009BCF3ED2C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BEA1C35-586A-8B28-4144-74465D55E103}"/>
              </a:ext>
            </a:extLst>
          </p:cNvPr>
          <p:cNvGrpSpPr/>
          <p:nvPr/>
        </p:nvGrpSpPr>
        <p:grpSpPr>
          <a:xfrm>
            <a:off x="7698878" y="2781190"/>
            <a:ext cx="1215364" cy="1370651"/>
            <a:chOff x="10970759" y="2371812"/>
            <a:chExt cx="661987" cy="685800"/>
          </a:xfrm>
          <a:solidFill>
            <a:schemeClr val="bg1"/>
          </a:solidFill>
          <a:effectLst>
            <a:outerShdw blurRad="50800" dist="38100" dir="5400000" algn="t" rotWithShape="0">
              <a:prstClr val="black">
                <a:alpha val="40000"/>
              </a:prstClr>
            </a:outerShdw>
          </a:effectLst>
        </p:grpSpPr>
        <p:sp>
          <p:nvSpPr>
            <p:cNvPr id="3" name="Freeform 13">
              <a:extLst>
                <a:ext uri="{FF2B5EF4-FFF2-40B4-BE49-F238E27FC236}">
                  <a16:creationId xmlns:a16="http://schemas.microsoft.com/office/drawing/2014/main" id="{B85E16CC-74AC-FC1D-A836-7EC82990842D}"/>
                </a:ext>
              </a:extLst>
            </p:cNvPr>
            <p:cNvSpPr>
              <a:spLocks noEditPoints="1"/>
            </p:cNvSpPr>
            <p:nvPr/>
          </p:nvSpPr>
          <p:spPr bwMode="auto">
            <a:xfrm>
              <a:off x="10970759" y="2371812"/>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14">
              <a:extLst>
                <a:ext uri="{FF2B5EF4-FFF2-40B4-BE49-F238E27FC236}">
                  <a16:creationId xmlns:a16="http://schemas.microsoft.com/office/drawing/2014/main" id="{6C5C7755-7E72-964B-CFEB-C4F5B017CE8B}"/>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BBB9EC6F-2484-F696-574D-63FF7AD82F4D}"/>
              </a:ext>
            </a:extLst>
          </p:cNvPr>
          <p:cNvGrpSpPr/>
          <p:nvPr/>
        </p:nvGrpSpPr>
        <p:grpSpPr>
          <a:xfrm>
            <a:off x="6622891" y="1830574"/>
            <a:ext cx="3319092" cy="3319092"/>
            <a:chOff x="5063244" y="1667761"/>
            <a:chExt cx="3319092" cy="3319092"/>
          </a:xfrm>
        </p:grpSpPr>
        <p:sp>
          <p:nvSpPr>
            <p:cNvPr id="6" name="TextBox 5">
              <a:extLst>
                <a:ext uri="{FF2B5EF4-FFF2-40B4-BE49-F238E27FC236}">
                  <a16:creationId xmlns:a16="http://schemas.microsoft.com/office/drawing/2014/main" id="{299A9E6C-2D6F-1020-AC4E-F8C9102A10D6}"/>
                </a:ext>
              </a:extLst>
            </p:cNvPr>
            <p:cNvSpPr txBox="1"/>
            <p:nvPr/>
          </p:nvSpPr>
          <p:spPr>
            <a:xfrm>
              <a:off x="6263282" y="1894321"/>
              <a:ext cx="989523"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Extensions</a:t>
              </a:r>
            </a:p>
          </p:txBody>
        </p:sp>
        <p:sp>
          <p:nvSpPr>
            <p:cNvPr id="7" name="TextBox 6">
              <a:extLst>
                <a:ext uri="{FF2B5EF4-FFF2-40B4-BE49-F238E27FC236}">
                  <a16:creationId xmlns:a16="http://schemas.microsoft.com/office/drawing/2014/main" id="{B94830B2-EA99-FFB5-8BC9-5E93B6B1EBAA}"/>
                </a:ext>
              </a:extLst>
            </p:cNvPr>
            <p:cNvSpPr txBox="1"/>
            <p:nvPr/>
          </p:nvSpPr>
          <p:spPr>
            <a:xfrm>
              <a:off x="5330304" y="2527795"/>
              <a:ext cx="724199"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JSONB</a:t>
              </a:r>
            </a:p>
          </p:txBody>
        </p:sp>
        <p:sp>
          <p:nvSpPr>
            <p:cNvPr id="8" name="TextBox 7">
              <a:extLst>
                <a:ext uri="{FF2B5EF4-FFF2-40B4-BE49-F238E27FC236}">
                  <a16:creationId xmlns:a16="http://schemas.microsoft.com/office/drawing/2014/main" id="{EC5A241B-4AC7-FECD-9F37-D8CA6789E9CF}"/>
                </a:ext>
              </a:extLst>
            </p:cNvPr>
            <p:cNvSpPr txBox="1"/>
            <p:nvPr/>
          </p:nvSpPr>
          <p:spPr>
            <a:xfrm>
              <a:off x="7508622" y="3041328"/>
              <a:ext cx="805145"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Full text search </a:t>
              </a:r>
            </a:p>
          </p:txBody>
        </p:sp>
        <p:sp>
          <p:nvSpPr>
            <p:cNvPr id="9" name="TextBox 8">
              <a:extLst>
                <a:ext uri="{FF2B5EF4-FFF2-40B4-BE49-F238E27FC236}">
                  <a16:creationId xmlns:a16="http://schemas.microsoft.com/office/drawing/2014/main" id="{2045AF5F-8FAB-4046-22AD-F0FC8E54DD4D}"/>
                </a:ext>
              </a:extLst>
            </p:cNvPr>
            <p:cNvSpPr txBox="1"/>
            <p:nvPr/>
          </p:nvSpPr>
          <p:spPr>
            <a:xfrm>
              <a:off x="5095825" y="3315893"/>
              <a:ext cx="989523"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Geospatial</a:t>
              </a:r>
            </a:p>
          </p:txBody>
        </p:sp>
        <p:sp>
          <p:nvSpPr>
            <p:cNvPr id="10" name="TextBox 9">
              <a:extLst>
                <a:ext uri="{FF2B5EF4-FFF2-40B4-BE49-F238E27FC236}">
                  <a16:creationId xmlns:a16="http://schemas.microsoft.com/office/drawing/2014/main" id="{1460614F-8C5D-EB7C-5602-857B332AEFD0}"/>
                </a:ext>
              </a:extLst>
            </p:cNvPr>
            <p:cNvSpPr txBox="1"/>
            <p:nvPr/>
          </p:nvSpPr>
          <p:spPr>
            <a:xfrm>
              <a:off x="7252692" y="2221229"/>
              <a:ext cx="805145"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Rich indexing</a:t>
              </a:r>
            </a:p>
          </p:txBody>
        </p:sp>
        <p:sp>
          <p:nvSpPr>
            <p:cNvPr id="11" name="Oval 10">
              <a:extLst>
                <a:ext uri="{FF2B5EF4-FFF2-40B4-BE49-F238E27FC236}">
                  <a16:creationId xmlns:a16="http://schemas.microsoft.com/office/drawing/2014/main" id="{3C4914F4-68F6-61BC-2237-21E3B516C771}"/>
                </a:ext>
              </a:extLst>
            </p:cNvPr>
            <p:cNvSpPr/>
            <p:nvPr/>
          </p:nvSpPr>
          <p:spPr bwMode="auto">
            <a:xfrm>
              <a:off x="5063244" y="1667761"/>
              <a:ext cx="3319092" cy="3319092"/>
            </a:xfrm>
            <a:prstGeom prst="ellipse">
              <a:avLst/>
            </a:prstGeom>
            <a:noFill/>
            <a:ln w="19050">
              <a:solidFill>
                <a:schemeClr val="accent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B93B9157-5629-E4C4-0643-AB8D8122D688}"/>
                </a:ext>
              </a:extLst>
            </p:cNvPr>
            <p:cNvSpPr txBox="1"/>
            <p:nvPr/>
          </p:nvSpPr>
          <p:spPr>
            <a:xfrm>
              <a:off x="7112991" y="3853480"/>
              <a:ext cx="98213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Rich Data types</a:t>
              </a:r>
            </a:p>
          </p:txBody>
        </p:sp>
        <p:sp>
          <p:nvSpPr>
            <p:cNvPr id="13" name="TextBox 12">
              <a:extLst>
                <a:ext uri="{FF2B5EF4-FFF2-40B4-BE49-F238E27FC236}">
                  <a16:creationId xmlns:a16="http://schemas.microsoft.com/office/drawing/2014/main" id="{952EC7F2-A494-B928-F068-1F98B2DACCCB}"/>
                </a:ext>
              </a:extLst>
            </p:cNvPr>
            <p:cNvSpPr txBox="1"/>
            <p:nvPr/>
          </p:nvSpPr>
          <p:spPr>
            <a:xfrm>
              <a:off x="6393949" y="4509577"/>
              <a:ext cx="80514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ACID</a:t>
              </a:r>
            </a:p>
          </p:txBody>
        </p:sp>
        <p:sp>
          <p:nvSpPr>
            <p:cNvPr id="14" name="TextBox 13">
              <a:extLst>
                <a:ext uri="{FF2B5EF4-FFF2-40B4-BE49-F238E27FC236}">
                  <a16:creationId xmlns:a16="http://schemas.microsoft.com/office/drawing/2014/main" id="{F6D61CEE-9D51-48EB-DEAE-30EF26588D71}"/>
                </a:ext>
              </a:extLst>
            </p:cNvPr>
            <p:cNvSpPr txBox="1"/>
            <p:nvPr/>
          </p:nvSpPr>
          <p:spPr>
            <a:xfrm>
              <a:off x="5481064" y="4081434"/>
              <a:ext cx="110828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Constraints</a:t>
              </a:r>
            </a:p>
          </p:txBody>
        </p:sp>
      </p:grpSp>
      <p:grpSp>
        <p:nvGrpSpPr>
          <p:cNvPr id="15" name="Group 14">
            <a:extLst>
              <a:ext uri="{FF2B5EF4-FFF2-40B4-BE49-F238E27FC236}">
                <a16:creationId xmlns:a16="http://schemas.microsoft.com/office/drawing/2014/main" id="{DEB128AB-A8BA-2F2A-DCC3-47F0055CDB2F}"/>
              </a:ext>
            </a:extLst>
          </p:cNvPr>
          <p:cNvGrpSpPr/>
          <p:nvPr/>
        </p:nvGrpSpPr>
        <p:grpSpPr>
          <a:xfrm>
            <a:off x="5034111" y="188719"/>
            <a:ext cx="6720616" cy="6479534"/>
            <a:chOff x="3100353" y="99472"/>
            <a:chExt cx="6720616" cy="6479534"/>
          </a:xfrm>
        </p:grpSpPr>
        <p:sp>
          <p:nvSpPr>
            <p:cNvPr id="16" name="Rectangle 15">
              <a:extLst>
                <a:ext uri="{FF2B5EF4-FFF2-40B4-BE49-F238E27FC236}">
                  <a16:creationId xmlns:a16="http://schemas.microsoft.com/office/drawing/2014/main" id="{B4F97444-B550-2CEE-1880-7EF977348C5B}"/>
                </a:ext>
              </a:extLst>
            </p:cNvPr>
            <p:cNvSpPr/>
            <p:nvPr/>
          </p:nvSpPr>
          <p:spPr bwMode="auto">
            <a:xfrm>
              <a:off x="6684437" y="5274964"/>
              <a:ext cx="1392109" cy="582948"/>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Management Automation</a:t>
              </a:r>
            </a:p>
          </p:txBody>
        </p:sp>
        <p:sp>
          <p:nvSpPr>
            <p:cNvPr id="17" name="Rectangle 16">
              <a:extLst>
                <a:ext uri="{FF2B5EF4-FFF2-40B4-BE49-F238E27FC236}">
                  <a16:creationId xmlns:a16="http://schemas.microsoft.com/office/drawing/2014/main" id="{EE3B5FD8-4C6E-EF37-F5B6-2905C84B7FE2}"/>
                </a:ext>
              </a:extLst>
            </p:cNvPr>
            <p:cNvSpPr/>
            <p:nvPr/>
          </p:nvSpPr>
          <p:spPr bwMode="auto">
            <a:xfrm>
              <a:off x="7731083" y="4299796"/>
              <a:ext cx="1173469" cy="582948"/>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Extension support </a:t>
              </a:r>
            </a:p>
          </p:txBody>
        </p:sp>
        <p:grpSp>
          <p:nvGrpSpPr>
            <p:cNvPr id="18" name="Group 17">
              <a:extLst>
                <a:ext uri="{FF2B5EF4-FFF2-40B4-BE49-F238E27FC236}">
                  <a16:creationId xmlns:a16="http://schemas.microsoft.com/office/drawing/2014/main" id="{EF914D4D-E8A9-B2A7-6E63-21EB0B6887C8}"/>
                </a:ext>
              </a:extLst>
            </p:cNvPr>
            <p:cNvGrpSpPr/>
            <p:nvPr/>
          </p:nvGrpSpPr>
          <p:grpSpPr>
            <a:xfrm>
              <a:off x="3100353" y="99472"/>
              <a:ext cx="6720616" cy="6479534"/>
              <a:chOff x="3100353" y="99472"/>
              <a:chExt cx="6720616" cy="6479534"/>
            </a:xfrm>
          </p:grpSpPr>
          <p:sp>
            <p:nvSpPr>
              <p:cNvPr id="19" name="Oval 18">
                <a:extLst>
                  <a:ext uri="{FF2B5EF4-FFF2-40B4-BE49-F238E27FC236}">
                    <a16:creationId xmlns:a16="http://schemas.microsoft.com/office/drawing/2014/main" id="{C3EC4B1F-009B-1A7B-A76B-368DA1879DCB}"/>
                  </a:ext>
                </a:extLst>
              </p:cNvPr>
              <p:cNvSpPr/>
              <p:nvPr/>
            </p:nvSpPr>
            <p:spPr bwMode="auto">
              <a:xfrm>
                <a:off x="3361631" y="412897"/>
                <a:ext cx="5971918" cy="5971918"/>
              </a:xfrm>
              <a:prstGeom prst="ellipse">
                <a:avLst/>
              </a:prstGeom>
              <a:noFill/>
              <a:ln w="25400">
                <a:solidFill>
                  <a:srgbClr val="50E5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0" name="Rectangle 19">
                <a:extLst>
                  <a:ext uri="{FF2B5EF4-FFF2-40B4-BE49-F238E27FC236}">
                    <a16:creationId xmlns:a16="http://schemas.microsoft.com/office/drawing/2014/main" id="{173BA991-46AC-9250-DE8B-EB4336DD4D8E}"/>
                  </a:ext>
                </a:extLst>
              </p:cNvPr>
              <p:cNvSpPr/>
              <p:nvPr/>
            </p:nvSpPr>
            <p:spPr bwMode="auto">
              <a:xfrm>
                <a:off x="8742656" y="4742441"/>
                <a:ext cx="497049" cy="52139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1" name="Oval 20">
                <a:extLst>
                  <a:ext uri="{FF2B5EF4-FFF2-40B4-BE49-F238E27FC236}">
                    <a16:creationId xmlns:a16="http://schemas.microsoft.com/office/drawing/2014/main" id="{5835F3A0-2711-5E07-5844-6F8B14370946}"/>
                  </a:ext>
                </a:extLst>
              </p:cNvPr>
              <p:cNvSpPr/>
              <p:nvPr/>
            </p:nvSpPr>
            <p:spPr bwMode="auto">
              <a:xfrm>
                <a:off x="8522154" y="1389008"/>
                <a:ext cx="379994" cy="37999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7A4089CA-1BF9-118E-E23E-77997ECA6B42}"/>
                  </a:ext>
                </a:extLst>
              </p:cNvPr>
              <p:cNvGrpSpPr/>
              <p:nvPr/>
            </p:nvGrpSpPr>
            <p:grpSpPr>
              <a:xfrm>
                <a:off x="3100353" y="2475276"/>
                <a:ext cx="415292" cy="605472"/>
                <a:chOff x="728663" y="5668963"/>
                <a:chExt cx="339725" cy="495300"/>
              </a:xfrm>
            </p:grpSpPr>
            <p:sp>
              <p:nvSpPr>
                <p:cNvPr id="144" name="Rectangle 174">
                  <a:extLst>
                    <a:ext uri="{FF2B5EF4-FFF2-40B4-BE49-F238E27FC236}">
                      <a16:creationId xmlns:a16="http://schemas.microsoft.com/office/drawing/2014/main" id="{373FCC2E-DC14-0E4D-5457-97D3EB7AFBC0}"/>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Rectangle 175">
                  <a:extLst>
                    <a:ext uri="{FF2B5EF4-FFF2-40B4-BE49-F238E27FC236}">
                      <a16:creationId xmlns:a16="http://schemas.microsoft.com/office/drawing/2014/main" id="{EC331E77-62F7-C38C-8C95-6B91862F51B2}"/>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6" name="Rectangle 176">
                  <a:extLst>
                    <a:ext uri="{FF2B5EF4-FFF2-40B4-BE49-F238E27FC236}">
                      <a16:creationId xmlns:a16="http://schemas.microsoft.com/office/drawing/2014/main" id="{B4FD65AC-F0CF-27EB-66FC-527DB4CFDFEF}"/>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7" name="Rectangle 177">
                  <a:extLst>
                    <a:ext uri="{FF2B5EF4-FFF2-40B4-BE49-F238E27FC236}">
                      <a16:creationId xmlns:a16="http://schemas.microsoft.com/office/drawing/2014/main" id="{6EA66039-CF10-B2EA-A651-49BCB806E7F3}"/>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Rectangle 178">
                  <a:extLst>
                    <a:ext uri="{FF2B5EF4-FFF2-40B4-BE49-F238E27FC236}">
                      <a16:creationId xmlns:a16="http://schemas.microsoft.com/office/drawing/2014/main" id="{FCF99DC0-1FCD-37FF-3772-D721A0EE992B}"/>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Rectangle 179">
                  <a:extLst>
                    <a:ext uri="{FF2B5EF4-FFF2-40B4-BE49-F238E27FC236}">
                      <a16:creationId xmlns:a16="http://schemas.microsoft.com/office/drawing/2014/main" id="{7E475D11-9DAF-72E7-F91B-5FF2097A97A9}"/>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Freeform 180">
                  <a:extLst>
                    <a:ext uri="{FF2B5EF4-FFF2-40B4-BE49-F238E27FC236}">
                      <a16:creationId xmlns:a16="http://schemas.microsoft.com/office/drawing/2014/main" id="{0B388745-7EFF-208E-FE94-E961B8E84BAD}"/>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1" name="Freeform 181">
                  <a:extLst>
                    <a:ext uri="{FF2B5EF4-FFF2-40B4-BE49-F238E27FC236}">
                      <a16:creationId xmlns:a16="http://schemas.microsoft.com/office/drawing/2014/main" id="{FBECDDEB-6F9E-98EC-6E64-0F6154A2591A}"/>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130E84BB-73E9-F587-B23C-18B8E9DE2570}"/>
                  </a:ext>
                </a:extLst>
              </p:cNvPr>
              <p:cNvGrpSpPr/>
              <p:nvPr/>
            </p:nvGrpSpPr>
            <p:grpSpPr>
              <a:xfrm>
                <a:off x="3242195" y="4374236"/>
                <a:ext cx="653535" cy="639194"/>
                <a:chOff x="6881862" y="6994173"/>
                <a:chExt cx="1124603" cy="1099924"/>
              </a:xfrm>
            </p:grpSpPr>
            <p:sp useBgFill="1">
              <p:nvSpPr>
                <p:cNvPr id="131" name="Oval 130">
                  <a:extLst>
                    <a:ext uri="{FF2B5EF4-FFF2-40B4-BE49-F238E27FC236}">
                      <a16:creationId xmlns:a16="http://schemas.microsoft.com/office/drawing/2014/main" id="{01979FA0-B6B8-D735-23F1-D8D050AF6355}"/>
                    </a:ext>
                  </a:extLst>
                </p:cNvPr>
                <p:cNvSpPr/>
                <p:nvPr/>
              </p:nvSpPr>
              <p:spPr bwMode="auto">
                <a:xfrm>
                  <a:off x="6948226" y="7048197"/>
                  <a:ext cx="991880" cy="991879"/>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 name="Group 184">
                  <a:extLst>
                    <a:ext uri="{FF2B5EF4-FFF2-40B4-BE49-F238E27FC236}">
                      <a16:creationId xmlns:a16="http://schemas.microsoft.com/office/drawing/2014/main" id="{C790E6AE-1523-08BF-1C57-E0B521FE5640}"/>
                    </a:ext>
                  </a:extLst>
                </p:cNvPr>
                <p:cNvGrpSpPr>
                  <a:grpSpLocks noChangeAspect="1"/>
                </p:cNvGrpSpPr>
                <p:nvPr/>
              </p:nvGrpSpPr>
              <p:grpSpPr bwMode="auto">
                <a:xfrm>
                  <a:off x="6881862" y="6994173"/>
                  <a:ext cx="1124603" cy="1099924"/>
                  <a:chOff x="2197" y="2783"/>
                  <a:chExt cx="319" cy="312"/>
                </a:xfrm>
              </p:grpSpPr>
              <p:sp>
                <p:nvSpPr>
                  <p:cNvPr id="140" name="Freeform 185">
                    <a:extLst>
                      <a:ext uri="{FF2B5EF4-FFF2-40B4-BE49-F238E27FC236}">
                        <a16:creationId xmlns:a16="http://schemas.microsoft.com/office/drawing/2014/main" id="{2AF3C687-D7BD-746F-16D0-4AB7EF0EF74D}"/>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186">
                    <a:extLst>
                      <a:ext uri="{FF2B5EF4-FFF2-40B4-BE49-F238E27FC236}">
                        <a16:creationId xmlns:a16="http://schemas.microsoft.com/office/drawing/2014/main" id="{0CB08490-5D6F-204F-7792-F30221B80542}"/>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187">
                    <a:extLst>
                      <a:ext uri="{FF2B5EF4-FFF2-40B4-BE49-F238E27FC236}">
                        <a16:creationId xmlns:a16="http://schemas.microsoft.com/office/drawing/2014/main" id="{67F539F7-D0DB-A71B-11A1-B07F5779BA41}"/>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Freeform 188">
                    <a:extLst>
                      <a:ext uri="{FF2B5EF4-FFF2-40B4-BE49-F238E27FC236}">
                        <a16:creationId xmlns:a16="http://schemas.microsoft.com/office/drawing/2014/main" id="{7936AB69-9291-15FF-D3FE-EBE7AF5B5C88}"/>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33" name="Group 146">
                  <a:extLst>
                    <a:ext uri="{FF2B5EF4-FFF2-40B4-BE49-F238E27FC236}">
                      <a16:creationId xmlns:a16="http://schemas.microsoft.com/office/drawing/2014/main" id="{5E7C9D57-23E0-ECB9-EF4D-4B35FD7C70E7}"/>
                    </a:ext>
                  </a:extLst>
                </p:cNvPr>
                <p:cNvGrpSpPr>
                  <a:grpSpLocks noChangeAspect="1"/>
                </p:cNvGrpSpPr>
                <p:nvPr/>
              </p:nvGrpSpPr>
              <p:grpSpPr bwMode="auto">
                <a:xfrm>
                  <a:off x="7242102" y="7312360"/>
                  <a:ext cx="404122" cy="463551"/>
                  <a:chOff x="430" y="2783"/>
                  <a:chExt cx="272" cy="312"/>
                </a:xfrm>
              </p:grpSpPr>
              <p:sp>
                <p:nvSpPr>
                  <p:cNvPr id="134" name="Rectangle 147">
                    <a:extLst>
                      <a:ext uri="{FF2B5EF4-FFF2-40B4-BE49-F238E27FC236}">
                        <a16:creationId xmlns:a16="http://schemas.microsoft.com/office/drawing/2014/main" id="{E3909BF3-7660-55DF-47E0-79D5A028E8EC}"/>
                      </a:ext>
                    </a:extLst>
                  </p:cNvPr>
                  <p:cNvSpPr>
                    <a:spLocks noChangeArrowheads="1"/>
                  </p:cNvSpPr>
                  <p:nvPr/>
                </p:nvSpPr>
                <p:spPr bwMode="auto">
                  <a:xfrm>
                    <a:off x="430" y="3027"/>
                    <a:ext cx="29" cy="68"/>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Rectangle 148">
                    <a:extLst>
                      <a:ext uri="{FF2B5EF4-FFF2-40B4-BE49-F238E27FC236}">
                        <a16:creationId xmlns:a16="http://schemas.microsoft.com/office/drawing/2014/main" id="{B5EC95DB-1C82-8738-8836-29607EE0EC71}"/>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Rectangle 149">
                    <a:extLst>
                      <a:ext uri="{FF2B5EF4-FFF2-40B4-BE49-F238E27FC236}">
                        <a16:creationId xmlns:a16="http://schemas.microsoft.com/office/drawing/2014/main" id="{B1C78ACF-8C2D-EE7C-9E6D-F1DCE52BEE3D}"/>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7" name="Rectangle 150">
                    <a:extLst>
                      <a:ext uri="{FF2B5EF4-FFF2-40B4-BE49-F238E27FC236}">
                        <a16:creationId xmlns:a16="http://schemas.microsoft.com/office/drawing/2014/main" id="{015492D9-08A2-2EEF-EA3C-3A194B22B72F}"/>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8" name="Rectangle 151">
                    <a:extLst>
                      <a:ext uri="{FF2B5EF4-FFF2-40B4-BE49-F238E27FC236}">
                        <a16:creationId xmlns:a16="http://schemas.microsoft.com/office/drawing/2014/main" id="{7110A50B-8410-359C-CFB6-B95005791879}"/>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9" name="Rectangle 152">
                    <a:extLst>
                      <a:ext uri="{FF2B5EF4-FFF2-40B4-BE49-F238E27FC236}">
                        <a16:creationId xmlns:a16="http://schemas.microsoft.com/office/drawing/2014/main" id="{E0200E86-0DEA-FE01-D11D-AEFA96628F61}"/>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1E00AA96-833C-274B-D6BB-2A1DB633652A}"/>
                  </a:ext>
                </a:extLst>
              </p:cNvPr>
              <p:cNvGrpSpPr/>
              <p:nvPr/>
            </p:nvGrpSpPr>
            <p:grpSpPr>
              <a:xfrm>
                <a:off x="6165819" y="99472"/>
                <a:ext cx="384670" cy="474734"/>
                <a:chOff x="-2877254" y="-509638"/>
                <a:chExt cx="3830386" cy="4727197"/>
              </a:xfrm>
              <a:solidFill>
                <a:srgbClr val="3C3C41"/>
              </a:solidFill>
            </p:grpSpPr>
            <p:sp>
              <p:nvSpPr>
                <p:cNvPr id="127" name="Rectangle 27">
                  <a:extLst>
                    <a:ext uri="{FF2B5EF4-FFF2-40B4-BE49-F238E27FC236}">
                      <a16:creationId xmlns:a16="http://schemas.microsoft.com/office/drawing/2014/main" id="{2BB37CD1-65BF-B20C-21C6-AE6B84EC2DEA}"/>
                    </a:ext>
                  </a:extLst>
                </p:cNvPr>
                <p:cNvSpPr>
                  <a:spLocks noChangeArrowheads="1"/>
                </p:cNvSpPr>
                <p:nvPr/>
              </p:nvSpPr>
              <p:spPr bwMode="auto">
                <a:xfrm>
                  <a:off x="-2877254" y="1405561"/>
                  <a:ext cx="3830386" cy="28119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8" name="Freeform 29">
                  <a:extLst>
                    <a:ext uri="{FF2B5EF4-FFF2-40B4-BE49-F238E27FC236}">
                      <a16:creationId xmlns:a16="http://schemas.microsoft.com/office/drawing/2014/main" id="{574B15C6-B6B0-D038-8BB3-AE9FAFEDC6F9}"/>
                    </a:ext>
                  </a:extLst>
                </p:cNvPr>
                <p:cNvSpPr>
                  <a:spLocks/>
                </p:cNvSpPr>
                <p:nvPr/>
              </p:nvSpPr>
              <p:spPr bwMode="auto">
                <a:xfrm>
                  <a:off x="-1402854" y="2150367"/>
                  <a:ext cx="881595" cy="881593"/>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30">
                  <a:extLst>
                    <a:ext uri="{FF2B5EF4-FFF2-40B4-BE49-F238E27FC236}">
                      <a16:creationId xmlns:a16="http://schemas.microsoft.com/office/drawing/2014/main" id="{E9D6B744-990A-D087-1A62-CA09F7B9138F}"/>
                    </a:ext>
                  </a:extLst>
                </p:cNvPr>
                <p:cNvSpPr>
                  <a:spLocks/>
                </p:cNvSpPr>
                <p:nvPr/>
              </p:nvSpPr>
              <p:spPr bwMode="auto">
                <a:xfrm>
                  <a:off x="-1190061" y="2897424"/>
                  <a:ext cx="455998" cy="1033596"/>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Shape 110">
                  <a:extLst>
                    <a:ext uri="{FF2B5EF4-FFF2-40B4-BE49-F238E27FC236}">
                      <a16:creationId xmlns:a16="http://schemas.microsoft.com/office/drawing/2014/main" id="{E3D28395-A825-E98C-F882-24181FE61310}"/>
                    </a:ext>
                  </a:extLst>
                </p:cNvPr>
                <p:cNvSpPr/>
                <p:nvPr/>
              </p:nvSpPr>
              <p:spPr bwMode="auto">
                <a:xfrm>
                  <a:off x="-2436452" y="-509638"/>
                  <a:ext cx="2948790" cy="2423892"/>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5" name="Group 154">
                <a:extLst>
                  <a:ext uri="{FF2B5EF4-FFF2-40B4-BE49-F238E27FC236}">
                    <a16:creationId xmlns:a16="http://schemas.microsoft.com/office/drawing/2014/main" id="{C8DE1074-D7CF-8446-03A9-14F331753DB8}"/>
                  </a:ext>
                </a:extLst>
              </p:cNvPr>
              <p:cNvGrpSpPr>
                <a:grpSpLocks noChangeAspect="1"/>
              </p:cNvGrpSpPr>
              <p:nvPr/>
            </p:nvGrpSpPr>
            <p:grpSpPr bwMode="auto">
              <a:xfrm>
                <a:off x="8455905" y="1267911"/>
                <a:ext cx="535276" cy="537542"/>
                <a:chOff x="2420" y="2096"/>
                <a:chExt cx="236" cy="237"/>
              </a:xfrm>
              <a:solidFill>
                <a:srgbClr val="0078D4"/>
              </a:solidFill>
            </p:grpSpPr>
            <p:sp>
              <p:nvSpPr>
                <p:cNvPr id="118" name="Freeform 155">
                  <a:extLst>
                    <a:ext uri="{FF2B5EF4-FFF2-40B4-BE49-F238E27FC236}">
                      <a16:creationId xmlns:a16="http://schemas.microsoft.com/office/drawing/2014/main" id="{42B8D8DD-8EF1-701E-D6C1-6CEB89255BF8}"/>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9" name="Freeform 156">
                  <a:extLst>
                    <a:ext uri="{FF2B5EF4-FFF2-40B4-BE49-F238E27FC236}">
                      <a16:creationId xmlns:a16="http://schemas.microsoft.com/office/drawing/2014/main" id="{53BE6244-57FA-C62A-6163-A9303E367A9D}"/>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0" name="Freeform 157">
                  <a:extLst>
                    <a:ext uri="{FF2B5EF4-FFF2-40B4-BE49-F238E27FC236}">
                      <a16:creationId xmlns:a16="http://schemas.microsoft.com/office/drawing/2014/main" id="{8B27985A-F222-DEF9-F3C7-55697CC9C6DE}"/>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Freeform 158">
                  <a:extLst>
                    <a:ext uri="{FF2B5EF4-FFF2-40B4-BE49-F238E27FC236}">
                      <a16:creationId xmlns:a16="http://schemas.microsoft.com/office/drawing/2014/main" id="{C2EFDF80-A432-DD9F-08C1-09E8EF353492}"/>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FF0E9079-2ECB-B173-582C-B4712F0288EA}"/>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3" name="Freeform 160">
                  <a:extLst>
                    <a:ext uri="{FF2B5EF4-FFF2-40B4-BE49-F238E27FC236}">
                      <a16:creationId xmlns:a16="http://schemas.microsoft.com/office/drawing/2014/main" id="{65E9D03E-F30E-268C-EFA6-7CE38138980F}"/>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4" name="Freeform 161">
                  <a:extLst>
                    <a:ext uri="{FF2B5EF4-FFF2-40B4-BE49-F238E27FC236}">
                      <a16:creationId xmlns:a16="http://schemas.microsoft.com/office/drawing/2014/main" id="{D70E8F91-A87F-087C-3175-126D5552D5FD}"/>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5" name="Freeform 162">
                  <a:extLst>
                    <a:ext uri="{FF2B5EF4-FFF2-40B4-BE49-F238E27FC236}">
                      <a16:creationId xmlns:a16="http://schemas.microsoft.com/office/drawing/2014/main" id="{2EFE72ED-5405-6C79-8D82-811B6CC0AC09}"/>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6" name="Freeform 163">
                  <a:extLst>
                    <a:ext uri="{FF2B5EF4-FFF2-40B4-BE49-F238E27FC236}">
                      <a16:creationId xmlns:a16="http://schemas.microsoft.com/office/drawing/2014/main" id="{91A3170F-B47E-44A9-972E-8C2B925A8BDB}"/>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B74A091C-BBC6-B961-3E82-376432475611}"/>
                  </a:ext>
                </a:extLst>
              </p:cNvPr>
              <p:cNvGrpSpPr/>
              <p:nvPr/>
            </p:nvGrpSpPr>
            <p:grpSpPr>
              <a:xfrm>
                <a:off x="4759765" y="5275314"/>
                <a:ext cx="622229" cy="1078278"/>
                <a:chOff x="16419700" y="3862912"/>
                <a:chExt cx="622229" cy="1078278"/>
              </a:xfrm>
            </p:grpSpPr>
            <p:grpSp>
              <p:nvGrpSpPr>
                <p:cNvPr id="98" name="Group 386">
                  <a:extLst>
                    <a:ext uri="{FF2B5EF4-FFF2-40B4-BE49-F238E27FC236}">
                      <a16:creationId xmlns:a16="http://schemas.microsoft.com/office/drawing/2014/main" id="{6705C8D9-D614-4CD5-1F95-9593251BA60A}"/>
                    </a:ext>
                  </a:extLst>
                </p:cNvPr>
                <p:cNvGrpSpPr>
                  <a:grpSpLocks noChangeAspect="1"/>
                </p:cNvGrpSpPr>
                <p:nvPr/>
              </p:nvGrpSpPr>
              <p:grpSpPr bwMode="auto">
                <a:xfrm>
                  <a:off x="16419700" y="4474519"/>
                  <a:ext cx="622229" cy="466671"/>
                  <a:chOff x="7014" y="2816"/>
                  <a:chExt cx="312" cy="234"/>
                </a:xfrm>
              </p:grpSpPr>
              <p:sp>
                <p:nvSpPr>
                  <p:cNvPr id="106" name="AutoShape 385">
                    <a:extLst>
                      <a:ext uri="{FF2B5EF4-FFF2-40B4-BE49-F238E27FC236}">
                        <a16:creationId xmlns:a16="http://schemas.microsoft.com/office/drawing/2014/main" id="{3FD09C93-BF7D-5708-6B30-62AB96E68E74}"/>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7" name="Rectangle 387">
                    <a:extLst>
                      <a:ext uri="{FF2B5EF4-FFF2-40B4-BE49-F238E27FC236}">
                        <a16:creationId xmlns:a16="http://schemas.microsoft.com/office/drawing/2014/main" id="{521F27AE-CAD2-977B-DB90-D77E01351554}"/>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Rectangle 388">
                    <a:extLst>
                      <a:ext uri="{FF2B5EF4-FFF2-40B4-BE49-F238E27FC236}">
                        <a16:creationId xmlns:a16="http://schemas.microsoft.com/office/drawing/2014/main" id="{8E1AD55E-FFA4-52BC-50C4-2671F9A2A0D6}"/>
                      </a:ext>
                    </a:extLst>
                  </p:cNvPr>
                  <p:cNvSpPr>
                    <a:spLocks noChangeArrowheads="1"/>
                  </p:cNvSpPr>
                  <p:nvPr/>
                </p:nvSpPr>
                <p:spPr bwMode="auto">
                  <a:xfrm>
                    <a:off x="7014" y="2816"/>
                    <a:ext cx="312" cy="29"/>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9" name="Oval 389">
                    <a:extLst>
                      <a:ext uri="{FF2B5EF4-FFF2-40B4-BE49-F238E27FC236}">
                        <a16:creationId xmlns:a16="http://schemas.microsoft.com/office/drawing/2014/main" id="{51F73112-056F-AA7E-A4BF-0A7033BDF717}"/>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0" name="Oval 390">
                    <a:extLst>
                      <a:ext uri="{FF2B5EF4-FFF2-40B4-BE49-F238E27FC236}">
                        <a16:creationId xmlns:a16="http://schemas.microsoft.com/office/drawing/2014/main" id="{F02CD026-4C5C-CCE4-CDC8-8F5241BE3DB3}"/>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Oval 391">
                    <a:extLst>
                      <a:ext uri="{FF2B5EF4-FFF2-40B4-BE49-F238E27FC236}">
                        <a16:creationId xmlns:a16="http://schemas.microsoft.com/office/drawing/2014/main" id="{C5A0A341-A940-48C8-C032-9F07B7870926}"/>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Rectangle 392">
                    <a:extLst>
                      <a:ext uri="{FF2B5EF4-FFF2-40B4-BE49-F238E27FC236}">
                        <a16:creationId xmlns:a16="http://schemas.microsoft.com/office/drawing/2014/main" id="{762EC4E0-12AF-22AC-ABB6-1B65BD3087FB}"/>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3" name="Rectangle 393">
                    <a:extLst>
                      <a:ext uri="{FF2B5EF4-FFF2-40B4-BE49-F238E27FC236}">
                        <a16:creationId xmlns:a16="http://schemas.microsoft.com/office/drawing/2014/main" id="{21FA149B-7447-55E8-3EAB-5DA75AC8D57D}"/>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Rectangle 394">
                    <a:extLst>
                      <a:ext uri="{FF2B5EF4-FFF2-40B4-BE49-F238E27FC236}">
                        <a16:creationId xmlns:a16="http://schemas.microsoft.com/office/drawing/2014/main" id="{B3746871-1EFD-EC8F-7516-867ACF6DA815}"/>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Rectangle 395">
                    <a:extLst>
                      <a:ext uri="{FF2B5EF4-FFF2-40B4-BE49-F238E27FC236}">
                        <a16:creationId xmlns:a16="http://schemas.microsoft.com/office/drawing/2014/main" id="{BE95533C-54A8-1C51-5B69-E127B0E4036F}"/>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6" name="Rectangle 396">
                    <a:extLst>
                      <a:ext uri="{FF2B5EF4-FFF2-40B4-BE49-F238E27FC236}">
                        <a16:creationId xmlns:a16="http://schemas.microsoft.com/office/drawing/2014/main" id="{BACB7AB5-BD2E-4C44-BB41-9AA1CA99C366}"/>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Rectangle 397">
                    <a:extLst>
                      <a:ext uri="{FF2B5EF4-FFF2-40B4-BE49-F238E27FC236}">
                        <a16:creationId xmlns:a16="http://schemas.microsoft.com/office/drawing/2014/main" id="{39CEEF14-C4E3-BE25-CCF4-90FE3411FE90}"/>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99" name="Group 235">
                  <a:extLst>
                    <a:ext uri="{FF2B5EF4-FFF2-40B4-BE49-F238E27FC236}">
                      <a16:creationId xmlns:a16="http://schemas.microsoft.com/office/drawing/2014/main" id="{5A2C0B0A-EA52-D49A-AE74-FA32342EF9DF}"/>
                    </a:ext>
                  </a:extLst>
                </p:cNvPr>
                <p:cNvGrpSpPr>
                  <a:grpSpLocks noChangeAspect="1"/>
                </p:cNvGrpSpPr>
                <p:nvPr/>
              </p:nvGrpSpPr>
              <p:grpSpPr bwMode="auto">
                <a:xfrm>
                  <a:off x="16520958" y="3862912"/>
                  <a:ext cx="419712" cy="462720"/>
                  <a:chOff x="5822" y="2781"/>
                  <a:chExt cx="283" cy="312"/>
                </a:xfrm>
              </p:grpSpPr>
              <p:sp>
                <p:nvSpPr>
                  <p:cNvPr id="100" name="Rectangle 236">
                    <a:extLst>
                      <a:ext uri="{FF2B5EF4-FFF2-40B4-BE49-F238E27FC236}">
                        <a16:creationId xmlns:a16="http://schemas.microsoft.com/office/drawing/2014/main" id="{1840168B-6010-5C33-0CD9-F9A3EB08A33F}"/>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1" name="Rectangle 237">
                    <a:extLst>
                      <a:ext uri="{FF2B5EF4-FFF2-40B4-BE49-F238E27FC236}">
                        <a16:creationId xmlns:a16="http://schemas.microsoft.com/office/drawing/2014/main" id="{F5EEB7A2-84EE-0F93-9C71-F1475253D971}"/>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Rectangle 238">
                    <a:extLst>
                      <a:ext uri="{FF2B5EF4-FFF2-40B4-BE49-F238E27FC236}">
                        <a16:creationId xmlns:a16="http://schemas.microsoft.com/office/drawing/2014/main" id="{75C3A036-7A0D-D750-BBC9-C4C632A4828E}"/>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Oval 239">
                    <a:extLst>
                      <a:ext uri="{FF2B5EF4-FFF2-40B4-BE49-F238E27FC236}">
                        <a16:creationId xmlns:a16="http://schemas.microsoft.com/office/drawing/2014/main" id="{17B906A1-1291-7E9C-F01D-5B062BB323C3}"/>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Oval 240">
                    <a:extLst>
                      <a:ext uri="{FF2B5EF4-FFF2-40B4-BE49-F238E27FC236}">
                        <a16:creationId xmlns:a16="http://schemas.microsoft.com/office/drawing/2014/main" id="{3A2A8903-C8B0-DDCC-B3EF-AC6531EBE332}"/>
                      </a:ext>
                    </a:extLst>
                  </p:cNvPr>
                  <p:cNvSpPr>
                    <a:spLocks noChangeArrowheads="1"/>
                  </p:cNvSpPr>
                  <p:nvPr/>
                </p:nvSpPr>
                <p:spPr bwMode="auto">
                  <a:xfrm>
                    <a:off x="5934" y="2979"/>
                    <a:ext cx="59" cy="59"/>
                  </a:xfrm>
                  <a:prstGeom prst="ellipse">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5" name="Oval 241">
                    <a:extLst>
                      <a:ext uri="{FF2B5EF4-FFF2-40B4-BE49-F238E27FC236}">
                        <a16:creationId xmlns:a16="http://schemas.microsoft.com/office/drawing/2014/main" id="{9C2A18C6-CE9A-B03A-3D50-FCBBEF0BC2CD}"/>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3931F941-211A-C672-DEC4-67E08414B581}"/>
                  </a:ext>
                </a:extLst>
              </p:cNvPr>
              <p:cNvGrpSpPr/>
              <p:nvPr/>
            </p:nvGrpSpPr>
            <p:grpSpPr>
              <a:xfrm>
                <a:off x="4199761" y="579925"/>
                <a:ext cx="709464" cy="824919"/>
                <a:chOff x="7093858" y="610069"/>
                <a:chExt cx="709464" cy="824919"/>
              </a:xfrm>
            </p:grpSpPr>
            <p:sp useBgFill="1">
              <p:nvSpPr>
                <p:cNvPr id="82" name="Oval 81">
                  <a:extLst>
                    <a:ext uri="{FF2B5EF4-FFF2-40B4-BE49-F238E27FC236}">
                      <a16:creationId xmlns:a16="http://schemas.microsoft.com/office/drawing/2014/main" id="{619E8523-E408-8A61-9B1E-D81DBAE81AA0}"/>
                    </a:ext>
                  </a:extLst>
                </p:cNvPr>
                <p:cNvSpPr/>
                <p:nvPr/>
              </p:nvSpPr>
              <p:spPr bwMode="auto">
                <a:xfrm>
                  <a:off x="7093858" y="610069"/>
                  <a:ext cx="709464" cy="7094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AB9E503C-ED30-8E1A-2727-CCE78887E531}"/>
                    </a:ext>
                  </a:extLst>
                </p:cNvPr>
                <p:cNvGrpSpPr/>
                <p:nvPr/>
              </p:nvGrpSpPr>
              <p:grpSpPr>
                <a:xfrm>
                  <a:off x="7162958" y="640974"/>
                  <a:ext cx="623660" cy="794014"/>
                  <a:chOff x="5564488" y="2011543"/>
                  <a:chExt cx="627333" cy="798693"/>
                </a:xfrm>
              </p:grpSpPr>
              <p:grpSp>
                <p:nvGrpSpPr>
                  <p:cNvPr id="84" name="Group 331">
                    <a:extLst>
                      <a:ext uri="{FF2B5EF4-FFF2-40B4-BE49-F238E27FC236}">
                        <a16:creationId xmlns:a16="http://schemas.microsoft.com/office/drawing/2014/main" id="{38BF5BFB-4D2A-6551-09AC-DBD5E036B147}"/>
                      </a:ext>
                    </a:extLst>
                  </p:cNvPr>
                  <p:cNvGrpSpPr>
                    <a:grpSpLocks noChangeAspect="1"/>
                  </p:cNvGrpSpPr>
                  <p:nvPr/>
                </p:nvGrpSpPr>
                <p:grpSpPr bwMode="auto">
                  <a:xfrm>
                    <a:off x="5746228" y="2011543"/>
                    <a:ext cx="445593" cy="369899"/>
                    <a:chOff x="2204" y="2803"/>
                    <a:chExt cx="312" cy="259"/>
                  </a:xfrm>
                </p:grpSpPr>
                <p:sp>
                  <p:nvSpPr>
                    <p:cNvPr id="90" name="Freeform 332">
                      <a:extLst>
                        <a:ext uri="{FF2B5EF4-FFF2-40B4-BE49-F238E27FC236}">
                          <a16:creationId xmlns:a16="http://schemas.microsoft.com/office/drawing/2014/main" id="{698F3B57-A7C6-3FC3-52A4-E2E442269D42}"/>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Freeform 333">
                      <a:extLst>
                        <a:ext uri="{FF2B5EF4-FFF2-40B4-BE49-F238E27FC236}">
                          <a16:creationId xmlns:a16="http://schemas.microsoft.com/office/drawing/2014/main" id="{759FD070-EB56-A310-A8B7-B65030EF0524}"/>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334">
                      <a:extLst>
                        <a:ext uri="{FF2B5EF4-FFF2-40B4-BE49-F238E27FC236}">
                          <a16:creationId xmlns:a16="http://schemas.microsoft.com/office/drawing/2014/main" id="{530E0D7B-B902-2198-A2C3-0ACC061E199C}"/>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335">
                      <a:extLst>
                        <a:ext uri="{FF2B5EF4-FFF2-40B4-BE49-F238E27FC236}">
                          <a16:creationId xmlns:a16="http://schemas.microsoft.com/office/drawing/2014/main" id="{0F7AA80B-C1E6-376C-3833-6D852C8DB671}"/>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336">
                      <a:extLst>
                        <a:ext uri="{FF2B5EF4-FFF2-40B4-BE49-F238E27FC236}">
                          <a16:creationId xmlns:a16="http://schemas.microsoft.com/office/drawing/2014/main" id="{273E8697-B41B-D3B2-215A-C4F1D1424E11}"/>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Freeform 337">
                      <a:extLst>
                        <a:ext uri="{FF2B5EF4-FFF2-40B4-BE49-F238E27FC236}">
                          <a16:creationId xmlns:a16="http://schemas.microsoft.com/office/drawing/2014/main" id="{C44B8022-A723-2C81-1787-FB460E2A851C}"/>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6" name="Oval 338">
                      <a:extLst>
                        <a:ext uri="{FF2B5EF4-FFF2-40B4-BE49-F238E27FC236}">
                          <a16:creationId xmlns:a16="http://schemas.microsoft.com/office/drawing/2014/main" id="{86EC24D6-C791-0889-1BE7-A2C5AA23A269}"/>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Freeform 339">
                      <a:extLst>
                        <a:ext uri="{FF2B5EF4-FFF2-40B4-BE49-F238E27FC236}">
                          <a16:creationId xmlns:a16="http://schemas.microsoft.com/office/drawing/2014/main" id="{E11BF1F7-1626-2FC5-686F-1B6F9BEDA8D5}"/>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5" name="Group 154">
                    <a:extLst>
                      <a:ext uri="{FF2B5EF4-FFF2-40B4-BE49-F238E27FC236}">
                        <a16:creationId xmlns:a16="http://schemas.microsoft.com/office/drawing/2014/main" id="{A613A56B-3B6C-5A3A-305F-559D7F4113C9}"/>
                      </a:ext>
                    </a:extLst>
                  </p:cNvPr>
                  <p:cNvGrpSpPr>
                    <a:grpSpLocks noChangeAspect="1"/>
                  </p:cNvGrpSpPr>
                  <p:nvPr/>
                </p:nvGrpSpPr>
                <p:grpSpPr bwMode="auto">
                  <a:xfrm>
                    <a:off x="5564487" y="2314936"/>
                    <a:ext cx="357187" cy="495300"/>
                    <a:chOff x="1057" y="2781"/>
                    <a:chExt cx="225" cy="312"/>
                  </a:xfrm>
                </p:grpSpPr>
                <p:sp>
                  <p:nvSpPr>
                    <p:cNvPr id="86" name="Oval 155">
                      <a:extLst>
                        <a:ext uri="{FF2B5EF4-FFF2-40B4-BE49-F238E27FC236}">
                          <a16:creationId xmlns:a16="http://schemas.microsoft.com/office/drawing/2014/main" id="{6A86F356-09EE-66B8-EBC6-6C0CC57F750C}"/>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Freeform 156">
                      <a:extLst>
                        <a:ext uri="{FF2B5EF4-FFF2-40B4-BE49-F238E27FC236}">
                          <a16:creationId xmlns:a16="http://schemas.microsoft.com/office/drawing/2014/main" id="{5A8DFF28-EBB4-AE99-E806-8E3EE4FA2790}"/>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157">
                      <a:extLst>
                        <a:ext uri="{FF2B5EF4-FFF2-40B4-BE49-F238E27FC236}">
                          <a16:creationId xmlns:a16="http://schemas.microsoft.com/office/drawing/2014/main" id="{9F069EF3-BB4F-577F-DEE3-F3E23F636736}"/>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Freeform 158">
                      <a:extLst>
                        <a:ext uri="{FF2B5EF4-FFF2-40B4-BE49-F238E27FC236}">
                          <a16:creationId xmlns:a16="http://schemas.microsoft.com/office/drawing/2014/main" id="{41746CB6-6A3C-822C-37F3-953A5075DEC9}"/>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grpSp>
            <p:nvGrpSpPr>
              <p:cNvPr id="28" name="Group 27">
                <a:extLst>
                  <a:ext uri="{FF2B5EF4-FFF2-40B4-BE49-F238E27FC236}">
                    <a16:creationId xmlns:a16="http://schemas.microsoft.com/office/drawing/2014/main" id="{03EDCD8E-0844-A194-73AF-4DA22601D889}"/>
                  </a:ext>
                </a:extLst>
              </p:cNvPr>
              <p:cNvGrpSpPr/>
              <p:nvPr/>
            </p:nvGrpSpPr>
            <p:grpSpPr>
              <a:xfrm>
                <a:off x="8470107" y="4734122"/>
                <a:ext cx="752982" cy="636425"/>
                <a:chOff x="9489939" y="2392277"/>
                <a:chExt cx="1298176" cy="1097228"/>
              </a:xfrm>
            </p:grpSpPr>
            <p:grpSp>
              <p:nvGrpSpPr>
                <p:cNvPr id="65" name="Group 198">
                  <a:extLst>
                    <a:ext uri="{FF2B5EF4-FFF2-40B4-BE49-F238E27FC236}">
                      <a16:creationId xmlns:a16="http://schemas.microsoft.com/office/drawing/2014/main" id="{7F5A382D-9A87-E4E0-20FC-F8C779C57487}"/>
                    </a:ext>
                  </a:extLst>
                </p:cNvPr>
                <p:cNvGrpSpPr>
                  <a:grpSpLocks noChangeAspect="1"/>
                </p:cNvGrpSpPr>
                <p:nvPr/>
              </p:nvGrpSpPr>
              <p:grpSpPr bwMode="auto">
                <a:xfrm>
                  <a:off x="10167500" y="2392277"/>
                  <a:ext cx="620615" cy="620615"/>
                  <a:chOff x="3411" y="2781"/>
                  <a:chExt cx="312" cy="312"/>
                </a:xfrm>
              </p:grpSpPr>
              <p:sp>
                <p:nvSpPr>
                  <p:cNvPr id="72" name="Freeform 199">
                    <a:extLst>
                      <a:ext uri="{FF2B5EF4-FFF2-40B4-BE49-F238E27FC236}">
                        <a16:creationId xmlns:a16="http://schemas.microsoft.com/office/drawing/2014/main" id="{C23992BC-2C93-82A9-44C1-417521D9CEEE}"/>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3" name="Freeform 200">
                    <a:extLst>
                      <a:ext uri="{FF2B5EF4-FFF2-40B4-BE49-F238E27FC236}">
                        <a16:creationId xmlns:a16="http://schemas.microsoft.com/office/drawing/2014/main" id="{868E116A-4056-8AA7-5DBB-01B9D2E7DD2F}"/>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4" name="Freeform 201">
                    <a:extLst>
                      <a:ext uri="{FF2B5EF4-FFF2-40B4-BE49-F238E27FC236}">
                        <a16:creationId xmlns:a16="http://schemas.microsoft.com/office/drawing/2014/main" id="{89985DF6-BD01-85DE-9D7B-30967FF10B08}"/>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5" name="Freeform 202">
                    <a:extLst>
                      <a:ext uri="{FF2B5EF4-FFF2-40B4-BE49-F238E27FC236}">
                        <a16:creationId xmlns:a16="http://schemas.microsoft.com/office/drawing/2014/main" id="{B7DB16FC-5E6D-7921-B77A-125DAFB6C646}"/>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Freeform 203">
                    <a:extLst>
                      <a:ext uri="{FF2B5EF4-FFF2-40B4-BE49-F238E27FC236}">
                        <a16:creationId xmlns:a16="http://schemas.microsoft.com/office/drawing/2014/main" id="{0D9BB258-B583-7ADB-96E4-CF55FF080BD8}"/>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Freeform 204">
                    <a:extLst>
                      <a:ext uri="{FF2B5EF4-FFF2-40B4-BE49-F238E27FC236}">
                        <a16:creationId xmlns:a16="http://schemas.microsoft.com/office/drawing/2014/main" id="{65E055D7-97C8-30CC-2445-511319DC43CE}"/>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Freeform 205">
                    <a:extLst>
                      <a:ext uri="{FF2B5EF4-FFF2-40B4-BE49-F238E27FC236}">
                        <a16:creationId xmlns:a16="http://schemas.microsoft.com/office/drawing/2014/main" id="{C740AE4A-E790-BC5D-EC0E-3C184BC54F16}"/>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Freeform 206">
                    <a:extLst>
                      <a:ext uri="{FF2B5EF4-FFF2-40B4-BE49-F238E27FC236}">
                        <a16:creationId xmlns:a16="http://schemas.microsoft.com/office/drawing/2014/main" id="{C8A8F09A-3984-924D-4F39-82A3A238AFD4}"/>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Freeform 207">
                    <a:extLst>
                      <a:ext uri="{FF2B5EF4-FFF2-40B4-BE49-F238E27FC236}">
                        <a16:creationId xmlns:a16="http://schemas.microsoft.com/office/drawing/2014/main" id="{11F26D55-F66E-7DDC-E9B1-5F15C2C900E7}"/>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Freeform 208">
                    <a:extLst>
                      <a:ext uri="{FF2B5EF4-FFF2-40B4-BE49-F238E27FC236}">
                        <a16:creationId xmlns:a16="http://schemas.microsoft.com/office/drawing/2014/main" id="{2DED7B91-9AF6-7ADE-2E75-F4AC82F8993E}"/>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F1CB4FF9-CD5B-000A-5F73-64C6B78B7863}"/>
                    </a:ext>
                  </a:extLst>
                </p:cNvPr>
                <p:cNvGrpSpPr/>
                <p:nvPr/>
              </p:nvGrpSpPr>
              <p:grpSpPr>
                <a:xfrm>
                  <a:off x="9489939" y="2870895"/>
                  <a:ext cx="641495" cy="618610"/>
                  <a:chOff x="10314712" y="4338982"/>
                  <a:chExt cx="762657" cy="735450"/>
                </a:xfrm>
              </p:grpSpPr>
              <p:sp>
                <p:nvSpPr>
                  <p:cNvPr id="67" name="Freeform 235">
                    <a:extLst>
                      <a:ext uri="{FF2B5EF4-FFF2-40B4-BE49-F238E27FC236}">
                        <a16:creationId xmlns:a16="http://schemas.microsoft.com/office/drawing/2014/main" id="{D910780F-0A72-8309-DE4A-94123DF3A27F}"/>
                      </a:ext>
                    </a:extLst>
                  </p:cNvPr>
                  <p:cNvSpPr>
                    <a:spLocks/>
                  </p:cNvSpPr>
                  <p:nvPr/>
                </p:nvSpPr>
                <p:spPr bwMode="auto">
                  <a:xfrm>
                    <a:off x="10314712" y="4578320"/>
                    <a:ext cx="496111" cy="496112"/>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7DABF26D-2B3A-2EF5-8B16-19AEBF5A3782}"/>
                      </a:ext>
                    </a:extLst>
                  </p:cNvPr>
                  <p:cNvGrpSpPr/>
                  <p:nvPr/>
                </p:nvGrpSpPr>
                <p:grpSpPr>
                  <a:xfrm>
                    <a:off x="10512944" y="4338982"/>
                    <a:ext cx="564425" cy="549073"/>
                    <a:chOff x="11002179" y="3188824"/>
                    <a:chExt cx="564425" cy="549073"/>
                  </a:xfrm>
                </p:grpSpPr>
                <p:sp>
                  <p:nvSpPr>
                    <p:cNvPr id="69" name="Rectangle 33">
                      <a:extLst>
                        <a:ext uri="{FF2B5EF4-FFF2-40B4-BE49-F238E27FC236}">
                          <a16:creationId xmlns:a16="http://schemas.microsoft.com/office/drawing/2014/main" id="{3CDEF496-DA6F-C869-003E-93AEDCB8A66E}"/>
                        </a:ext>
                      </a:extLst>
                    </p:cNvPr>
                    <p:cNvSpPr>
                      <a:spLocks noChangeArrowheads="1"/>
                    </p:cNvSpPr>
                    <p:nvPr/>
                  </p:nvSpPr>
                  <p:spPr bwMode="auto">
                    <a:xfrm>
                      <a:off x="11476132" y="3188824"/>
                      <a:ext cx="90472" cy="30261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0" name="Rectangle 34">
                      <a:extLst>
                        <a:ext uri="{FF2B5EF4-FFF2-40B4-BE49-F238E27FC236}">
                          <a16:creationId xmlns:a16="http://schemas.microsoft.com/office/drawing/2014/main" id="{4BA8BFB2-7447-60EA-24D5-44143E7DF219}"/>
                        </a:ext>
                      </a:extLst>
                    </p:cNvPr>
                    <p:cNvSpPr>
                      <a:spLocks noChangeArrowheads="1"/>
                    </p:cNvSpPr>
                    <p:nvPr/>
                  </p:nvSpPr>
                  <p:spPr bwMode="auto">
                    <a:xfrm>
                      <a:off x="11254754" y="3188825"/>
                      <a:ext cx="302614" cy="93592"/>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1" name="Freeform 39">
                      <a:extLst>
                        <a:ext uri="{FF2B5EF4-FFF2-40B4-BE49-F238E27FC236}">
                          <a16:creationId xmlns:a16="http://schemas.microsoft.com/office/drawing/2014/main" id="{E74BC837-193D-594F-9EB3-92FF2F1572DD}"/>
                        </a:ext>
                      </a:extLst>
                    </p:cNvPr>
                    <p:cNvSpPr>
                      <a:spLocks/>
                    </p:cNvSpPr>
                    <p:nvPr/>
                  </p:nvSpPr>
                  <p:spPr bwMode="auto">
                    <a:xfrm>
                      <a:off x="11002179" y="3213782"/>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sp>
            <p:nvSpPr>
              <p:cNvPr id="29" name="Rectangle 28">
                <a:extLst>
                  <a:ext uri="{FF2B5EF4-FFF2-40B4-BE49-F238E27FC236}">
                    <a16:creationId xmlns:a16="http://schemas.microsoft.com/office/drawing/2014/main" id="{170E678C-AD90-79D3-9024-66699789E6BD}"/>
                  </a:ext>
                </a:extLst>
              </p:cNvPr>
              <p:cNvSpPr/>
              <p:nvPr/>
            </p:nvSpPr>
            <p:spPr bwMode="auto">
              <a:xfrm>
                <a:off x="8027385" y="1813350"/>
                <a:ext cx="781812" cy="582948"/>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Global reach </a:t>
                </a:r>
              </a:p>
            </p:txBody>
          </p:sp>
          <p:sp>
            <p:nvSpPr>
              <p:cNvPr id="30" name="Rectangle 29">
                <a:extLst>
                  <a:ext uri="{FF2B5EF4-FFF2-40B4-BE49-F238E27FC236}">
                    <a16:creationId xmlns:a16="http://schemas.microsoft.com/office/drawing/2014/main" id="{38494E07-5054-9B9C-B631-142B7FC2E674}"/>
                  </a:ext>
                </a:extLst>
              </p:cNvPr>
              <p:cNvSpPr/>
              <p:nvPr/>
            </p:nvSpPr>
            <p:spPr bwMode="auto">
              <a:xfrm>
                <a:off x="6029434" y="680817"/>
                <a:ext cx="795549" cy="336727"/>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Security</a:t>
                </a:r>
              </a:p>
            </p:txBody>
          </p:sp>
          <p:sp>
            <p:nvSpPr>
              <p:cNvPr id="31" name="Rectangle 30">
                <a:extLst>
                  <a:ext uri="{FF2B5EF4-FFF2-40B4-BE49-F238E27FC236}">
                    <a16:creationId xmlns:a16="http://schemas.microsoft.com/office/drawing/2014/main" id="{0747D03B-80CA-EC8B-6EF9-679FDE759D81}"/>
                  </a:ext>
                </a:extLst>
              </p:cNvPr>
              <p:cNvSpPr/>
              <p:nvPr/>
            </p:nvSpPr>
            <p:spPr bwMode="auto">
              <a:xfrm>
                <a:off x="3945408" y="4212731"/>
                <a:ext cx="844247" cy="582948"/>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Scale up &amp; out</a:t>
                </a:r>
              </a:p>
            </p:txBody>
          </p:sp>
          <p:sp>
            <p:nvSpPr>
              <p:cNvPr id="32" name="Rectangle 31">
                <a:extLst>
                  <a:ext uri="{FF2B5EF4-FFF2-40B4-BE49-F238E27FC236}">
                    <a16:creationId xmlns:a16="http://schemas.microsoft.com/office/drawing/2014/main" id="{36338C26-370A-BAB0-97BC-24F7D3DD883A}"/>
                  </a:ext>
                </a:extLst>
              </p:cNvPr>
              <p:cNvSpPr/>
              <p:nvPr/>
            </p:nvSpPr>
            <p:spPr bwMode="auto">
              <a:xfrm>
                <a:off x="5248383" y="5279198"/>
                <a:ext cx="1069898" cy="582948"/>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High</a:t>
                </a:r>
                <a:b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b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Availability</a:t>
                </a:r>
              </a:p>
            </p:txBody>
          </p:sp>
          <p:sp>
            <p:nvSpPr>
              <p:cNvPr id="33" name="Rectangle 32">
                <a:extLst>
                  <a:ext uri="{FF2B5EF4-FFF2-40B4-BE49-F238E27FC236}">
                    <a16:creationId xmlns:a16="http://schemas.microsoft.com/office/drawing/2014/main" id="{66482E89-5E1F-6601-021C-6425AFD55836}"/>
                  </a:ext>
                </a:extLst>
              </p:cNvPr>
              <p:cNvSpPr/>
              <p:nvPr/>
            </p:nvSpPr>
            <p:spPr bwMode="auto">
              <a:xfrm>
                <a:off x="3201160" y="2572838"/>
                <a:ext cx="1784564" cy="336727"/>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Compliance </a:t>
                </a:r>
              </a:p>
            </p:txBody>
          </p:sp>
          <p:sp>
            <p:nvSpPr>
              <p:cNvPr id="34" name="Rectangle 33">
                <a:extLst>
                  <a:ext uri="{FF2B5EF4-FFF2-40B4-BE49-F238E27FC236}">
                    <a16:creationId xmlns:a16="http://schemas.microsoft.com/office/drawing/2014/main" id="{C3C69D13-A59A-56C1-1444-20D91AE4171B}"/>
                  </a:ext>
                </a:extLst>
              </p:cNvPr>
              <p:cNvSpPr/>
              <p:nvPr/>
            </p:nvSpPr>
            <p:spPr bwMode="auto">
              <a:xfrm>
                <a:off x="4723283" y="1052039"/>
                <a:ext cx="1340201" cy="582948"/>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Intelligent performance</a:t>
                </a:r>
              </a:p>
            </p:txBody>
          </p:sp>
          <p:sp>
            <p:nvSpPr>
              <p:cNvPr id="35" name="Rectangle 34">
                <a:extLst>
                  <a:ext uri="{FF2B5EF4-FFF2-40B4-BE49-F238E27FC236}">
                    <a16:creationId xmlns:a16="http://schemas.microsoft.com/office/drawing/2014/main" id="{452FA6C7-C8C1-9300-385F-1950B25FA9A1}"/>
                  </a:ext>
                </a:extLst>
              </p:cNvPr>
              <p:cNvSpPr/>
              <p:nvPr/>
            </p:nvSpPr>
            <p:spPr bwMode="auto">
              <a:xfrm>
                <a:off x="8012200" y="2727624"/>
                <a:ext cx="1527211" cy="582948"/>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Ecosystem integration</a:t>
                </a:r>
              </a:p>
            </p:txBody>
          </p:sp>
          <p:grpSp>
            <p:nvGrpSpPr>
              <p:cNvPr id="36" name="Group 35">
                <a:extLst>
                  <a:ext uri="{FF2B5EF4-FFF2-40B4-BE49-F238E27FC236}">
                    <a16:creationId xmlns:a16="http://schemas.microsoft.com/office/drawing/2014/main" id="{01C3AB76-C1DD-B8AF-BDD2-981AC74ACA7D}"/>
                  </a:ext>
                </a:extLst>
              </p:cNvPr>
              <p:cNvGrpSpPr>
                <a:grpSpLocks noChangeAspect="1"/>
              </p:cNvGrpSpPr>
              <p:nvPr/>
            </p:nvGrpSpPr>
            <p:grpSpPr>
              <a:xfrm>
                <a:off x="7179801" y="5871693"/>
                <a:ext cx="533142" cy="707313"/>
                <a:chOff x="3446910" y="-69850"/>
                <a:chExt cx="5097461" cy="6762751"/>
              </a:xfrm>
            </p:grpSpPr>
            <p:grpSp>
              <p:nvGrpSpPr>
                <p:cNvPr id="52" name="Group 51">
                  <a:extLst>
                    <a:ext uri="{FF2B5EF4-FFF2-40B4-BE49-F238E27FC236}">
                      <a16:creationId xmlns:a16="http://schemas.microsoft.com/office/drawing/2014/main" id="{6BCE485B-0F84-579F-4671-08C3492D1355}"/>
                    </a:ext>
                  </a:extLst>
                </p:cNvPr>
                <p:cNvGrpSpPr/>
                <p:nvPr/>
              </p:nvGrpSpPr>
              <p:grpSpPr>
                <a:xfrm>
                  <a:off x="3446910" y="-69850"/>
                  <a:ext cx="5097461" cy="6762751"/>
                  <a:chOff x="1580010" y="-279400"/>
                  <a:chExt cx="5097461" cy="6762751"/>
                </a:xfrm>
              </p:grpSpPr>
              <p:sp>
                <p:nvSpPr>
                  <p:cNvPr id="61" name="Freeform 6">
                    <a:extLst>
                      <a:ext uri="{FF2B5EF4-FFF2-40B4-BE49-F238E27FC236}">
                        <a16:creationId xmlns:a16="http://schemas.microsoft.com/office/drawing/2014/main" id="{A9E8BDA2-5AE5-F816-43C7-DEB6A6E4C069}"/>
                      </a:ext>
                    </a:extLst>
                  </p:cNvPr>
                  <p:cNvSpPr>
                    <a:spLocks/>
                  </p:cNvSpPr>
                  <p:nvPr/>
                </p:nvSpPr>
                <p:spPr bwMode="auto">
                  <a:xfrm>
                    <a:off x="1580010" y="652462"/>
                    <a:ext cx="5097461" cy="5830889"/>
                  </a:xfrm>
                  <a:custGeom>
                    <a:avLst/>
                    <a:gdLst>
                      <a:gd name="T0" fmla="*/ 676 w 1352"/>
                      <a:gd name="T1" fmla="*/ 246 h 1547"/>
                      <a:gd name="T2" fmla="*/ 4 w 1352"/>
                      <a:gd name="T3" fmla="*/ 0 h 1547"/>
                      <a:gd name="T4" fmla="*/ 4 w 1352"/>
                      <a:gd name="T5" fmla="*/ 0 h 1547"/>
                      <a:gd name="T6" fmla="*/ 4 w 1352"/>
                      <a:gd name="T7" fmla="*/ 0 h 1547"/>
                      <a:gd name="T8" fmla="*/ 4 w 1352"/>
                      <a:gd name="T9" fmla="*/ 1300 h 1547"/>
                      <a:gd name="T10" fmla="*/ 658 w 1352"/>
                      <a:gd name="T11" fmla="*/ 1546 h 1547"/>
                      <a:gd name="T12" fmla="*/ 658 w 1352"/>
                      <a:gd name="T13" fmla="*/ 1547 h 1547"/>
                      <a:gd name="T14" fmla="*/ 669 w 1352"/>
                      <a:gd name="T15" fmla="*/ 1547 h 1547"/>
                      <a:gd name="T16" fmla="*/ 672 w 1352"/>
                      <a:gd name="T17" fmla="*/ 1547 h 1547"/>
                      <a:gd name="T18" fmla="*/ 672 w 1352"/>
                      <a:gd name="T19" fmla="*/ 1547 h 1547"/>
                      <a:gd name="T20" fmla="*/ 672 w 1352"/>
                      <a:gd name="T21" fmla="*/ 1547 h 1547"/>
                      <a:gd name="T22" fmla="*/ 1348 w 1352"/>
                      <a:gd name="T23" fmla="*/ 1300 h 1547"/>
                      <a:gd name="T24" fmla="*/ 1348 w 1352"/>
                      <a:gd name="T25" fmla="*/ 3 h 1547"/>
                      <a:gd name="T26" fmla="*/ 676 w 1352"/>
                      <a:gd name="T27" fmla="*/ 246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2" h="1547">
                        <a:moveTo>
                          <a:pt x="676" y="246"/>
                        </a:moveTo>
                        <a:cubicBezTo>
                          <a:pt x="304" y="246"/>
                          <a:pt x="4" y="137"/>
                          <a:pt x="4" y="0"/>
                        </a:cubicBezTo>
                        <a:cubicBezTo>
                          <a:pt x="4" y="0"/>
                          <a:pt x="4" y="0"/>
                          <a:pt x="4" y="0"/>
                        </a:cubicBezTo>
                        <a:cubicBezTo>
                          <a:pt x="4" y="0"/>
                          <a:pt x="4" y="0"/>
                          <a:pt x="4" y="0"/>
                        </a:cubicBezTo>
                        <a:cubicBezTo>
                          <a:pt x="4" y="1300"/>
                          <a:pt x="4" y="1300"/>
                          <a:pt x="4" y="1300"/>
                        </a:cubicBezTo>
                        <a:cubicBezTo>
                          <a:pt x="0" y="1433"/>
                          <a:pt x="292" y="1544"/>
                          <a:pt x="658" y="1546"/>
                        </a:cubicBezTo>
                        <a:cubicBezTo>
                          <a:pt x="658" y="1547"/>
                          <a:pt x="658" y="1547"/>
                          <a:pt x="658" y="1547"/>
                        </a:cubicBezTo>
                        <a:cubicBezTo>
                          <a:pt x="669" y="1547"/>
                          <a:pt x="669" y="1547"/>
                          <a:pt x="669" y="1547"/>
                        </a:cubicBezTo>
                        <a:cubicBezTo>
                          <a:pt x="670" y="1547"/>
                          <a:pt x="671" y="1547"/>
                          <a:pt x="672" y="1547"/>
                        </a:cubicBezTo>
                        <a:cubicBezTo>
                          <a:pt x="672" y="1547"/>
                          <a:pt x="672" y="1547"/>
                          <a:pt x="672" y="1547"/>
                        </a:cubicBezTo>
                        <a:cubicBezTo>
                          <a:pt x="672" y="1547"/>
                          <a:pt x="672" y="1547"/>
                          <a:pt x="672" y="1547"/>
                        </a:cubicBezTo>
                        <a:cubicBezTo>
                          <a:pt x="1047" y="1546"/>
                          <a:pt x="1352" y="1438"/>
                          <a:pt x="1348" y="1300"/>
                        </a:cubicBezTo>
                        <a:cubicBezTo>
                          <a:pt x="1348" y="3"/>
                          <a:pt x="1348" y="3"/>
                          <a:pt x="1348" y="3"/>
                        </a:cubicBezTo>
                        <a:cubicBezTo>
                          <a:pt x="1344" y="136"/>
                          <a:pt x="1045" y="246"/>
                          <a:pt x="676" y="246"/>
                        </a:cubicBezTo>
                        <a:close/>
                      </a:path>
                    </a:pathLst>
                  </a:custGeom>
                  <a:gradFill>
                    <a:gsLst>
                      <a:gs pos="0">
                        <a:srgbClr val="005DA4"/>
                      </a:gs>
                      <a:gs pos="58000">
                        <a:srgbClr val="0077D3"/>
                      </a:gs>
                      <a:gs pos="100000">
                        <a:srgbClr val="005CA2"/>
                      </a:gs>
                    </a:gsLst>
                    <a:lin ang="10800000" scaled="0"/>
                  </a:gra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7">
                    <a:extLst>
                      <a:ext uri="{FF2B5EF4-FFF2-40B4-BE49-F238E27FC236}">
                        <a16:creationId xmlns:a16="http://schemas.microsoft.com/office/drawing/2014/main" id="{3609A9EB-9EA5-AA5A-8EF9-9D30728EC13B}"/>
                      </a:ext>
                    </a:extLst>
                  </p:cNvPr>
                  <p:cNvSpPr>
                    <a:spLocks noEditPoints="1"/>
                  </p:cNvSpPr>
                  <p:nvPr/>
                </p:nvSpPr>
                <p:spPr bwMode="auto">
                  <a:xfrm>
                    <a:off x="1594294" y="-279400"/>
                    <a:ext cx="5067300" cy="1858963"/>
                  </a:xfrm>
                  <a:custGeom>
                    <a:avLst/>
                    <a:gdLst>
                      <a:gd name="T0" fmla="*/ 672 w 1344"/>
                      <a:gd name="T1" fmla="*/ 493 h 493"/>
                      <a:gd name="T2" fmla="*/ 1344 w 1344"/>
                      <a:gd name="T3" fmla="*/ 250 h 493"/>
                      <a:gd name="T4" fmla="*/ 1344 w 1344"/>
                      <a:gd name="T5" fmla="*/ 247 h 493"/>
                      <a:gd name="T6" fmla="*/ 1344 w 1344"/>
                      <a:gd name="T7" fmla="*/ 244 h 493"/>
                      <a:gd name="T8" fmla="*/ 1344 w 1344"/>
                      <a:gd name="T9" fmla="*/ 243 h 493"/>
                      <a:gd name="T10" fmla="*/ 672 w 1344"/>
                      <a:gd name="T11" fmla="*/ 0 h 493"/>
                      <a:gd name="T12" fmla="*/ 0 w 1344"/>
                      <a:gd name="T13" fmla="*/ 247 h 493"/>
                      <a:gd name="T14" fmla="*/ 0 w 1344"/>
                      <a:gd name="T15" fmla="*/ 247 h 493"/>
                      <a:gd name="T16" fmla="*/ 672 w 1344"/>
                      <a:gd name="T17" fmla="*/ 493 h 493"/>
                      <a:gd name="T18" fmla="*/ 414 w 1344"/>
                      <a:gd name="T19" fmla="*/ 89 h 493"/>
                      <a:gd name="T20" fmla="*/ 417 w 1344"/>
                      <a:gd name="T21" fmla="*/ 89 h 493"/>
                      <a:gd name="T22" fmla="*/ 421 w 1344"/>
                      <a:gd name="T23" fmla="*/ 88 h 493"/>
                      <a:gd name="T24" fmla="*/ 428 w 1344"/>
                      <a:gd name="T25" fmla="*/ 87 h 493"/>
                      <a:gd name="T26" fmla="*/ 429 w 1344"/>
                      <a:gd name="T27" fmla="*/ 87 h 493"/>
                      <a:gd name="T28" fmla="*/ 672 w 1344"/>
                      <a:gd name="T29" fmla="*/ 69 h 493"/>
                      <a:gd name="T30" fmla="*/ 672 w 1344"/>
                      <a:gd name="T31" fmla="*/ 69 h 493"/>
                      <a:gd name="T32" fmla="*/ 743 w 1344"/>
                      <a:gd name="T33" fmla="*/ 71 h 493"/>
                      <a:gd name="T34" fmla="*/ 1207 w 1344"/>
                      <a:gd name="T35" fmla="*/ 230 h 493"/>
                      <a:gd name="T36" fmla="*/ 1207 w 1344"/>
                      <a:gd name="T37" fmla="*/ 232 h 493"/>
                      <a:gd name="T38" fmla="*/ 1207 w 1344"/>
                      <a:gd name="T39" fmla="*/ 232 h 493"/>
                      <a:gd name="T40" fmla="*/ 1207 w 1344"/>
                      <a:gd name="T41" fmla="*/ 232 h 493"/>
                      <a:gd name="T42" fmla="*/ 1170 w 1344"/>
                      <a:gd name="T43" fmla="*/ 292 h 493"/>
                      <a:gd name="T44" fmla="*/ 1170 w 1344"/>
                      <a:gd name="T45" fmla="*/ 293 h 493"/>
                      <a:gd name="T46" fmla="*/ 1166 w 1344"/>
                      <a:gd name="T47" fmla="*/ 295 h 493"/>
                      <a:gd name="T48" fmla="*/ 1163 w 1344"/>
                      <a:gd name="T49" fmla="*/ 297 h 493"/>
                      <a:gd name="T50" fmla="*/ 1162 w 1344"/>
                      <a:gd name="T51" fmla="*/ 298 h 493"/>
                      <a:gd name="T52" fmla="*/ 1158 w 1344"/>
                      <a:gd name="T53" fmla="*/ 301 h 493"/>
                      <a:gd name="T54" fmla="*/ 1158 w 1344"/>
                      <a:gd name="T55" fmla="*/ 301 h 493"/>
                      <a:gd name="T56" fmla="*/ 1104 w 1344"/>
                      <a:gd name="T57" fmla="*/ 329 h 493"/>
                      <a:gd name="T58" fmla="*/ 1103 w 1344"/>
                      <a:gd name="T59" fmla="*/ 329 h 493"/>
                      <a:gd name="T60" fmla="*/ 1099 w 1344"/>
                      <a:gd name="T61" fmla="*/ 331 h 493"/>
                      <a:gd name="T62" fmla="*/ 1097 w 1344"/>
                      <a:gd name="T63" fmla="*/ 332 h 493"/>
                      <a:gd name="T64" fmla="*/ 1097 w 1344"/>
                      <a:gd name="T65" fmla="*/ 332 h 493"/>
                      <a:gd name="T66" fmla="*/ 1097 w 1344"/>
                      <a:gd name="T67" fmla="*/ 332 h 493"/>
                      <a:gd name="T68" fmla="*/ 672 w 1344"/>
                      <a:gd name="T69" fmla="*/ 395 h 493"/>
                      <a:gd name="T70" fmla="*/ 246 w 1344"/>
                      <a:gd name="T71" fmla="*/ 331 h 493"/>
                      <a:gd name="T72" fmla="*/ 246 w 1344"/>
                      <a:gd name="T73" fmla="*/ 331 h 493"/>
                      <a:gd name="T74" fmla="*/ 152 w 1344"/>
                      <a:gd name="T75" fmla="*/ 271 h 493"/>
                      <a:gd name="T76" fmla="*/ 137 w 1344"/>
                      <a:gd name="T77" fmla="*/ 239 h 493"/>
                      <a:gd name="T78" fmla="*/ 137 w 1344"/>
                      <a:gd name="T79" fmla="*/ 238 h 493"/>
                      <a:gd name="T80" fmla="*/ 137 w 1344"/>
                      <a:gd name="T81" fmla="*/ 236 h 493"/>
                      <a:gd name="T82" fmla="*/ 137 w 1344"/>
                      <a:gd name="T83" fmla="*/ 232 h 493"/>
                      <a:gd name="T84" fmla="*/ 414 w 1344"/>
                      <a:gd name="T85" fmla="*/ 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4" h="493">
                        <a:moveTo>
                          <a:pt x="672" y="493"/>
                        </a:moveTo>
                        <a:cubicBezTo>
                          <a:pt x="1041" y="493"/>
                          <a:pt x="1340" y="383"/>
                          <a:pt x="1344" y="250"/>
                        </a:cubicBezTo>
                        <a:cubicBezTo>
                          <a:pt x="1344" y="249"/>
                          <a:pt x="1344" y="248"/>
                          <a:pt x="1344" y="247"/>
                        </a:cubicBezTo>
                        <a:cubicBezTo>
                          <a:pt x="1344" y="246"/>
                          <a:pt x="1344" y="245"/>
                          <a:pt x="1344" y="244"/>
                        </a:cubicBezTo>
                        <a:cubicBezTo>
                          <a:pt x="1344" y="244"/>
                          <a:pt x="1344" y="243"/>
                          <a:pt x="1344" y="243"/>
                        </a:cubicBezTo>
                        <a:cubicBezTo>
                          <a:pt x="1339" y="111"/>
                          <a:pt x="1041" y="0"/>
                          <a:pt x="672" y="0"/>
                        </a:cubicBezTo>
                        <a:cubicBezTo>
                          <a:pt x="300" y="0"/>
                          <a:pt x="0" y="109"/>
                          <a:pt x="0" y="247"/>
                        </a:cubicBezTo>
                        <a:cubicBezTo>
                          <a:pt x="0" y="247"/>
                          <a:pt x="0" y="247"/>
                          <a:pt x="0" y="247"/>
                        </a:cubicBezTo>
                        <a:cubicBezTo>
                          <a:pt x="0" y="384"/>
                          <a:pt x="300" y="493"/>
                          <a:pt x="672" y="493"/>
                        </a:cubicBezTo>
                        <a:close/>
                        <a:moveTo>
                          <a:pt x="414" y="89"/>
                        </a:moveTo>
                        <a:cubicBezTo>
                          <a:pt x="415" y="89"/>
                          <a:pt x="416" y="89"/>
                          <a:pt x="417" y="89"/>
                        </a:cubicBezTo>
                        <a:cubicBezTo>
                          <a:pt x="418" y="89"/>
                          <a:pt x="419" y="88"/>
                          <a:pt x="421" y="88"/>
                        </a:cubicBezTo>
                        <a:cubicBezTo>
                          <a:pt x="423" y="88"/>
                          <a:pt x="426" y="87"/>
                          <a:pt x="428" y="87"/>
                        </a:cubicBezTo>
                        <a:cubicBezTo>
                          <a:pt x="428" y="87"/>
                          <a:pt x="429" y="87"/>
                          <a:pt x="429" y="87"/>
                        </a:cubicBezTo>
                        <a:cubicBezTo>
                          <a:pt x="502" y="76"/>
                          <a:pt x="584" y="69"/>
                          <a:pt x="672" y="69"/>
                        </a:cubicBezTo>
                        <a:cubicBezTo>
                          <a:pt x="672" y="69"/>
                          <a:pt x="672" y="69"/>
                          <a:pt x="672" y="69"/>
                        </a:cubicBezTo>
                        <a:cubicBezTo>
                          <a:pt x="696" y="69"/>
                          <a:pt x="720" y="70"/>
                          <a:pt x="743" y="71"/>
                        </a:cubicBezTo>
                        <a:cubicBezTo>
                          <a:pt x="1003" y="81"/>
                          <a:pt x="1203" y="148"/>
                          <a:pt x="1207" y="230"/>
                        </a:cubicBezTo>
                        <a:cubicBezTo>
                          <a:pt x="1207" y="231"/>
                          <a:pt x="1207" y="231"/>
                          <a:pt x="1207" y="232"/>
                        </a:cubicBezTo>
                        <a:cubicBezTo>
                          <a:pt x="1207" y="232"/>
                          <a:pt x="1207" y="232"/>
                          <a:pt x="1207" y="232"/>
                        </a:cubicBezTo>
                        <a:cubicBezTo>
                          <a:pt x="1207" y="232"/>
                          <a:pt x="1207" y="232"/>
                          <a:pt x="1207" y="232"/>
                        </a:cubicBezTo>
                        <a:cubicBezTo>
                          <a:pt x="1207" y="253"/>
                          <a:pt x="1194" y="274"/>
                          <a:pt x="1170" y="292"/>
                        </a:cubicBezTo>
                        <a:cubicBezTo>
                          <a:pt x="1170" y="292"/>
                          <a:pt x="1170" y="293"/>
                          <a:pt x="1170" y="293"/>
                        </a:cubicBezTo>
                        <a:cubicBezTo>
                          <a:pt x="1168" y="294"/>
                          <a:pt x="1167" y="294"/>
                          <a:pt x="1166" y="295"/>
                        </a:cubicBezTo>
                        <a:cubicBezTo>
                          <a:pt x="1165" y="296"/>
                          <a:pt x="1164" y="297"/>
                          <a:pt x="1163" y="297"/>
                        </a:cubicBezTo>
                        <a:cubicBezTo>
                          <a:pt x="1163" y="298"/>
                          <a:pt x="1162" y="298"/>
                          <a:pt x="1162" y="298"/>
                        </a:cubicBezTo>
                        <a:cubicBezTo>
                          <a:pt x="1161" y="299"/>
                          <a:pt x="1159" y="300"/>
                          <a:pt x="1158" y="301"/>
                        </a:cubicBezTo>
                        <a:cubicBezTo>
                          <a:pt x="1158" y="301"/>
                          <a:pt x="1158" y="301"/>
                          <a:pt x="1158" y="301"/>
                        </a:cubicBezTo>
                        <a:cubicBezTo>
                          <a:pt x="1143" y="311"/>
                          <a:pt x="1125" y="320"/>
                          <a:pt x="1104" y="329"/>
                        </a:cubicBezTo>
                        <a:cubicBezTo>
                          <a:pt x="1104" y="329"/>
                          <a:pt x="1103" y="329"/>
                          <a:pt x="1103" y="329"/>
                        </a:cubicBezTo>
                        <a:cubicBezTo>
                          <a:pt x="1102" y="330"/>
                          <a:pt x="1100" y="330"/>
                          <a:pt x="1099" y="331"/>
                        </a:cubicBezTo>
                        <a:cubicBezTo>
                          <a:pt x="1098" y="331"/>
                          <a:pt x="1098" y="331"/>
                          <a:pt x="1097" y="332"/>
                        </a:cubicBezTo>
                        <a:cubicBezTo>
                          <a:pt x="1097" y="332"/>
                          <a:pt x="1097" y="332"/>
                          <a:pt x="1097" y="332"/>
                        </a:cubicBezTo>
                        <a:cubicBezTo>
                          <a:pt x="1097" y="332"/>
                          <a:pt x="1097" y="332"/>
                          <a:pt x="1097" y="332"/>
                        </a:cubicBezTo>
                        <a:cubicBezTo>
                          <a:pt x="999" y="370"/>
                          <a:pt x="846" y="395"/>
                          <a:pt x="672" y="395"/>
                        </a:cubicBezTo>
                        <a:cubicBezTo>
                          <a:pt x="498" y="395"/>
                          <a:pt x="344" y="370"/>
                          <a:pt x="246" y="331"/>
                        </a:cubicBezTo>
                        <a:cubicBezTo>
                          <a:pt x="246" y="331"/>
                          <a:pt x="246" y="331"/>
                          <a:pt x="246" y="331"/>
                        </a:cubicBezTo>
                        <a:cubicBezTo>
                          <a:pt x="202" y="315"/>
                          <a:pt x="170" y="294"/>
                          <a:pt x="152" y="271"/>
                        </a:cubicBezTo>
                        <a:cubicBezTo>
                          <a:pt x="144" y="261"/>
                          <a:pt x="139" y="250"/>
                          <a:pt x="137" y="239"/>
                        </a:cubicBezTo>
                        <a:cubicBezTo>
                          <a:pt x="137" y="239"/>
                          <a:pt x="137" y="239"/>
                          <a:pt x="137" y="238"/>
                        </a:cubicBezTo>
                        <a:cubicBezTo>
                          <a:pt x="137" y="237"/>
                          <a:pt x="137" y="237"/>
                          <a:pt x="137" y="236"/>
                        </a:cubicBezTo>
                        <a:cubicBezTo>
                          <a:pt x="137" y="235"/>
                          <a:pt x="137" y="234"/>
                          <a:pt x="137" y="232"/>
                        </a:cubicBezTo>
                        <a:cubicBezTo>
                          <a:pt x="137" y="170"/>
                          <a:pt x="248" y="117"/>
                          <a:pt x="414" y="89"/>
                        </a:cubicBez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16">
                    <a:extLst>
                      <a:ext uri="{FF2B5EF4-FFF2-40B4-BE49-F238E27FC236}">
                        <a16:creationId xmlns:a16="http://schemas.microsoft.com/office/drawing/2014/main" id="{A0E9B813-A206-AD53-8E24-5653E29DF9A3}"/>
                      </a:ext>
                    </a:extLst>
                  </p:cNvPr>
                  <p:cNvSpPr>
                    <a:spLocks/>
                  </p:cNvSpPr>
                  <p:nvPr/>
                </p:nvSpPr>
                <p:spPr bwMode="auto">
                  <a:xfrm>
                    <a:off x="2521394" y="735013"/>
                    <a:ext cx="3208338" cy="474663"/>
                  </a:xfrm>
                  <a:custGeom>
                    <a:avLst/>
                    <a:gdLst>
                      <a:gd name="T0" fmla="*/ 0 w 851"/>
                      <a:gd name="T1" fmla="*/ 62 h 126"/>
                      <a:gd name="T2" fmla="*/ 426 w 851"/>
                      <a:gd name="T3" fmla="*/ 126 h 126"/>
                      <a:gd name="T4" fmla="*/ 851 w 851"/>
                      <a:gd name="T5" fmla="*/ 63 h 126"/>
                      <a:gd name="T6" fmla="*/ 426 w 851"/>
                      <a:gd name="T7" fmla="*/ 0 h 126"/>
                      <a:gd name="T8" fmla="*/ 0 w 851"/>
                      <a:gd name="T9" fmla="*/ 62 h 126"/>
                    </a:gdLst>
                    <a:ahLst/>
                    <a:cxnLst>
                      <a:cxn ang="0">
                        <a:pos x="T0" y="T1"/>
                      </a:cxn>
                      <a:cxn ang="0">
                        <a:pos x="T2" y="T3"/>
                      </a:cxn>
                      <a:cxn ang="0">
                        <a:pos x="T4" y="T5"/>
                      </a:cxn>
                      <a:cxn ang="0">
                        <a:pos x="T6" y="T7"/>
                      </a:cxn>
                      <a:cxn ang="0">
                        <a:pos x="T8" y="T9"/>
                      </a:cxn>
                    </a:cxnLst>
                    <a:rect l="0" t="0" r="r" b="b"/>
                    <a:pathLst>
                      <a:path w="851" h="126">
                        <a:moveTo>
                          <a:pt x="0" y="62"/>
                        </a:moveTo>
                        <a:cubicBezTo>
                          <a:pt x="98" y="101"/>
                          <a:pt x="252" y="126"/>
                          <a:pt x="426" y="126"/>
                        </a:cubicBezTo>
                        <a:cubicBezTo>
                          <a:pt x="600" y="126"/>
                          <a:pt x="753" y="101"/>
                          <a:pt x="851" y="63"/>
                        </a:cubicBezTo>
                        <a:cubicBezTo>
                          <a:pt x="753" y="26"/>
                          <a:pt x="596" y="0"/>
                          <a:pt x="426" y="0"/>
                        </a:cubicBezTo>
                        <a:cubicBezTo>
                          <a:pt x="256" y="0"/>
                          <a:pt x="98" y="23"/>
                          <a:pt x="0" y="62"/>
                        </a:cubicBezTo>
                        <a:close/>
                      </a:path>
                    </a:pathLst>
                  </a:custGeom>
                  <a:solidFill>
                    <a:srgbClr val="1889B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21">
                    <a:extLst>
                      <a:ext uri="{FF2B5EF4-FFF2-40B4-BE49-F238E27FC236}">
                        <a16:creationId xmlns:a16="http://schemas.microsoft.com/office/drawing/2014/main" id="{40C634A5-D074-F901-47AC-D849A9150BF4}"/>
                      </a:ext>
                    </a:extLst>
                  </p:cNvPr>
                  <p:cNvSpPr>
                    <a:spLocks/>
                  </p:cNvSpPr>
                  <p:nvPr/>
                </p:nvSpPr>
                <p:spPr bwMode="auto">
                  <a:xfrm>
                    <a:off x="2110232" y="-19050"/>
                    <a:ext cx="4035425" cy="992188"/>
                  </a:xfrm>
                  <a:custGeom>
                    <a:avLst/>
                    <a:gdLst>
                      <a:gd name="T0" fmla="*/ 0 w 1070"/>
                      <a:gd name="T1" fmla="*/ 169 h 263"/>
                      <a:gd name="T2" fmla="*/ 0 w 1070"/>
                      <a:gd name="T3" fmla="*/ 170 h 263"/>
                      <a:gd name="T4" fmla="*/ 15 w 1070"/>
                      <a:gd name="T5" fmla="*/ 202 h 263"/>
                      <a:gd name="T6" fmla="*/ 109 w 1070"/>
                      <a:gd name="T7" fmla="*/ 262 h 263"/>
                      <a:gd name="T8" fmla="*/ 109 w 1070"/>
                      <a:gd name="T9" fmla="*/ 262 h 263"/>
                      <a:gd name="T10" fmla="*/ 535 w 1070"/>
                      <a:gd name="T11" fmla="*/ 200 h 263"/>
                      <a:gd name="T12" fmla="*/ 960 w 1070"/>
                      <a:gd name="T13" fmla="*/ 263 h 263"/>
                      <a:gd name="T14" fmla="*/ 960 w 1070"/>
                      <a:gd name="T15" fmla="*/ 263 h 263"/>
                      <a:gd name="T16" fmla="*/ 960 w 1070"/>
                      <a:gd name="T17" fmla="*/ 263 h 263"/>
                      <a:gd name="T18" fmla="*/ 962 w 1070"/>
                      <a:gd name="T19" fmla="*/ 262 h 263"/>
                      <a:gd name="T20" fmla="*/ 966 w 1070"/>
                      <a:gd name="T21" fmla="*/ 260 h 263"/>
                      <a:gd name="T22" fmla="*/ 967 w 1070"/>
                      <a:gd name="T23" fmla="*/ 260 h 263"/>
                      <a:gd name="T24" fmla="*/ 1021 w 1070"/>
                      <a:gd name="T25" fmla="*/ 232 h 263"/>
                      <a:gd name="T26" fmla="*/ 1021 w 1070"/>
                      <a:gd name="T27" fmla="*/ 232 h 263"/>
                      <a:gd name="T28" fmla="*/ 1025 w 1070"/>
                      <a:gd name="T29" fmla="*/ 229 h 263"/>
                      <a:gd name="T30" fmla="*/ 1026 w 1070"/>
                      <a:gd name="T31" fmla="*/ 228 h 263"/>
                      <a:gd name="T32" fmla="*/ 1029 w 1070"/>
                      <a:gd name="T33" fmla="*/ 226 h 263"/>
                      <a:gd name="T34" fmla="*/ 1033 w 1070"/>
                      <a:gd name="T35" fmla="*/ 224 h 263"/>
                      <a:gd name="T36" fmla="*/ 1033 w 1070"/>
                      <a:gd name="T37" fmla="*/ 223 h 263"/>
                      <a:gd name="T38" fmla="*/ 1070 w 1070"/>
                      <a:gd name="T39" fmla="*/ 163 h 263"/>
                      <a:gd name="T40" fmla="*/ 1070 w 1070"/>
                      <a:gd name="T41" fmla="*/ 163 h 263"/>
                      <a:gd name="T42" fmla="*/ 1070 w 1070"/>
                      <a:gd name="T43" fmla="*/ 161 h 263"/>
                      <a:gd name="T44" fmla="*/ 606 w 1070"/>
                      <a:gd name="T45" fmla="*/ 2 h 263"/>
                      <a:gd name="T46" fmla="*/ 535 w 1070"/>
                      <a:gd name="T47" fmla="*/ 0 h 263"/>
                      <a:gd name="T48" fmla="*/ 535 w 1070"/>
                      <a:gd name="T49" fmla="*/ 0 h 263"/>
                      <a:gd name="T50" fmla="*/ 292 w 1070"/>
                      <a:gd name="T51" fmla="*/ 18 h 263"/>
                      <a:gd name="T52" fmla="*/ 291 w 1070"/>
                      <a:gd name="T53" fmla="*/ 18 h 263"/>
                      <a:gd name="T54" fmla="*/ 284 w 1070"/>
                      <a:gd name="T55" fmla="*/ 19 h 263"/>
                      <a:gd name="T56" fmla="*/ 280 w 1070"/>
                      <a:gd name="T57" fmla="*/ 20 h 263"/>
                      <a:gd name="T58" fmla="*/ 277 w 1070"/>
                      <a:gd name="T59" fmla="*/ 20 h 263"/>
                      <a:gd name="T60" fmla="*/ 0 w 1070"/>
                      <a:gd name="T61" fmla="*/ 163 h 263"/>
                      <a:gd name="T62" fmla="*/ 0 w 1070"/>
                      <a:gd name="T63" fmla="*/ 167 h 263"/>
                      <a:gd name="T64" fmla="*/ 0 w 1070"/>
                      <a:gd name="T65" fmla="*/ 16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0" h="263">
                        <a:moveTo>
                          <a:pt x="0" y="169"/>
                        </a:moveTo>
                        <a:cubicBezTo>
                          <a:pt x="0" y="170"/>
                          <a:pt x="0" y="170"/>
                          <a:pt x="0" y="170"/>
                        </a:cubicBezTo>
                        <a:cubicBezTo>
                          <a:pt x="2" y="181"/>
                          <a:pt x="7" y="192"/>
                          <a:pt x="15" y="202"/>
                        </a:cubicBezTo>
                        <a:cubicBezTo>
                          <a:pt x="33" y="225"/>
                          <a:pt x="65" y="246"/>
                          <a:pt x="109" y="262"/>
                        </a:cubicBezTo>
                        <a:cubicBezTo>
                          <a:pt x="109" y="262"/>
                          <a:pt x="109" y="262"/>
                          <a:pt x="109" y="262"/>
                        </a:cubicBezTo>
                        <a:cubicBezTo>
                          <a:pt x="207" y="223"/>
                          <a:pt x="365" y="200"/>
                          <a:pt x="535" y="200"/>
                        </a:cubicBezTo>
                        <a:cubicBezTo>
                          <a:pt x="705" y="200"/>
                          <a:pt x="862" y="226"/>
                          <a:pt x="960" y="263"/>
                        </a:cubicBezTo>
                        <a:cubicBezTo>
                          <a:pt x="960" y="263"/>
                          <a:pt x="960" y="263"/>
                          <a:pt x="960" y="263"/>
                        </a:cubicBezTo>
                        <a:cubicBezTo>
                          <a:pt x="960" y="263"/>
                          <a:pt x="960" y="263"/>
                          <a:pt x="960" y="263"/>
                        </a:cubicBezTo>
                        <a:cubicBezTo>
                          <a:pt x="961" y="262"/>
                          <a:pt x="961" y="262"/>
                          <a:pt x="962" y="262"/>
                        </a:cubicBezTo>
                        <a:cubicBezTo>
                          <a:pt x="963" y="261"/>
                          <a:pt x="965" y="261"/>
                          <a:pt x="966" y="260"/>
                        </a:cubicBezTo>
                        <a:cubicBezTo>
                          <a:pt x="966" y="260"/>
                          <a:pt x="967" y="260"/>
                          <a:pt x="967" y="260"/>
                        </a:cubicBezTo>
                        <a:cubicBezTo>
                          <a:pt x="988" y="251"/>
                          <a:pt x="1006" y="242"/>
                          <a:pt x="1021" y="232"/>
                        </a:cubicBezTo>
                        <a:cubicBezTo>
                          <a:pt x="1021" y="232"/>
                          <a:pt x="1021" y="232"/>
                          <a:pt x="1021" y="232"/>
                        </a:cubicBezTo>
                        <a:cubicBezTo>
                          <a:pt x="1022" y="231"/>
                          <a:pt x="1024" y="230"/>
                          <a:pt x="1025" y="229"/>
                        </a:cubicBezTo>
                        <a:cubicBezTo>
                          <a:pt x="1025" y="229"/>
                          <a:pt x="1026" y="229"/>
                          <a:pt x="1026" y="228"/>
                        </a:cubicBezTo>
                        <a:cubicBezTo>
                          <a:pt x="1027" y="228"/>
                          <a:pt x="1028" y="227"/>
                          <a:pt x="1029" y="226"/>
                        </a:cubicBezTo>
                        <a:cubicBezTo>
                          <a:pt x="1030" y="225"/>
                          <a:pt x="1031" y="225"/>
                          <a:pt x="1033" y="224"/>
                        </a:cubicBezTo>
                        <a:cubicBezTo>
                          <a:pt x="1033" y="224"/>
                          <a:pt x="1033" y="223"/>
                          <a:pt x="1033" y="223"/>
                        </a:cubicBezTo>
                        <a:cubicBezTo>
                          <a:pt x="1057" y="205"/>
                          <a:pt x="1070" y="184"/>
                          <a:pt x="1070" y="163"/>
                        </a:cubicBezTo>
                        <a:cubicBezTo>
                          <a:pt x="1070" y="163"/>
                          <a:pt x="1070" y="163"/>
                          <a:pt x="1070" y="163"/>
                        </a:cubicBezTo>
                        <a:cubicBezTo>
                          <a:pt x="1070" y="162"/>
                          <a:pt x="1070" y="162"/>
                          <a:pt x="1070" y="161"/>
                        </a:cubicBezTo>
                        <a:cubicBezTo>
                          <a:pt x="1065" y="79"/>
                          <a:pt x="866" y="12"/>
                          <a:pt x="606" y="2"/>
                        </a:cubicBezTo>
                        <a:cubicBezTo>
                          <a:pt x="583" y="1"/>
                          <a:pt x="559" y="0"/>
                          <a:pt x="535" y="0"/>
                        </a:cubicBezTo>
                        <a:cubicBezTo>
                          <a:pt x="535" y="0"/>
                          <a:pt x="535" y="0"/>
                          <a:pt x="535" y="0"/>
                        </a:cubicBezTo>
                        <a:cubicBezTo>
                          <a:pt x="447" y="0"/>
                          <a:pt x="365" y="7"/>
                          <a:pt x="292" y="18"/>
                        </a:cubicBezTo>
                        <a:cubicBezTo>
                          <a:pt x="292" y="18"/>
                          <a:pt x="291" y="18"/>
                          <a:pt x="291" y="18"/>
                        </a:cubicBezTo>
                        <a:cubicBezTo>
                          <a:pt x="289" y="18"/>
                          <a:pt x="286" y="19"/>
                          <a:pt x="284" y="19"/>
                        </a:cubicBezTo>
                        <a:cubicBezTo>
                          <a:pt x="282" y="19"/>
                          <a:pt x="281" y="20"/>
                          <a:pt x="280" y="20"/>
                        </a:cubicBezTo>
                        <a:cubicBezTo>
                          <a:pt x="279" y="20"/>
                          <a:pt x="278" y="20"/>
                          <a:pt x="277" y="20"/>
                        </a:cubicBezTo>
                        <a:cubicBezTo>
                          <a:pt x="111" y="48"/>
                          <a:pt x="0" y="101"/>
                          <a:pt x="0" y="163"/>
                        </a:cubicBezTo>
                        <a:cubicBezTo>
                          <a:pt x="0" y="165"/>
                          <a:pt x="0" y="166"/>
                          <a:pt x="0" y="167"/>
                        </a:cubicBezTo>
                        <a:cubicBezTo>
                          <a:pt x="0" y="168"/>
                          <a:pt x="0" y="168"/>
                          <a:pt x="0" y="169"/>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12A9C9A5-0295-97AD-E8E3-692E8352EBF3}"/>
                    </a:ext>
                  </a:extLst>
                </p:cNvPr>
                <p:cNvGrpSpPr/>
                <p:nvPr/>
              </p:nvGrpSpPr>
              <p:grpSpPr>
                <a:xfrm>
                  <a:off x="4076701" y="2278063"/>
                  <a:ext cx="3659187" cy="3790951"/>
                  <a:chOff x="2235201" y="1839913"/>
                  <a:chExt cx="3659187" cy="3790951"/>
                </a:xfrm>
              </p:grpSpPr>
              <p:sp>
                <p:nvSpPr>
                  <p:cNvPr id="54" name="Freeform 25">
                    <a:extLst>
                      <a:ext uri="{FF2B5EF4-FFF2-40B4-BE49-F238E27FC236}">
                        <a16:creationId xmlns:a16="http://schemas.microsoft.com/office/drawing/2014/main" id="{B0F38DA1-E9F3-633F-27C1-836EF6BC0B89}"/>
                      </a:ext>
                    </a:extLst>
                  </p:cNvPr>
                  <p:cNvSpPr>
                    <a:spLocks/>
                  </p:cNvSpPr>
                  <p:nvPr/>
                </p:nvSpPr>
                <p:spPr bwMode="auto">
                  <a:xfrm>
                    <a:off x="3313109" y="1924051"/>
                    <a:ext cx="1911346"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26">
                    <a:extLst>
                      <a:ext uri="{FF2B5EF4-FFF2-40B4-BE49-F238E27FC236}">
                        <a16:creationId xmlns:a16="http://schemas.microsoft.com/office/drawing/2014/main" id="{7F86836F-F18D-D9C2-9A84-B5315AD74F16}"/>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27">
                    <a:extLst>
                      <a:ext uri="{FF2B5EF4-FFF2-40B4-BE49-F238E27FC236}">
                        <a16:creationId xmlns:a16="http://schemas.microsoft.com/office/drawing/2014/main" id="{E25468CB-E699-9903-17B8-FCF644B2A3D9}"/>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28">
                    <a:extLst>
                      <a:ext uri="{FF2B5EF4-FFF2-40B4-BE49-F238E27FC236}">
                        <a16:creationId xmlns:a16="http://schemas.microsoft.com/office/drawing/2014/main" id="{B37CD610-47C8-EC26-5DB0-6BF819FC093C}"/>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29">
                    <a:extLst>
                      <a:ext uri="{FF2B5EF4-FFF2-40B4-BE49-F238E27FC236}">
                        <a16:creationId xmlns:a16="http://schemas.microsoft.com/office/drawing/2014/main" id="{13B6B18E-0D9D-C58F-DCB4-78D1C29EEFDD}"/>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30">
                    <a:extLst>
                      <a:ext uri="{FF2B5EF4-FFF2-40B4-BE49-F238E27FC236}">
                        <a16:creationId xmlns:a16="http://schemas.microsoft.com/office/drawing/2014/main" id="{3670FCF2-318F-D88B-FC78-74A9921AB8DF}"/>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31">
                    <a:extLst>
                      <a:ext uri="{FF2B5EF4-FFF2-40B4-BE49-F238E27FC236}">
                        <a16:creationId xmlns:a16="http://schemas.microsoft.com/office/drawing/2014/main" id="{4EAF76E3-CEBF-21A4-E173-DBF211CF8295}"/>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5FA877A3-FE01-830E-32CA-8D65D8C2B245}"/>
                  </a:ext>
                </a:extLst>
              </p:cNvPr>
              <p:cNvGrpSpPr/>
              <p:nvPr/>
            </p:nvGrpSpPr>
            <p:grpSpPr>
              <a:xfrm>
                <a:off x="9509498" y="3294293"/>
                <a:ext cx="311471" cy="381575"/>
                <a:chOff x="7158422" y="1607015"/>
                <a:chExt cx="2726357" cy="2778897"/>
              </a:xfrm>
            </p:grpSpPr>
            <p:sp>
              <p:nvSpPr>
                <p:cNvPr id="48" name="Freeform 242">
                  <a:extLst>
                    <a:ext uri="{FF2B5EF4-FFF2-40B4-BE49-F238E27FC236}">
                      <a16:creationId xmlns:a16="http://schemas.microsoft.com/office/drawing/2014/main" id="{40229C86-C66E-3723-E8A8-19187AECAEA6}"/>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9" name="Diamond 48">
                  <a:extLst>
                    <a:ext uri="{FF2B5EF4-FFF2-40B4-BE49-F238E27FC236}">
                      <a16:creationId xmlns:a16="http://schemas.microsoft.com/office/drawing/2014/main" id="{2D326732-F6DA-DDB0-78C8-ADECF5CE423B}"/>
                    </a:ext>
                  </a:extLst>
                </p:cNvPr>
                <p:cNvSpPr/>
                <p:nvPr/>
              </p:nvSpPr>
              <p:spPr bwMode="auto">
                <a:xfrm>
                  <a:off x="7158422" y="2521416"/>
                  <a:ext cx="2726357" cy="1414111"/>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243">
                  <a:extLst>
                    <a:ext uri="{FF2B5EF4-FFF2-40B4-BE49-F238E27FC236}">
                      <a16:creationId xmlns:a16="http://schemas.microsoft.com/office/drawing/2014/main" id="{55435B14-8466-5FBE-1A7F-6711558B35F5}"/>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1" name="Diamond 50">
                  <a:extLst>
                    <a:ext uri="{FF2B5EF4-FFF2-40B4-BE49-F238E27FC236}">
                      <a16:creationId xmlns:a16="http://schemas.microsoft.com/office/drawing/2014/main" id="{56135D9B-5672-55A6-AA28-99828A4590A6}"/>
                    </a:ext>
                  </a:extLst>
                </p:cNvPr>
                <p:cNvSpPr/>
                <p:nvPr/>
              </p:nvSpPr>
              <p:spPr bwMode="auto">
                <a:xfrm>
                  <a:off x="7158422" y="1607015"/>
                  <a:ext cx="2726357" cy="1414111"/>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8" name="Data Factory" descr="Data Factory">
                <a:extLst>
                  <a:ext uri="{FF2B5EF4-FFF2-40B4-BE49-F238E27FC236}">
                    <a16:creationId xmlns:a16="http://schemas.microsoft.com/office/drawing/2014/main" id="{11E2992E-CE33-1124-5DF9-74644680147D}"/>
                  </a:ext>
                </a:extLst>
              </p:cNvPr>
              <p:cNvGrpSpPr>
                <a:grpSpLocks noChangeAspect="1"/>
              </p:cNvGrpSpPr>
              <p:nvPr/>
            </p:nvGrpSpPr>
            <p:grpSpPr bwMode="auto">
              <a:xfrm>
                <a:off x="8952885" y="3252399"/>
                <a:ext cx="264399" cy="264399"/>
                <a:chOff x="3412" y="2579"/>
                <a:chExt cx="284" cy="284"/>
              </a:xfrm>
              <a:solidFill>
                <a:schemeClr val="accent1"/>
              </a:solidFill>
            </p:grpSpPr>
            <p:sp>
              <p:nvSpPr>
                <p:cNvPr id="43" name="Freeform 12">
                  <a:extLst>
                    <a:ext uri="{FF2B5EF4-FFF2-40B4-BE49-F238E27FC236}">
                      <a16:creationId xmlns:a16="http://schemas.microsoft.com/office/drawing/2014/main" id="{82099CDC-3A11-B9E2-D377-93A20C57FEC4}"/>
                    </a:ext>
                  </a:extLst>
                </p:cNvPr>
                <p:cNvSpPr>
                  <a:spLocks noEditPoints="1"/>
                </p:cNvSpPr>
                <p:nvPr/>
              </p:nvSpPr>
              <p:spPr bwMode="auto">
                <a:xfrm>
                  <a:off x="3412" y="2579"/>
                  <a:ext cx="284" cy="284"/>
                </a:xfrm>
                <a:custGeom>
                  <a:avLst/>
                  <a:gdLst>
                    <a:gd name="T0" fmla="*/ 148 w 189"/>
                    <a:gd name="T1" fmla="*/ 158 h 189"/>
                    <a:gd name="T2" fmla="*/ 169 w 189"/>
                    <a:gd name="T3" fmla="*/ 158 h 189"/>
                    <a:gd name="T4" fmla="*/ 169 w 189"/>
                    <a:gd name="T5" fmla="*/ 138 h 189"/>
                    <a:gd name="T6" fmla="*/ 148 w 189"/>
                    <a:gd name="T7" fmla="*/ 138 h 189"/>
                    <a:gd name="T8" fmla="*/ 148 w 189"/>
                    <a:gd name="T9" fmla="*/ 158 h 189"/>
                    <a:gd name="T10" fmla="*/ 74 w 189"/>
                    <a:gd name="T11" fmla="*/ 158 h 189"/>
                    <a:gd name="T12" fmla="*/ 95 w 189"/>
                    <a:gd name="T13" fmla="*/ 158 h 189"/>
                    <a:gd name="T14" fmla="*/ 95 w 189"/>
                    <a:gd name="T15" fmla="*/ 138 h 189"/>
                    <a:gd name="T16" fmla="*/ 74 w 189"/>
                    <a:gd name="T17" fmla="*/ 138 h 189"/>
                    <a:gd name="T18" fmla="*/ 74 w 189"/>
                    <a:gd name="T19" fmla="*/ 158 h 189"/>
                    <a:gd name="T20" fmla="*/ 111 w 189"/>
                    <a:gd name="T21" fmla="*/ 158 h 189"/>
                    <a:gd name="T22" fmla="*/ 132 w 189"/>
                    <a:gd name="T23" fmla="*/ 158 h 189"/>
                    <a:gd name="T24" fmla="*/ 132 w 189"/>
                    <a:gd name="T25" fmla="*/ 138 h 189"/>
                    <a:gd name="T26" fmla="*/ 111 w 189"/>
                    <a:gd name="T27" fmla="*/ 138 h 189"/>
                    <a:gd name="T28" fmla="*/ 111 w 189"/>
                    <a:gd name="T29" fmla="*/ 158 h 189"/>
                    <a:gd name="T30" fmla="*/ 43 w 189"/>
                    <a:gd name="T31" fmla="*/ 24 h 189"/>
                    <a:gd name="T32" fmla="*/ 12 w 189"/>
                    <a:gd name="T33" fmla="*/ 15 h 189"/>
                    <a:gd name="T34" fmla="*/ 43 w 189"/>
                    <a:gd name="T35" fmla="*/ 6 h 189"/>
                    <a:gd name="T36" fmla="*/ 73 w 189"/>
                    <a:gd name="T37" fmla="*/ 15 h 189"/>
                    <a:gd name="T38" fmla="*/ 43 w 189"/>
                    <a:gd name="T39" fmla="*/ 24 h 189"/>
                    <a:gd name="T40" fmla="*/ 189 w 189"/>
                    <a:gd name="T41" fmla="*/ 111 h 189"/>
                    <a:gd name="T42" fmla="*/ 189 w 189"/>
                    <a:gd name="T43" fmla="*/ 65 h 189"/>
                    <a:gd name="T44" fmla="*/ 137 w 189"/>
                    <a:gd name="T45" fmla="*/ 111 h 189"/>
                    <a:gd name="T46" fmla="*/ 136 w 189"/>
                    <a:gd name="T47" fmla="*/ 111 h 189"/>
                    <a:gd name="T48" fmla="*/ 136 w 189"/>
                    <a:gd name="T49" fmla="*/ 65 h 189"/>
                    <a:gd name="T50" fmla="*/ 84 w 189"/>
                    <a:gd name="T51" fmla="*/ 111 h 189"/>
                    <a:gd name="T52" fmla="*/ 84 w 189"/>
                    <a:gd name="T53" fmla="*/ 16 h 189"/>
                    <a:gd name="T54" fmla="*/ 43 w 189"/>
                    <a:gd name="T55" fmla="*/ 0 h 189"/>
                    <a:gd name="T56" fmla="*/ 0 w 189"/>
                    <a:gd name="T57" fmla="*/ 16 h 189"/>
                    <a:gd name="T58" fmla="*/ 0 w 189"/>
                    <a:gd name="T59" fmla="*/ 189 h 189"/>
                    <a:gd name="T60" fmla="*/ 189 w 189"/>
                    <a:gd name="T61" fmla="*/ 189 h 189"/>
                    <a:gd name="T62" fmla="*/ 189 w 189"/>
                    <a:gd name="T63" fmla="*/ 11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189">
                      <a:moveTo>
                        <a:pt x="148" y="158"/>
                      </a:moveTo>
                      <a:cubicBezTo>
                        <a:pt x="169" y="158"/>
                        <a:pt x="169" y="158"/>
                        <a:pt x="169" y="158"/>
                      </a:cubicBezTo>
                      <a:cubicBezTo>
                        <a:pt x="169" y="138"/>
                        <a:pt x="169" y="138"/>
                        <a:pt x="169" y="138"/>
                      </a:cubicBezTo>
                      <a:cubicBezTo>
                        <a:pt x="148" y="138"/>
                        <a:pt x="148" y="138"/>
                        <a:pt x="148" y="138"/>
                      </a:cubicBezTo>
                      <a:lnTo>
                        <a:pt x="148" y="158"/>
                      </a:lnTo>
                      <a:close/>
                      <a:moveTo>
                        <a:pt x="74" y="158"/>
                      </a:moveTo>
                      <a:cubicBezTo>
                        <a:pt x="95" y="158"/>
                        <a:pt x="95" y="158"/>
                        <a:pt x="95" y="158"/>
                      </a:cubicBezTo>
                      <a:cubicBezTo>
                        <a:pt x="95" y="138"/>
                        <a:pt x="95" y="138"/>
                        <a:pt x="95" y="138"/>
                      </a:cubicBezTo>
                      <a:cubicBezTo>
                        <a:pt x="74" y="138"/>
                        <a:pt x="74" y="138"/>
                        <a:pt x="74" y="138"/>
                      </a:cubicBezTo>
                      <a:lnTo>
                        <a:pt x="74" y="158"/>
                      </a:lnTo>
                      <a:close/>
                      <a:moveTo>
                        <a:pt x="111" y="158"/>
                      </a:moveTo>
                      <a:cubicBezTo>
                        <a:pt x="132" y="158"/>
                        <a:pt x="132" y="158"/>
                        <a:pt x="132" y="158"/>
                      </a:cubicBezTo>
                      <a:cubicBezTo>
                        <a:pt x="132" y="138"/>
                        <a:pt x="132" y="138"/>
                        <a:pt x="132" y="138"/>
                      </a:cubicBezTo>
                      <a:cubicBezTo>
                        <a:pt x="111" y="138"/>
                        <a:pt x="111" y="138"/>
                        <a:pt x="111" y="138"/>
                      </a:cubicBezTo>
                      <a:lnTo>
                        <a:pt x="111" y="158"/>
                      </a:lnTo>
                      <a:close/>
                      <a:moveTo>
                        <a:pt x="43" y="24"/>
                      </a:moveTo>
                      <a:cubicBezTo>
                        <a:pt x="25" y="24"/>
                        <a:pt x="12" y="19"/>
                        <a:pt x="12" y="15"/>
                      </a:cubicBezTo>
                      <a:cubicBezTo>
                        <a:pt x="12" y="10"/>
                        <a:pt x="25" y="6"/>
                        <a:pt x="43" y="6"/>
                      </a:cubicBezTo>
                      <a:cubicBezTo>
                        <a:pt x="60" y="6"/>
                        <a:pt x="73" y="10"/>
                        <a:pt x="73" y="15"/>
                      </a:cubicBezTo>
                      <a:cubicBezTo>
                        <a:pt x="73" y="19"/>
                        <a:pt x="59" y="24"/>
                        <a:pt x="43" y="24"/>
                      </a:cubicBezTo>
                      <a:close/>
                      <a:moveTo>
                        <a:pt x="189" y="111"/>
                      </a:moveTo>
                      <a:cubicBezTo>
                        <a:pt x="189" y="65"/>
                        <a:pt x="189" y="65"/>
                        <a:pt x="189" y="65"/>
                      </a:cubicBezTo>
                      <a:cubicBezTo>
                        <a:pt x="137" y="111"/>
                        <a:pt x="137" y="111"/>
                        <a:pt x="137" y="111"/>
                      </a:cubicBezTo>
                      <a:cubicBezTo>
                        <a:pt x="136" y="111"/>
                        <a:pt x="136" y="111"/>
                        <a:pt x="136" y="111"/>
                      </a:cubicBezTo>
                      <a:cubicBezTo>
                        <a:pt x="136" y="65"/>
                        <a:pt x="136" y="65"/>
                        <a:pt x="136" y="65"/>
                      </a:cubicBezTo>
                      <a:cubicBezTo>
                        <a:pt x="84" y="111"/>
                        <a:pt x="84" y="111"/>
                        <a:pt x="84" y="111"/>
                      </a:cubicBezTo>
                      <a:cubicBezTo>
                        <a:pt x="84" y="16"/>
                        <a:pt x="84" y="16"/>
                        <a:pt x="84" y="16"/>
                      </a:cubicBezTo>
                      <a:cubicBezTo>
                        <a:pt x="84" y="8"/>
                        <a:pt x="66" y="0"/>
                        <a:pt x="43" y="0"/>
                      </a:cubicBezTo>
                      <a:cubicBezTo>
                        <a:pt x="19" y="0"/>
                        <a:pt x="0" y="8"/>
                        <a:pt x="0" y="16"/>
                      </a:cubicBezTo>
                      <a:cubicBezTo>
                        <a:pt x="0" y="189"/>
                        <a:pt x="0" y="189"/>
                        <a:pt x="0" y="189"/>
                      </a:cubicBezTo>
                      <a:cubicBezTo>
                        <a:pt x="189" y="189"/>
                        <a:pt x="189" y="189"/>
                        <a:pt x="189" y="189"/>
                      </a:cubicBezTo>
                      <a:lnTo>
                        <a:pt x="189" y="11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13">
                  <a:extLst>
                    <a:ext uri="{FF2B5EF4-FFF2-40B4-BE49-F238E27FC236}">
                      <a16:creationId xmlns:a16="http://schemas.microsoft.com/office/drawing/2014/main" id="{C32630A4-8B5D-A64B-AFF0-1CF7BF68D82B}"/>
                    </a:ext>
                  </a:extLst>
                </p:cNvPr>
                <p:cNvSpPr>
                  <a:spLocks noChangeArrowheads="1"/>
                </p:cNvSpPr>
                <p:nvPr/>
              </p:nvSpPr>
              <p:spPr bwMode="auto">
                <a:xfrm>
                  <a:off x="3412" y="2601"/>
                  <a:ext cx="63" cy="26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14">
                  <a:extLst>
                    <a:ext uri="{FF2B5EF4-FFF2-40B4-BE49-F238E27FC236}">
                      <a16:creationId xmlns:a16="http://schemas.microsoft.com/office/drawing/2014/main" id="{EF55427F-4B44-2AC8-17EA-B3F28584C6A3}"/>
                    </a:ext>
                  </a:extLst>
                </p:cNvPr>
                <p:cNvSpPr>
                  <a:spLocks/>
                </p:cNvSpPr>
                <p:nvPr/>
              </p:nvSpPr>
              <p:spPr bwMode="auto">
                <a:xfrm>
                  <a:off x="3412" y="2579"/>
                  <a:ext cx="124" cy="45"/>
                </a:xfrm>
                <a:custGeom>
                  <a:avLst/>
                  <a:gdLst>
                    <a:gd name="T0" fmla="*/ 83 w 83"/>
                    <a:gd name="T1" fmla="*/ 15 h 30"/>
                    <a:gd name="T2" fmla="*/ 41 w 83"/>
                    <a:gd name="T3" fmla="*/ 30 h 30"/>
                    <a:gd name="T4" fmla="*/ 0 w 83"/>
                    <a:gd name="T5" fmla="*/ 15 h 30"/>
                    <a:gd name="T6" fmla="*/ 42 w 83"/>
                    <a:gd name="T7" fmla="*/ 0 h 30"/>
                    <a:gd name="T8" fmla="*/ 83 w 83"/>
                    <a:gd name="T9" fmla="*/ 15 h 30"/>
                  </a:gdLst>
                  <a:ahLst/>
                  <a:cxnLst>
                    <a:cxn ang="0">
                      <a:pos x="T0" y="T1"/>
                    </a:cxn>
                    <a:cxn ang="0">
                      <a:pos x="T2" y="T3"/>
                    </a:cxn>
                    <a:cxn ang="0">
                      <a:pos x="T4" y="T5"/>
                    </a:cxn>
                    <a:cxn ang="0">
                      <a:pos x="T6" y="T7"/>
                    </a:cxn>
                    <a:cxn ang="0">
                      <a:pos x="T8" y="T9"/>
                    </a:cxn>
                  </a:cxnLst>
                  <a:rect l="0" t="0" r="r" b="b"/>
                  <a:pathLst>
                    <a:path w="83" h="30">
                      <a:moveTo>
                        <a:pt x="83" y="15"/>
                      </a:moveTo>
                      <a:cubicBezTo>
                        <a:pt x="83" y="23"/>
                        <a:pt x="65" y="30"/>
                        <a:pt x="41" y="30"/>
                      </a:cubicBezTo>
                      <a:cubicBezTo>
                        <a:pt x="18" y="30"/>
                        <a:pt x="0" y="23"/>
                        <a:pt x="0" y="15"/>
                      </a:cubicBezTo>
                      <a:cubicBezTo>
                        <a:pt x="0" y="7"/>
                        <a:pt x="19" y="0"/>
                        <a:pt x="42" y="0"/>
                      </a:cubicBezTo>
                      <a:cubicBezTo>
                        <a:pt x="65" y="0"/>
                        <a:pt x="83" y="6"/>
                        <a:pt x="8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15">
                  <a:extLst>
                    <a:ext uri="{FF2B5EF4-FFF2-40B4-BE49-F238E27FC236}">
                      <a16:creationId xmlns:a16="http://schemas.microsoft.com/office/drawing/2014/main" id="{4E1FF1A1-B052-3089-749B-D31753C348C0}"/>
                    </a:ext>
                  </a:extLst>
                </p:cNvPr>
                <p:cNvSpPr>
                  <a:spLocks noChangeArrowheads="1"/>
                </p:cNvSpPr>
                <p:nvPr/>
              </p:nvSpPr>
              <p:spPr bwMode="auto">
                <a:xfrm>
                  <a:off x="3424" y="2585"/>
                  <a:ext cx="10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6">
                  <a:extLst>
                    <a:ext uri="{FF2B5EF4-FFF2-40B4-BE49-F238E27FC236}">
                      <a16:creationId xmlns:a16="http://schemas.microsoft.com/office/drawing/2014/main" id="{876E6B29-625B-43B0-C709-03C2909F2AB3}"/>
                    </a:ext>
                  </a:extLst>
                </p:cNvPr>
                <p:cNvSpPr>
                  <a:spLocks/>
                </p:cNvSpPr>
                <p:nvPr/>
              </p:nvSpPr>
              <p:spPr bwMode="auto">
                <a:xfrm>
                  <a:off x="3424" y="2585"/>
                  <a:ext cx="100" cy="24"/>
                </a:xfrm>
                <a:custGeom>
                  <a:avLst/>
                  <a:gdLst>
                    <a:gd name="T0" fmla="*/ 60 w 67"/>
                    <a:gd name="T1" fmla="*/ 16 h 16"/>
                    <a:gd name="T2" fmla="*/ 67 w 67"/>
                    <a:gd name="T3" fmla="*/ 10 h 16"/>
                    <a:gd name="T4" fmla="*/ 33 w 67"/>
                    <a:gd name="T5" fmla="*/ 0 h 16"/>
                    <a:gd name="T6" fmla="*/ 0 w 67"/>
                    <a:gd name="T7" fmla="*/ 10 h 16"/>
                    <a:gd name="T8" fmla="*/ 7 w 67"/>
                    <a:gd name="T9" fmla="*/ 16 h 16"/>
                    <a:gd name="T10" fmla="*/ 34 w 67"/>
                    <a:gd name="T11" fmla="*/ 12 h 16"/>
                    <a:gd name="T12" fmla="*/ 60 w 6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60" y="16"/>
                      </a:moveTo>
                      <a:cubicBezTo>
                        <a:pt x="64" y="14"/>
                        <a:pt x="67" y="12"/>
                        <a:pt x="67" y="10"/>
                      </a:cubicBezTo>
                      <a:cubicBezTo>
                        <a:pt x="67" y="4"/>
                        <a:pt x="52" y="0"/>
                        <a:pt x="33" y="0"/>
                      </a:cubicBezTo>
                      <a:cubicBezTo>
                        <a:pt x="15" y="0"/>
                        <a:pt x="0" y="4"/>
                        <a:pt x="0" y="10"/>
                      </a:cubicBezTo>
                      <a:cubicBezTo>
                        <a:pt x="0" y="12"/>
                        <a:pt x="3" y="14"/>
                        <a:pt x="7" y="16"/>
                      </a:cubicBezTo>
                      <a:cubicBezTo>
                        <a:pt x="13" y="14"/>
                        <a:pt x="23" y="12"/>
                        <a:pt x="34" y="12"/>
                      </a:cubicBezTo>
                      <a:cubicBezTo>
                        <a:pt x="44" y="12"/>
                        <a:pt x="54" y="14"/>
                        <a:pt x="60" y="1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descr="Visual Studio Code logo">
                <a:extLst>
                  <a:ext uri="{FF2B5EF4-FFF2-40B4-BE49-F238E27FC236}">
                    <a16:creationId xmlns:a16="http://schemas.microsoft.com/office/drawing/2014/main" id="{97BEADD3-8A66-B486-241F-21ABF09DF7F5}"/>
                  </a:ext>
                </a:extLst>
              </p:cNvPr>
              <p:cNvGrpSpPr/>
              <p:nvPr/>
            </p:nvGrpSpPr>
            <p:grpSpPr>
              <a:xfrm>
                <a:off x="9118092" y="3641642"/>
                <a:ext cx="278417" cy="281922"/>
                <a:chOff x="7865168" y="2901044"/>
                <a:chExt cx="365965" cy="361991"/>
              </a:xfrm>
              <a:solidFill>
                <a:schemeClr val="accent1"/>
              </a:solidFill>
            </p:grpSpPr>
            <p:sp>
              <p:nvSpPr>
                <p:cNvPr id="40" name="Freeform: Shape 33">
                  <a:extLst>
                    <a:ext uri="{FF2B5EF4-FFF2-40B4-BE49-F238E27FC236}">
                      <a16:creationId xmlns:a16="http://schemas.microsoft.com/office/drawing/2014/main" id="{76067AFD-79EA-30D8-76BD-E18353BD992E}"/>
                    </a:ext>
                  </a:extLst>
                </p:cNvPr>
                <p:cNvSpPr/>
                <p:nvPr/>
              </p:nvSpPr>
              <p:spPr>
                <a:xfrm>
                  <a:off x="7865168" y="2901044"/>
                  <a:ext cx="365760" cy="274320"/>
                </a:xfrm>
                <a:custGeom>
                  <a:avLst/>
                  <a:gdLst>
                    <a:gd name="connsiteX0" fmla="*/ 353016 w 365760"/>
                    <a:gd name="connsiteY0" fmla="*/ 38564 h 274320"/>
                    <a:gd name="connsiteX1" fmla="*/ 277654 w 365760"/>
                    <a:gd name="connsiteY1" fmla="*/ 2255 h 274320"/>
                    <a:gd name="connsiteX2" fmla="*/ 251670 w 365760"/>
                    <a:gd name="connsiteY2" fmla="*/ 6674 h 274320"/>
                    <a:gd name="connsiteX3" fmla="*/ 4972 w 365760"/>
                    <a:gd name="connsiteY3" fmla="*/ 231617 h 274320"/>
                    <a:gd name="connsiteX4" fmla="*/ 4972 w 365760"/>
                    <a:gd name="connsiteY4" fmla="*/ 254172 h 274320"/>
                    <a:gd name="connsiteX5" fmla="*/ 25127 w 365760"/>
                    <a:gd name="connsiteY5" fmla="*/ 272498 h 274320"/>
                    <a:gd name="connsiteX6" fmla="*/ 44596 w 365760"/>
                    <a:gd name="connsiteY6" fmla="*/ 273374 h 274320"/>
                    <a:gd name="connsiteX7" fmla="*/ 341700 w 365760"/>
                    <a:gd name="connsiteY7" fmla="*/ 48013 h 274320"/>
                    <a:gd name="connsiteX8" fmla="*/ 365970 w 365760"/>
                    <a:gd name="connsiteY8" fmla="*/ 60052 h 274320"/>
                    <a:gd name="connsiteX9" fmla="*/ 365970 w 365760"/>
                    <a:gd name="connsiteY9" fmla="*/ 59176 h 274320"/>
                    <a:gd name="connsiteX10" fmla="*/ 353016 w 365760"/>
                    <a:gd name="connsiteY10" fmla="*/ 38564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 h="274320">
                      <a:moveTo>
                        <a:pt x="353016" y="38564"/>
                      </a:moveTo>
                      <a:lnTo>
                        <a:pt x="277654" y="2255"/>
                      </a:lnTo>
                      <a:cubicBezTo>
                        <a:pt x="268929" y="-1936"/>
                        <a:pt x="258489" y="-184"/>
                        <a:pt x="251670" y="6674"/>
                      </a:cubicBezTo>
                      <a:lnTo>
                        <a:pt x="4972" y="231617"/>
                      </a:lnTo>
                      <a:cubicBezTo>
                        <a:pt x="-1657" y="237674"/>
                        <a:pt x="-1657" y="248114"/>
                        <a:pt x="4972" y="254172"/>
                      </a:cubicBezTo>
                      <a:lnTo>
                        <a:pt x="25127" y="272498"/>
                      </a:lnTo>
                      <a:cubicBezTo>
                        <a:pt x="30575" y="277451"/>
                        <a:pt x="38729" y="277794"/>
                        <a:pt x="44596" y="273374"/>
                      </a:cubicBezTo>
                      <a:lnTo>
                        <a:pt x="341700" y="48013"/>
                      </a:lnTo>
                      <a:cubicBezTo>
                        <a:pt x="351682" y="40469"/>
                        <a:pt x="365970" y="47555"/>
                        <a:pt x="365970" y="60052"/>
                      </a:cubicBezTo>
                      <a:lnTo>
                        <a:pt x="365970" y="59176"/>
                      </a:lnTo>
                      <a:cubicBezTo>
                        <a:pt x="365970" y="50375"/>
                        <a:pt x="360940" y="42374"/>
                        <a:pt x="353016" y="38564"/>
                      </a:cubicBezTo>
                      <a:close/>
                    </a:path>
                  </a:pathLst>
                </a:custGeom>
                <a:solidFill>
                  <a:srgbClr val="0078D7"/>
                </a:solidFill>
                <a:ln w="377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34">
                  <a:extLst>
                    <a:ext uri="{FF2B5EF4-FFF2-40B4-BE49-F238E27FC236}">
                      <a16:creationId xmlns:a16="http://schemas.microsoft.com/office/drawing/2014/main" id="{163DDA8A-30CD-5F40-B386-10FCB7DD18F3}"/>
                    </a:ext>
                  </a:extLst>
                </p:cNvPr>
                <p:cNvSpPr/>
                <p:nvPr/>
              </p:nvSpPr>
              <p:spPr>
                <a:xfrm>
                  <a:off x="7865168" y="2988447"/>
                  <a:ext cx="365760" cy="274320"/>
                </a:xfrm>
                <a:custGeom>
                  <a:avLst/>
                  <a:gdLst>
                    <a:gd name="connsiteX0" fmla="*/ 353016 w 365760"/>
                    <a:gd name="connsiteY0" fmla="*/ 237940 h 274320"/>
                    <a:gd name="connsiteX1" fmla="*/ 277654 w 365760"/>
                    <a:gd name="connsiteY1" fmla="*/ 274211 h 274320"/>
                    <a:gd name="connsiteX2" fmla="*/ 251670 w 365760"/>
                    <a:gd name="connsiteY2" fmla="*/ 269791 h 274320"/>
                    <a:gd name="connsiteX3" fmla="*/ 4972 w 365760"/>
                    <a:gd name="connsiteY3" fmla="*/ 44849 h 274320"/>
                    <a:gd name="connsiteX4" fmla="*/ 4972 w 365760"/>
                    <a:gd name="connsiteY4" fmla="*/ 22294 h 274320"/>
                    <a:gd name="connsiteX5" fmla="*/ 25127 w 365760"/>
                    <a:gd name="connsiteY5" fmla="*/ 3968 h 274320"/>
                    <a:gd name="connsiteX6" fmla="*/ 44596 w 365760"/>
                    <a:gd name="connsiteY6" fmla="*/ 3091 h 274320"/>
                    <a:gd name="connsiteX7" fmla="*/ 341700 w 365760"/>
                    <a:gd name="connsiteY7" fmla="*/ 228453 h 274320"/>
                    <a:gd name="connsiteX8" fmla="*/ 365970 w 365760"/>
                    <a:gd name="connsiteY8" fmla="*/ 216375 h 274320"/>
                    <a:gd name="connsiteX9" fmla="*/ 365970 w 365760"/>
                    <a:gd name="connsiteY9" fmla="*/ 217252 h 274320"/>
                    <a:gd name="connsiteX10" fmla="*/ 353016 w 365760"/>
                    <a:gd name="connsiteY10" fmla="*/ 23794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 h="274320">
                      <a:moveTo>
                        <a:pt x="353016" y="237940"/>
                      </a:moveTo>
                      <a:lnTo>
                        <a:pt x="277654" y="274211"/>
                      </a:lnTo>
                      <a:cubicBezTo>
                        <a:pt x="268929" y="278402"/>
                        <a:pt x="258489" y="276649"/>
                        <a:pt x="251670" y="269791"/>
                      </a:cubicBezTo>
                      <a:lnTo>
                        <a:pt x="4972" y="44849"/>
                      </a:lnTo>
                      <a:cubicBezTo>
                        <a:pt x="-1657" y="38791"/>
                        <a:pt x="-1657" y="28352"/>
                        <a:pt x="4972" y="22294"/>
                      </a:cubicBezTo>
                      <a:lnTo>
                        <a:pt x="25127" y="3968"/>
                      </a:lnTo>
                      <a:cubicBezTo>
                        <a:pt x="30575" y="-985"/>
                        <a:pt x="38729" y="-1328"/>
                        <a:pt x="44596" y="3091"/>
                      </a:cubicBezTo>
                      <a:lnTo>
                        <a:pt x="341700" y="228453"/>
                      </a:lnTo>
                      <a:cubicBezTo>
                        <a:pt x="351682" y="236035"/>
                        <a:pt x="365970" y="228910"/>
                        <a:pt x="365970" y="216375"/>
                      </a:cubicBezTo>
                      <a:lnTo>
                        <a:pt x="365970" y="217252"/>
                      </a:lnTo>
                      <a:cubicBezTo>
                        <a:pt x="365970" y="226129"/>
                        <a:pt x="360940" y="234130"/>
                        <a:pt x="353016" y="237940"/>
                      </a:cubicBezTo>
                      <a:close/>
                    </a:path>
                  </a:pathLst>
                </a:custGeom>
                <a:solidFill>
                  <a:srgbClr val="0078D7"/>
                </a:solidFill>
                <a:ln w="377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35">
                  <a:extLst>
                    <a:ext uri="{FF2B5EF4-FFF2-40B4-BE49-F238E27FC236}">
                      <a16:creationId xmlns:a16="http://schemas.microsoft.com/office/drawing/2014/main" id="{14A07BFB-FAAF-E689-22DA-EF899881710A}"/>
                    </a:ext>
                  </a:extLst>
                </p:cNvPr>
                <p:cNvSpPr/>
                <p:nvPr/>
              </p:nvSpPr>
              <p:spPr>
                <a:xfrm>
                  <a:off x="8116833" y="2901086"/>
                  <a:ext cx="114300" cy="361949"/>
                </a:xfrm>
                <a:custGeom>
                  <a:avLst/>
                  <a:gdLst>
                    <a:gd name="connsiteX0" fmla="*/ 25984 w 114300"/>
                    <a:gd name="connsiteY0" fmla="*/ 361576 h 361950"/>
                    <a:gd name="connsiteX1" fmla="*/ 0 w 114300"/>
                    <a:gd name="connsiteY1" fmla="*/ 357156 h 361950"/>
                    <a:gd name="connsiteX2" fmla="*/ 22860 w 114300"/>
                    <a:gd name="connsiteY2" fmla="*/ 347669 h 361950"/>
                    <a:gd name="connsiteX3" fmla="*/ 22860 w 114300"/>
                    <a:gd name="connsiteY3" fmla="*/ 16123 h 361950"/>
                    <a:gd name="connsiteX4" fmla="*/ 0 w 114300"/>
                    <a:gd name="connsiteY4" fmla="*/ 6674 h 361950"/>
                    <a:gd name="connsiteX5" fmla="*/ 25984 w 114300"/>
                    <a:gd name="connsiteY5" fmla="*/ 2255 h 361950"/>
                    <a:gd name="connsiteX6" fmla="*/ 101346 w 114300"/>
                    <a:gd name="connsiteY6" fmla="*/ 38488 h 361950"/>
                    <a:gd name="connsiteX7" fmla="*/ 114300 w 114300"/>
                    <a:gd name="connsiteY7" fmla="*/ 59100 h 361950"/>
                    <a:gd name="connsiteX8" fmla="*/ 114300 w 114300"/>
                    <a:gd name="connsiteY8" fmla="*/ 304769 h 361950"/>
                    <a:gd name="connsiteX9" fmla="*/ 101346 w 114300"/>
                    <a:gd name="connsiteY9" fmla="*/ 325381 h 361950"/>
                    <a:gd name="connsiteX10" fmla="*/ 25984 w 114300"/>
                    <a:gd name="connsiteY10" fmla="*/ 36157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361950">
                      <a:moveTo>
                        <a:pt x="25984" y="361576"/>
                      </a:moveTo>
                      <a:cubicBezTo>
                        <a:pt x="17259" y="365767"/>
                        <a:pt x="6820" y="364014"/>
                        <a:pt x="0" y="357156"/>
                      </a:cubicBezTo>
                      <a:cubicBezTo>
                        <a:pt x="8420" y="365576"/>
                        <a:pt x="22860" y="359633"/>
                        <a:pt x="22860" y="347669"/>
                      </a:cubicBezTo>
                      <a:lnTo>
                        <a:pt x="22860" y="16123"/>
                      </a:lnTo>
                      <a:cubicBezTo>
                        <a:pt x="22860" y="4198"/>
                        <a:pt x="8420" y="-1784"/>
                        <a:pt x="0" y="6674"/>
                      </a:cubicBezTo>
                      <a:cubicBezTo>
                        <a:pt x="6858" y="-184"/>
                        <a:pt x="17259" y="-1936"/>
                        <a:pt x="25984" y="2255"/>
                      </a:cubicBezTo>
                      <a:lnTo>
                        <a:pt x="101346" y="38488"/>
                      </a:lnTo>
                      <a:cubicBezTo>
                        <a:pt x="109271" y="42298"/>
                        <a:pt x="114300" y="50299"/>
                        <a:pt x="114300" y="59100"/>
                      </a:cubicBezTo>
                      <a:lnTo>
                        <a:pt x="114300" y="304769"/>
                      </a:lnTo>
                      <a:cubicBezTo>
                        <a:pt x="114300" y="313570"/>
                        <a:pt x="109271" y="321571"/>
                        <a:pt x="101346" y="325381"/>
                      </a:cubicBezTo>
                      <a:lnTo>
                        <a:pt x="25984" y="361576"/>
                      </a:lnTo>
                      <a:close/>
                    </a:path>
                  </a:pathLst>
                </a:custGeom>
                <a:solidFill>
                  <a:srgbClr val="0078D7"/>
                </a:solidFill>
                <a:ln w="377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52" name="Rectangle 151">
            <a:extLst>
              <a:ext uri="{FF2B5EF4-FFF2-40B4-BE49-F238E27FC236}">
                <a16:creationId xmlns:a16="http://schemas.microsoft.com/office/drawing/2014/main" id="{0BA94C12-1E8A-5809-AA4A-FD608EA9BC84}"/>
              </a:ext>
            </a:extLst>
          </p:cNvPr>
          <p:cNvSpPr/>
          <p:nvPr/>
        </p:nvSpPr>
        <p:spPr bwMode="auto">
          <a:xfrm>
            <a:off x="9176177" y="1164064"/>
            <a:ext cx="795549" cy="336727"/>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AI</a:t>
            </a:r>
          </a:p>
        </p:txBody>
      </p:sp>
      <p:sp>
        <p:nvSpPr>
          <p:cNvPr id="153" name="Title 1">
            <a:extLst>
              <a:ext uri="{FF2B5EF4-FFF2-40B4-BE49-F238E27FC236}">
                <a16:creationId xmlns:a16="http://schemas.microsoft.com/office/drawing/2014/main" id="{8C04A732-4738-066E-4DAF-F628E5403E3B}"/>
              </a:ext>
            </a:extLst>
          </p:cNvPr>
          <p:cNvSpPr txBox="1">
            <a:spLocks/>
          </p:cNvSpPr>
          <p:nvPr/>
        </p:nvSpPr>
        <p:spPr>
          <a:xfrm>
            <a:off x="555585" y="1027621"/>
            <a:ext cx="4673881" cy="4744396"/>
          </a:xfrm>
          <a:prstGeom prst="rect">
            <a:avLst/>
          </a:prstGeom>
        </p:spPr>
        <p:txBody>
          <a:bodyPr/>
          <a:lst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gradFill>
                  <a:gsLst>
                    <a:gs pos="71000">
                      <a:srgbClr val="49C5B1"/>
                    </a:gs>
                    <a:gs pos="0">
                      <a:srgbClr val="8DE971"/>
                    </a:gs>
                  </a:gsLst>
                  <a:path path="circle">
                    <a:fillToRect l="100000" t="100000"/>
                  </a:path>
                </a:gradFill>
                <a:cs typeface="Segoe UI"/>
              </a:rPr>
              <a:t>Azure Database </a:t>
            </a:r>
            <a:br>
              <a:rPr lang="en-US">
                <a:gradFill>
                  <a:gsLst>
                    <a:gs pos="71000">
                      <a:srgbClr val="49C5B1"/>
                    </a:gs>
                    <a:gs pos="0">
                      <a:srgbClr val="8DE971"/>
                    </a:gs>
                  </a:gsLst>
                  <a:path path="circle">
                    <a:fillToRect l="100000" t="100000"/>
                  </a:path>
                </a:gradFill>
                <a:cs typeface="Segoe UI"/>
              </a:rPr>
            </a:br>
            <a:r>
              <a:rPr lang="en-US">
                <a:gradFill>
                  <a:gsLst>
                    <a:gs pos="71000">
                      <a:srgbClr val="49C5B1"/>
                    </a:gs>
                    <a:gs pos="0">
                      <a:srgbClr val="8DE971"/>
                    </a:gs>
                  </a:gsLst>
                  <a:path path="circle">
                    <a:fillToRect l="100000" t="100000"/>
                  </a:path>
                </a:gradFill>
                <a:cs typeface="Segoe UI"/>
              </a:rPr>
              <a:t>for PostgreSQL:</a:t>
            </a:r>
            <a:br>
              <a:rPr lang="en-US">
                <a:gradFill>
                  <a:gsLst>
                    <a:gs pos="71000">
                      <a:srgbClr val="49C5B1"/>
                    </a:gs>
                    <a:gs pos="0">
                      <a:srgbClr val="8DE971"/>
                    </a:gs>
                  </a:gsLst>
                  <a:path path="circle">
                    <a:fillToRect l="100000" t="100000"/>
                  </a:path>
                </a:gradFill>
                <a:cs typeface="Segoe UI"/>
              </a:rPr>
            </a:br>
            <a:r>
              <a:rPr lang="en-US">
                <a:gradFill>
                  <a:gsLst>
                    <a:gs pos="71000">
                      <a:srgbClr val="49C5B1"/>
                    </a:gs>
                    <a:gs pos="0">
                      <a:srgbClr val="8DE971"/>
                    </a:gs>
                  </a:gsLst>
                  <a:path path="circle">
                    <a:fillToRect l="100000" t="100000"/>
                  </a:path>
                </a:gradFill>
                <a:cs typeface="Segoe UI"/>
              </a:rPr>
              <a:t>AI-Ready </a:t>
            </a:r>
            <a:br>
              <a:rPr lang="en-US">
                <a:gradFill>
                  <a:gsLst>
                    <a:gs pos="71000">
                      <a:srgbClr val="49C5B1"/>
                    </a:gs>
                    <a:gs pos="0">
                      <a:srgbClr val="8DE971"/>
                    </a:gs>
                  </a:gsLst>
                  <a:path path="circle">
                    <a:fillToRect l="100000" t="100000"/>
                  </a:path>
                </a:gradFill>
                <a:cs typeface="Segoe UI"/>
              </a:rPr>
            </a:br>
            <a:r>
              <a:rPr lang="en-US">
                <a:gradFill>
                  <a:gsLst>
                    <a:gs pos="71000">
                      <a:srgbClr val="49C5B1"/>
                    </a:gs>
                    <a:gs pos="0">
                      <a:srgbClr val="8DE971"/>
                    </a:gs>
                  </a:gsLst>
                  <a:path path="circle">
                    <a:fillToRect l="100000" t="100000"/>
                  </a:path>
                </a:gradFill>
                <a:cs typeface="Segoe UI"/>
              </a:rPr>
              <a:t>for Enterprise </a:t>
            </a:r>
            <a:br>
              <a:rPr lang="en-US">
                <a:gradFill>
                  <a:gsLst>
                    <a:gs pos="71000">
                      <a:srgbClr val="49C5B1"/>
                    </a:gs>
                    <a:gs pos="0">
                      <a:srgbClr val="8DE971"/>
                    </a:gs>
                  </a:gsLst>
                  <a:path path="circle">
                    <a:fillToRect l="100000" t="100000"/>
                  </a:path>
                </a:gradFill>
                <a:cs typeface="Segoe UI"/>
              </a:rPr>
            </a:br>
            <a:r>
              <a:rPr lang="en-US">
                <a:gradFill>
                  <a:gsLst>
                    <a:gs pos="71000">
                      <a:srgbClr val="49C5B1"/>
                    </a:gs>
                    <a:gs pos="0">
                      <a:srgbClr val="8DE971"/>
                    </a:gs>
                  </a:gsLst>
                  <a:path path="circle">
                    <a:fillToRect l="100000" t="100000"/>
                  </a:path>
                </a:gradFill>
                <a:cs typeface="Segoe UI"/>
              </a:rPr>
              <a:t>Applications</a:t>
            </a:r>
            <a:endParaRPr lang="en-US">
              <a:gradFill>
                <a:gsLst>
                  <a:gs pos="71000">
                    <a:srgbClr val="49C5B1"/>
                  </a:gs>
                  <a:gs pos="0">
                    <a:srgbClr val="8DE971"/>
                  </a:gs>
                </a:gsLst>
                <a:path path="circle">
                  <a:fillToRect l="100000" t="100000"/>
                </a:path>
              </a:gradFill>
            </a:endParaRPr>
          </a:p>
        </p:txBody>
      </p:sp>
      <p:pic>
        <p:nvPicPr>
          <p:cNvPr id="154" name="Picture 4" descr="Algorithm, gym, learning, openai, reinforcement, toolkit icon - Download on Iconfinder">
            <a:extLst>
              <a:ext uri="{FF2B5EF4-FFF2-40B4-BE49-F238E27FC236}">
                <a16:creationId xmlns:a16="http://schemas.microsoft.com/office/drawing/2014/main" id="{1B6770C7-1D61-45A0-85AE-95951658C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0150" y="544201"/>
            <a:ext cx="612884" cy="612884"/>
          </a:xfrm>
          <a:prstGeom prst="rect">
            <a:avLst/>
          </a:prstGeom>
          <a:noFill/>
        </p:spPr>
      </p:pic>
    </p:spTree>
    <p:extLst>
      <p:ext uri="{BB962C8B-B14F-4D97-AF65-F5344CB8AC3E}">
        <p14:creationId xmlns:p14="http://schemas.microsoft.com/office/powerpoint/2010/main" val="1364140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85A2A-EA93-7B4C-C416-FB2F7B9DE87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A988FD3-9B19-E534-B083-97CECC18AB5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t="7733" b="7733"/>
          <a:stretch/>
        </p:blipFill>
        <p:spPr>
          <a:xfrm>
            <a:off x="0" y="0"/>
            <a:ext cx="12192000" cy="6858000"/>
          </a:xfrm>
          <a:prstGeom prst="rect">
            <a:avLst/>
          </a:prstGeom>
        </p:spPr>
      </p:pic>
      <p:sp>
        <p:nvSpPr>
          <p:cNvPr id="6" name="Rectangle: Rounded Corners 5">
            <a:extLst>
              <a:ext uri="{FF2B5EF4-FFF2-40B4-BE49-F238E27FC236}">
                <a16:creationId xmlns:a16="http://schemas.microsoft.com/office/drawing/2014/main" id="{30722A10-3511-87E6-73DA-2BB9B561D1DC}"/>
              </a:ext>
              <a:ext uri="{C183D7F6-B498-43B3-948B-1728B52AA6E4}">
                <adec:decorative xmlns:adec="http://schemas.microsoft.com/office/drawing/2017/decorative" val="1"/>
              </a:ext>
            </a:extLst>
          </p:cNvPr>
          <p:cNvSpPr/>
          <p:nvPr/>
        </p:nvSpPr>
        <p:spPr bwMode="auto">
          <a:xfrm>
            <a:off x="596901" y="1055690"/>
            <a:ext cx="5346699" cy="4684782"/>
          </a:xfrm>
          <a:prstGeom prst="roundRect">
            <a:avLst>
              <a:gd name="adj" fmla="val 4284"/>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E6FD4E0-42E5-A633-476E-E81571A8A819}"/>
              </a:ext>
            </a:extLst>
          </p:cNvPr>
          <p:cNvSpPr>
            <a:spLocks noGrp="1"/>
          </p:cNvSpPr>
          <p:nvPr>
            <p:ph type="title" idx="4294967295"/>
          </p:nvPr>
        </p:nvSpPr>
        <p:spPr>
          <a:xfrm>
            <a:off x="767046" y="2061017"/>
            <a:ext cx="5013325" cy="1477963"/>
          </a:xfrm>
        </p:spPr>
        <p:txBody>
          <a:bodyPr/>
          <a:lstStyle/>
          <a:p>
            <a:r>
              <a:rPr lang="en-US" sz="4800">
                <a:solidFill>
                  <a:schemeClr val="accent1"/>
                </a:solidFill>
                <a:latin typeface="+mn-lt"/>
              </a:rPr>
              <a:t>“AI isn't the future,</a:t>
            </a:r>
            <a:br>
              <a:rPr lang="en-US" sz="4800">
                <a:solidFill>
                  <a:schemeClr val="accent1"/>
                </a:solidFill>
                <a:latin typeface="+mn-lt"/>
              </a:rPr>
            </a:br>
            <a:r>
              <a:rPr lang="en-US" sz="4800">
                <a:solidFill>
                  <a:schemeClr val="accent1"/>
                </a:solidFill>
                <a:latin typeface="+mn-lt"/>
              </a:rPr>
              <a:t>It’s already </a:t>
            </a:r>
            <a:r>
              <a:rPr lang="en-US" sz="4800">
                <a:solidFill>
                  <a:srgbClr val="FF0000"/>
                </a:solidFill>
                <a:latin typeface="+mn-lt"/>
              </a:rPr>
              <a:t>here</a:t>
            </a:r>
            <a:r>
              <a:rPr lang="en-US" sz="4800">
                <a:solidFill>
                  <a:schemeClr val="accent1"/>
                </a:solidFill>
                <a:latin typeface="+mn-lt"/>
              </a:rPr>
              <a:t>.”</a:t>
            </a:r>
            <a:endParaRPr lang="en-US" sz="4400">
              <a:solidFill>
                <a:schemeClr val="accent1"/>
              </a:solidFill>
              <a:latin typeface="Abadi Extra Light" panose="020B0204020104020204" pitchFamily="34" charset="0"/>
            </a:endParaRPr>
          </a:p>
        </p:txBody>
      </p:sp>
    </p:spTree>
    <p:extLst>
      <p:ext uri="{BB962C8B-B14F-4D97-AF65-F5344CB8AC3E}">
        <p14:creationId xmlns:p14="http://schemas.microsoft.com/office/powerpoint/2010/main" val="77441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DDD7A-C9A7-6226-E4BE-24AD541AB2C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919D82C-D623-9C31-2BC5-1523623AF112}"/>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1747" y="-107823"/>
            <a:ext cx="12203747" cy="7073646"/>
          </a:xfrm>
          <a:prstGeom prst="rect">
            <a:avLst/>
          </a:prstGeom>
        </p:spPr>
      </p:pic>
      <p:sp>
        <p:nvSpPr>
          <p:cNvPr id="20" name="Title 19">
            <a:extLst>
              <a:ext uri="{FF2B5EF4-FFF2-40B4-BE49-F238E27FC236}">
                <a16:creationId xmlns:a16="http://schemas.microsoft.com/office/drawing/2014/main" id="{944E2BE0-AD43-318C-A8BA-D7248761BBA1}"/>
              </a:ext>
            </a:extLst>
          </p:cNvPr>
          <p:cNvSpPr>
            <a:spLocks noGrp="1"/>
          </p:cNvSpPr>
          <p:nvPr>
            <p:ph type="title"/>
          </p:nvPr>
        </p:nvSpPr>
        <p:spPr>
          <a:xfrm>
            <a:off x="400049" y="215238"/>
            <a:ext cx="8125386" cy="433965"/>
          </a:xfr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p>
            <a:pPr defTabSz="914367">
              <a:lnSpc>
                <a:spcPct val="100000"/>
              </a:lnSpc>
              <a:spcBef>
                <a:spcPts val="0"/>
              </a:spcBef>
            </a:pPr>
            <a:r>
              <a:rPr lang="en-US" sz="2400" b="1">
                <a:gradFill>
                  <a:gsLst>
                    <a:gs pos="41958">
                      <a:srgbClr val="FFFFFF"/>
                    </a:gs>
                    <a:gs pos="24000">
                      <a:srgbClr val="FFFFFF"/>
                    </a:gs>
                  </a:gsLst>
                  <a:lin ang="2700000" scaled="0"/>
                </a:gradFill>
                <a:latin typeface="Segoe UI" panose="020B0502040204020203" pitchFamily="34" charset="0"/>
              </a:rPr>
              <a:t> Lab Agenda – Find Relevant Cases</a:t>
            </a:r>
          </a:p>
        </p:txBody>
      </p:sp>
      <p:sp>
        <p:nvSpPr>
          <p:cNvPr id="2" name="Freeform: Shape 1">
            <a:extLst>
              <a:ext uri="{FF2B5EF4-FFF2-40B4-BE49-F238E27FC236}">
                <a16:creationId xmlns:a16="http://schemas.microsoft.com/office/drawing/2014/main" id="{9A22B900-3DDF-F363-C120-8EF22E460943}"/>
              </a:ext>
            </a:extLst>
          </p:cNvPr>
          <p:cNvSpPr/>
          <p:nvPr/>
        </p:nvSpPr>
        <p:spPr>
          <a:xfrm>
            <a:off x="806450" y="887398"/>
            <a:ext cx="9281320" cy="5780102"/>
          </a:xfrm>
          <a:custGeom>
            <a:avLst/>
            <a:gdLst>
              <a:gd name="connsiteX0" fmla="*/ 0 w 9281320"/>
              <a:gd name="connsiteY0" fmla="*/ 5780102 h 5780102"/>
              <a:gd name="connsiteX1" fmla="*/ 2451100 w 9281320"/>
              <a:gd name="connsiteY1" fmla="*/ 4516452 h 5780102"/>
              <a:gd name="connsiteX2" fmla="*/ 2165350 w 9281320"/>
              <a:gd name="connsiteY2" fmla="*/ 3068652 h 5780102"/>
              <a:gd name="connsiteX3" fmla="*/ 4654550 w 9281320"/>
              <a:gd name="connsiteY3" fmla="*/ 2624152 h 5780102"/>
              <a:gd name="connsiteX4" fmla="*/ 5308600 w 9281320"/>
              <a:gd name="connsiteY4" fmla="*/ 1011252 h 5780102"/>
              <a:gd name="connsiteX5" fmla="*/ 7918450 w 9281320"/>
              <a:gd name="connsiteY5" fmla="*/ 1665302 h 5780102"/>
              <a:gd name="connsiteX6" fmla="*/ 9144000 w 9281320"/>
              <a:gd name="connsiteY6" fmla="*/ 166702 h 5780102"/>
              <a:gd name="connsiteX7" fmla="*/ 9264650 w 9281320"/>
              <a:gd name="connsiteY7" fmla="*/ 20652 h 57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1320" h="5780102">
                <a:moveTo>
                  <a:pt x="0" y="5780102"/>
                </a:moveTo>
                <a:cubicBezTo>
                  <a:pt x="1045104" y="5374231"/>
                  <a:pt x="2090208" y="4968360"/>
                  <a:pt x="2451100" y="4516452"/>
                </a:cubicBezTo>
                <a:cubicBezTo>
                  <a:pt x="2811992" y="4064544"/>
                  <a:pt x="1798108" y="3384035"/>
                  <a:pt x="2165350" y="3068652"/>
                </a:cubicBezTo>
                <a:cubicBezTo>
                  <a:pt x="2532592" y="2753269"/>
                  <a:pt x="4130675" y="2967052"/>
                  <a:pt x="4654550" y="2624152"/>
                </a:cubicBezTo>
                <a:cubicBezTo>
                  <a:pt x="5178425" y="2281252"/>
                  <a:pt x="4764617" y="1171060"/>
                  <a:pt x="5308600" y="1011252"/>
                </a:cubicBezTo>
                <a:cubicBezTo>
                  <a:pt x="5852583" y="851444"/>
                  <a:pt x="7279217" y="1806060"/>
                  <a:pt x="7918450" y="1665302"/>
                </a:cubicBezTo>
                <a:cubicBezTo>
                  <a:pt x="8557683" y="1524544"/>
                  <a:pt x="8919633" y="440810"/>
                  <a:pt x="9144000" y="166702"/>
                </a:cubicBezTo>
                <a:cubicBezTo>
                  <a:pt x="9368367" y="-107406"/>
                  <a:pt x="9245600" y="44994"/>
                  <a:pt x="9264650" y="20652"/>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974DE152-2252-7072-B513-6D2FDC3EAD73}"/>
              </a:ext>
            </a:extLst>
          </p:cNvPr>
          <p:cNvSpPr/>
          <p:nvPr/>
        </p:nvSpPr>
        <p:spPr>
          <a:xfrm>
            <a:off x="171450" y="5048250"/>
            <a:ext cx="2921000" cy="1536700"/>
          </a:xfrm>
          <a:custGeom>
            <a:avLst/>
            <a:gdLst>
              <a:gd name="connsiteX0" fmla="*/ 0 w 2921000"/>
              <a:gd name="connsiteY0" fmla="*/ 1536700 h 1536700"/>
              <a:gd name="connsiteX1" fmla="*/ 31750 w 2921000"/>
              <a:gd name="connsiteY1" fmla="*/ 1530350 h 1536700"/>
              <a:gd name="connsiteX2" fmla="*/ 107950 w 2921000"/>
              <a:gd name="connsiteY2" fmla="*/ 1397000 h 1536700"/>
              <a:gd name="connsiteX3" fmla="*/ 298450 w 2921000"/>
              <a:gd name="connsiteY3" fmla="*/ 1162050 h 1536700"/>
              <a:gd name="connsiteX4" fmla="*/ 349250 w 2921000"/>
              <a:gd name="connsiteY4" fmla="*/ 1104900 h 1536700"/>
              <a:gd name="connsiteX5" fmla="*/ 552450 w 2921000"/>
              <a:gd name="connsiteY5" fmla="*/ 1009650 h 1536700"/>
              <a:gd name="connsiteX6" fmla="*/ 704850 w 2921000"/>
              <a:gd name="connsiteY6" fmla="*/ 952500 h 1536700"/>
              <a:gd name="connsiteX7" fmla="*/ 882650 w 2921000"/>
              <a:gd name="connsiteY7" fmla="*/ 889000 h 1536700"/>
              <a:gd name="connsiteX8" fmla="*/ 920750 w 2921000"/>
              <a:gd name="connsiteY8" fmla="*/ 869950 h 1536700"/>
              <a:gd name="connsiteX9" fmla="*/ 1130300 w 2921000"/>
              <a:gd name="connsiteY9" fmla="*/ 819150 h 1536700"/>
              <a:gd name="connsiteX10" fmla="*/ 1174750 w 2921000"/>
              <a:gd name="connsiteY10" fmla="*/ 806450 h 1536700"/>
              <a:gd name="connsiteX11" fmla="*/ 1346200 w 2921000"/>
              <a:gd name="connsiteY11" fmla="*/ 800100 h 1536700"/>
              <a:gd name="connsiteX12" fmla="*/ 1695450 w 2921000"/>
              <a:gd name="connsiteY12" fmla="*/ 774700 h 1536700"/>
              <a:gd name="connsiteX13" fmla="*/ 1854200 w 2921000"/>
              <a:gd name="connsiteY13" fmla="*/ 742950 h 1536700"/>
              <a:gd name="connsiteX14" fmla="*/ 1917700 w 2921000"/>
              <a:gd name="connsiteY14" fmla="*/ 730250 h 1536700"/>
              <a:gd name="connsiteX15" fmla="*/ 1987550 w 2921000"/>
              <a:gd name="connsiteY15" fmla="*/ 723900 h 1536700"/>
              <a:gd name="connsiteX16" fmla="*/ 2146300 w 2921000"/>
              <a:gd name="connsiteY16" fmla="*/ 692150 h 1536700"/>
              <a:gd name="connsiteX17" fmla="*/ 2273300 w 2921000"/>
              <a:gd name="connsiteY17" fmla="*/ 666750 h 1536700"/>
              <a:gd name="connsiteX18" fmla="*/ 2374900 w 2921000"/>
              <a:gd name="connsiteY18" fmla="*/ 635000 h 1536700"/>
              <a:gd name="connsiteX19" fmla="*/ 2438400 w 2921000"/>
              <a:gd name="connsiteY19" fmla="*/ 609600 h 1536700"/>
              <a:gd name="connsiteX20" fmla="*/ 2717800 w 2921000"/>
              <a:gd name="connsiteY20" fmla="*/ 374650 h 1536700"/>
              <a:gd name="connsiteX21" fmla="*/ 2870200 w 2921000"/>
              <a:gd name="connsiteY21" fmla="*/ 76200 h 1536700"/>
              <a:gd name="connsiteX22" fmla="*/ 2889250 w 2921000"/>
              <a:gd name="connsiteY22" fmla="*/ 38100 h 1536700"/>
              <a:gd name="connsiteX23" fmla="*/ 2901950 w 2921000"/>
              <a:gd name="connsiteY23" fmla="*/ 12700 h 1536700"/>
              <a:gd name="connsiteX24" fmla="*/ 2921000 w 2921000"/>
              <a:gd name="connsiteY24" fmla="*/ 0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000" h="1536700">
                <a:moveTo>
                  <a:pt x="0" y="1536700"/>
                </a:moveTo>
                <a:cubicBezTo>
                  <a:pt x="10583" y="1534583"/>
                  <a:pt x="23764" y="1537610"/>
                  <a:pt x="31750" y="1530350"/>
                </a:cubicBezTo>
                <a:cubicBezTo>
                  <a:pt x="59911" y="1504750"/>
                  <a:pt x="91478" y="1425238"/>
                  <a:pt x="107950" y="1397000"/>
                </a:cubicBezTo>
                <a:cubicBezTo>
                  <a:pt x="164329" y="1300350"/>
                  <a:pt x="215985" y="1255511"/>
                  <a:pt x="298450" y="1162050"/>
                </a:cubicBezTo>
                <a:cubicBezTo>
                  <a:pt x="315313" y="1142938"/>
                  <a:pt x="326172" y="1115718"/>
                  <a:pt x="349250" y="1104900"/>
                </a:cubicBezTo>
                <a:cubicBezTo>
                  <a:pt x="416983" y="1073150"/>
                  <a:pt x="481483" y="1033306"/>
                  <a:pt x="552450" y="1009650"/>
                </a:cubicBezTo>
                <a:cubicBezTo>
                  <a:pt x="752945" y="942818"/>
                  <a:pt x="503021" y="1028186"/>
                  <a:pt x="704850" y="952500"/>
                </a:cubicBezTo>
                <a:cubicBezTo>
                  <a:pt x="763776" y="930403"/>
                  <a:pt x="826361" y="917145"/>
                  <a:pt x="882650" y="889000"/>
                </a:cubicBezTo>
                <a:cubicBezTo>
                  <a:pt x="895350" y="882650"/>
                  <a:pt x="907360" y="874676"/>
                  <a:pt x="920750" y="869950"/>
                </a:cubicBezTo>
                <a:cubicBezTo>
                  <a:pt x="970070" y="852543"/>
                  <a:pt x="1098854" y="828135"/>
                  <a:pt x="1130300" y="819150"/>
                </a:cubicBezTo>
                <a:cubicBezTo>
                  <a:pt x="1145117" y="814917"/>
                  <a:pt x="1159400" y="807804"/>
                  <a:pt x="1174750" y="806450"/>
                </a:cubicBezTo>
                <a:cubicBezTo>
                  <a:pt x="1231718" y="801423"/>
                  <a:pt x="1289101" y="803317"/>
                  <a:pt x="1346200" y="800100"/>
                </a:cubicBezTo>
                <a:cubicBezTo>
                  <a:pt x="1545214" y="788888"/>
                  <a:pt x="1558608" y="787140"/>
                  <a:pt x="1695450" y="774700"/>
                </a:cubicBezTo>
                <a:cubicBezTo>
                  <a:pt x="1853903" y="740746"/>
                  <a:pt x="1718290" y="768838"/>
                  <a:pt x="1854200" y="742950"/>
                </a:cubicBezTo>
                <a:cubicBezTo>
                  <a:pt x="1875405" y="738911"/>
                  <a:pt x="1896331" y="733303"/>
                  <a:pt x="1917700" y="730250"/>
                </a:cubicBezTo>
                <a:cubicBezTo>
                  <a:pt x="1940844" y="726944"/>
                  <a:pt x="1964267" y="726017"/>
                  <a:pt x="1987550" y="723900"/>
                </a:cubicBezTo>
                <a:lnTo>
                  <a:pt x="2146300" y="692150"/>
                </a:lnTo>
                <a:cubicBezTo>
                  <a:pt x="2188633" y="683683"/>
                  <a:pt x="2232093" y="679627"/>
                  <a:pt x="2273300" y="666750"/>
                </a:cubicBezTo>
                <a:cubicBezTo>
                  <a:pt x="2307167" y="656167"/>
                  <a:pt x="2341370" y="646606"/>
                  <a:pt x="2374900" y="635000"/>
                </a:cubicBezTo>
                <a:cubicBezTo>
                  <a:pt x="2396443" y="627543"/>
                  <a:pt x="2419068" y="621682"/>
                  <a:pt x="2438400" y="609600"/>
                </a:cubicBezTo>
                <a:cubicBezTo>
                  <a:pt x="2563786" y="531234"/>
                  <a:pt x="2637065" y="487679"/>
                  <a:pt x="2717800" y="374650"/>
                </a:cubicBezTo>
                <a:cubicBezTo>
                  <a:pt x="2776969" y="291814"/>
                  <a:pt x="2829135" y="163463"/>
                  <a:pt x="2870200" y="76200"/>
                </a:cubicBezTo>
                <a:cubicBezTo>
                  <a:pt x="2876246" y="63352"/>
                  <a:pt x="2882900" y="50800"/>
                  <a:pt x="2889250" y="38100"/>
                </a:cubicBezTo>
                <a:cubicBezTo>
                  <a:pt x="2893483" y="29633"/>
                  <a:pt x="2894074" y="17951"/>
                  <a:pt x="2901950" y="12700"/>
                </a:cubicBezTo>
                <a:lnTo>
                  <a:pt x="2921000" y="0"/>
                </a:ln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335F2919-4626-9BA3-6A06-D75EBD040B90}"/>
              </a:ext>
            </a:extLst>
          </p:cNvPr>
          <p:cNvSpPr/>
          <p:nvPr/>
        </p:nvSpPr>
        <p:spPr>
          <a:xfrm>
            <a:off x="556420" y="921572"/>
            <a:ext cx="10086530" cy="5390328"/>
          </a:xfrm>
          <a:custGeom>
            <a:avLst/>
            <a:gdLst>
              <a:gd name="connsiteX0" fmla="*/ 0 w 10086530"/>
              <a:gd name="connsiteY0" fmla="*/ 5390328 h 5390328"/>
              <a:gd name="connsiteX1" fmla="*/ 3467100 w 10086530"/>
              <a:gd name="connsiteY1" fmla="*/ 4450528 h 5390328"/>
              <a:gd name="connsiteX2" fmla="*/ 5289550 w 10086530"/>
              <a:gd name="connsiteY2" fmla="*/ 2139128 h 5390328"/>
              <a:gd name="connsiteX3" fmla="*/ 8591550 w 10086530"/>
              <a:gd name="connsiteY3" fmla="*/ 3212278 h 5390328"/>
              <a:gd name="connsiteX4" fmla="*/ 9969500 w 10086530"/>
              <a:gd name="connsiteY4" fmla="*/ 246828 h 5390328"/>
              <a:gd name="connsiteX5" fmla="*/ 9918700 w 10086530"/>
              <a:gd name="connsiteY5" fmla="*/ 373828 h 539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6530" h="5390328">
                <a:moveTo>
                  <a:pt x="0" y="5390328"/>
                </a:moveTo>
                <a:cubicBezTo>
                  <a:pt x="1292754" y="5191361"/>
                  <a:pt x="2585508" y="4992395"/>
                  <a:pt x="3467100" y="4450528"/>
                </a:cubicBezTo>
                <a:cubicBezTo>
                  <a:pt x="4348692" y="3908661"/>
                  <a:pt x="4435475" y="2345503"/>
                  <a:pt x="5289550" y="2139128"/>
                </a:cubicBezTo>
                <a:cubicBezTo>
                  <a:pt x="6143625" y="1932753"/>
                  <a:pt x="7811558" y="3527661"/>
                  <a:pt x="8591550" y="3212278"/>
                </a:cubicBezTo>
                <a:cubicBezTo>
                  <a:pt x="9371542" y="2896895"/>
                  <a:pt x="9748308" y="719903"/>
                  <a:pt x="9969500" y="246828"/>
                </a:cubicBezTo>
                <a:cubicBezTo>
                  <a:pt x="10190692" y="-226247"/>
                  <a:pt x="10054696" y="73790"/>
                  <a:pt x="9918700" y="373828"/>
                </a:cubicBezTo>
              </a:path>
            </a:pathLst>
          </a:custGeom>
          <a:noFill/>
          <a:ln w="79375">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F4EDF01D-FEF1-3EF4-59D4-29A5CE02FF80}"/>
              </a:ext>
            </a:extLst>
          </p:cNvPr>
          <p:cNvGrpSpPr>
            <a:grpSpLocks noChangeAspect="1"/>
          </p:cNvGrpSpPr>
          <p:nvPr/>
        </p:nvGrpSpPr>
        <p:grpSpPr>
          <a:xfrm>
            <a:off x="171450" y="6083300"/>
            <a:ext cx="457200" cy="457200"/>
            <a:chOff x="6669393" y="1558637"/>
            <a:chExt cx="1325086" cy="1325086"/>
          </a:xfrm>
        </p:grpSpPr>
        <p:sp>
          <p:nvSpPr>
            <p:cNvPr id="6" name="Oval 5">
              <a:extLst>
                <a:ext uri="{FF2B5EF4-FFF2-40B4-BE49-F238E27FC236}">
                  <a16:creationId xmlns:a16="http://schemas.microsoft.com/office/drawing/2014/main" id="{2AA857A7-59DF-9876-AED2-C78087E58A57}"/>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7" name="Oval 4">
              <a:extLst>
                <a:ext uri="{FF2B5EF4-FFF2-40B4-BE49-F238E27FC236}">
                  <a16:creationId xmlns:a16="http://schemas.microsoft.com/office/drawing/2014/main" id="{636ECC92-D91C-A64B-A3AB-1EF45713210C}"/>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1</a:t>
              </a:r>
            </a:p>
          </p:txBody>
        </p:sp>
      </p:grpSp>
      <p:grpSp>
        <p:nvGrpSpPr>
          <p:cNvPr id="8" name="Group 7">
            <a:extLst>
              <a:ext uri="{FF2B5EF4-FFF2-40B4-BE49-F238E27FC236}">
                <a16:creationId xmlns:a16="http://schemas.microsoft.com/office/drawing/2014/main" id="{761F6219-A576-2A14-06FE-1C27F4557EFB}"/>
              </a:ext>
            </a:extLst>
          </p:cNvPr>
          <p:cNvGrpSpPr>
            <a:grpSpLocks noChangeAspect="1"/>
          </p:cNvGrpSpPr>
          <p:nvPr/>
        </p:nvGrpSpPr>
        <p:grpSpPr>
          <a:xfrm>
            <a:off x="3716849" y="5156200"/>
            <a:ext cx="457200" cy="457200"/>
            <a:chOff x="6669393" y="1558637"/>
            <a:chExt cx="1325086" cy="1325086"/>
          </a:xfrm>
        </p:grpSpPr>
        <p:sp>
          <p:nvSpPr>
            <p:cNvPr id="9" name="Oval 8">
              <a:extLst>
                <a:ext uri="{FF2B5EF4-FFF2-40B4-BE49-F238E27FC236}">
                  <a16:creationId xmlns:a16="http://schemas.microsoft.com/office/drawing/2014/main" id="{A5516CAD-7574-F234-51BF-9394FAD2BC44}"/>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Oval 4">
              <a:extLst>
                <a:ext uri="{FF2B5EF4-FFF2-40B4-BE49-F238E27FC236}">
                  <a16:creationId xmlns:a16="http://schemas.microsoft.com/office/drawing/2014/main" id="{D6B61531-F65C-CB51-94A0-F056AD6DBCCF}"/>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2</a:t>
              </a:r>
            </a:p>
          </p:txBody>
        </p:sp>
      </p:grpSp>
      <p:grpSp>
        <p:nvGrpSpPr>
          <p:cNvPr id="14" name="Group 13">
            <a:extLst>
              <a:ext uri="{FF2B5EF4-FFF2-40B4-BE49-F238E27FC236}">
                <a16:creationId xmlns:a16="http://schemas.microsoft.com/office/drawing/2014/main" id="{B9ABA3CC-6CC1-B6E6-4223-5AFB3C098B5F}"/>
              </a:ext>
            </a:extLst>
          </p:cNvPr>
          <p:cNvGrpSpPr>
            <a:grpSpLocks noChangeAspect="1"/>
          </p:cNvGrpSpPr>
          <p:nvPr/>
        </p:nvGrpSpPr>
        <p:grpSpPr>
          <a:xfrm>
            <a:off x="5704399" y="2794000"/>
            <a:ext cx="457200" cy="457200"/>
            <a:chOff x="6669393" y="1558637"/>
            <a:chExt cx="1325086" cy="1325086"/>
          </a:xfrm>
        </p:grpSpPr>
        <p:sp>
          <p:nvSpPr>
            <p:cNvPr id="15" name="Oval 14">
              <a:extLst>
                <a:ext uri="{FF2B5EF4-FFF2-40B4-BE49-F238E27FC236}">
                  <a16:creationId xmlns:a16="http://schemas.microsoft.com/office/drawing/2014/main" id="{D0822A7A-D7BF-BB26-4565-BD432E0E2C37}"/>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6" name="Oval 4">
              <a:extLst>
                <a:ext uri="{FF2B5EF4-FFF2-40B4-BE49-F238E27FC236}">
                  <a16:creationId xmlns:a16="http://schemas.microsoft.com/office/drawing/2014/main" id="{3E7E1951-E516-A4A2-83E7-3D886F4F9362}"/>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3</a:t>
              </a:r>
            </a:p>
          </p:txBody>
        </p:sp>
      </p:grpSp>
      <p:grpSp>
        <p:nvGrpSpPr>
          <p:cNvPr id="17" name="Group 16">
            <a:extLst>
              <a:ext uri="{FF2B5EF4-FFF2-40B4-BE49-F238E27FC236}">
                <a16:creationId xmlns:a16="http://schemas.microsoft.com/office/drawing/2014/main" id="{36C6FDBC-2881-07FD-3517-7D10DF6BE6BD}"/>
              </a:ext>
            </a:extLst>
          </p:cNvPr>
          <p:cNvGrpSpPr>
            <a:grpSpLocks noChangeAspect="1"/>
          </p:cNvGrpSpPr>
          <p:nvPr/>
        </p:nvGrpSpPr>
        <p:grpSpPr>
          <a:xfrm>
            <a:off x="9082599" y="3835400"/>
            <a:ext cx="457200" cy="457200"/>
            <a:chOff x="6669393" y="1558637"/>
            <a:chExt cx="1325086" cy="1325086"/>
          </a:xfrm>
        </p:grpSpPr>
        <p:sp>
          <p:nvSpPr>
            <p:cNvPr id="18" name="Oval 17">
              <a:extLst>
                <a:ext uri="{FF2B5EF4-FFF2-40B4-BE49-F238E27FC236}">
                  <a16:creationId xmlns:a16="http://schemas.microsoft.com/office/drawing/2014/main" id="{028C5CCC-FDB8-BBBD-710B-FD2584669664}"/>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1" name="Oval 4">
              <a:extLst>
                <a:ext uri="{FF2B5EF4-FFF2-40B4-BE49-F238E27FC236}">
                  <a16:creationId xmlns:a16="http://schemas.microsoft.com/office/drawing/2014/main" id="{DA99C418-1A38-70BB-AB41-78E65D5BF758}"/>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4</a:t>
              </a:r>
            </a:p>
          </p:txBody>
        </p:sp>
      </p:grpSp>
      <p:sp>
        <p:nvSpPr>
          <p:cNvPr id="38" name="TextBox 37">
            <a:extLst>
              <a:ext uri="{FF2B5EF4-FFF2-40B4-BE49-F238E27FC236}">
                <a16:creationId xmlns:a16="http://schemas.microsoft.com/office/drawing/2014/main" id="{71AF9FBF-6151-0215-7041-CDD73E0E7E30}"/>
              </a:ext>
            </a:extLst>
          </p:cNvPr>
          <p:cNvSpPr txBox="1"/>
          <p:nvPr/>
        </p:nvSpPr>
        <p:spPr>
          <a:xfrm>
            <a:off x="0" y="5590823"/>
            <a:ext cx="1761049"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sz="1400">
                <a:gradFill>
                  <a:gsLst>
                    <a:gs pos="24000">
                      <a:srgbClr val="FFFFFF"/>
                    </a:gs>
                    <a:gs pos="41958">
                      <a:srgbClr val="FFFFFF"/>
                    </a:gs>
                  </a:gsLst>
                  <a:lin ang="2700000" scaled="0"/>
                </a:gradFill>
                <a:latin typeface="Segoe UI Semibold"/>
                <a:cs typeface="Segoe UI Semibold"/>
              </a:rPr>
              <a:t>US Caselaw Dataset</a:t>
            </a:r>
          </a:p>
        </p:txBody>
      </p:sp>
      <p:sp>
        <p:nvSpPr>
          <p:cNvPr id="48" name="Freeform: Shape 47">
            <a:extLst>
              <a:ext uri="{FF2B5EF4-FFF2-40B4-BE49-F238E27FC236}">
                <a16:creationId xmlns:a16="http://schemas.microsoft.com/office/drawing/2014/main" id="{2283D05D-7A58-FEF7-7AE2-9E703E3F5FBB}"/>
              </a:ext>
            </a:extLst>
          </p:cNvPr>
          <p:cNvSpPr/>
          <p:nvPr/>
        </p:nvSpPr>
        <p:spPr>
          <a:xfrm>
            <a:off x="8160989" y="4216400"/>
            <a:ext cx="1398334" cy="1965316"/>
          </a:xfrm>
          <a:custGeom>
            <a:avLst/>
            <a:gdLst>
              <a:gd name="connsiteX0" fmla="*/ 885644 w 1398334"/>
              <a:gd name="connsiteY0" fmla="*/ 0 h 1965316"/>
              <a:gd name="connsiteX1" fmla="*/ 1368244 w 1398334"/>
              <a:gd name="connsiteY1" fmla="*/ 1837267 h 1965316"/>
              <a:gd name="connsiteX2" fmla="*/ 115178 w 1398334"/>
              <a:gd name="connsiteY2" fmla="*/ 1803400 h 1965316"/>
              <a:gd name="connsiteX3" fmla="*/ 132111 w 1398334"/>
              <a:gd name="connsiteY3" fmla="*/ 1756833 h 1965316"/>
            </a:gdLst>
            <a:ahLst/>
            <a:cxnLst>
              <a:cxn ang="0">
                <a:pos x="connsiteX0" y="connsiteY0"/>
              </a:cxn>
              <a:cxn ang="0">
                <a:pos x="connsiteX1" y="connsiteY1"/>
              </a:cxn>
              <a:cxn ang="0">
                <a:pos x="connsiteX2" y="connsiteY2"/>
              </a:cxn>
              <a:cxn ang="0">
                <a:pos x="connsiteX3" y="connsiteY3"/>
              </a:cxn>
            </a:cxnLst>
            <a:rect l="l" t="t" r="r" b="b"/>
            <a:pathLst>
              <a:path w="1398334" h="1965316">
                <a:moveTo>
                  <a:pt x="885644" y="0"/>
                </a:moveTo>
                <a:cubicBezTo>
                  <a:pt x="1191149" y="768350"/>
                  <a:pt x="1496655" y="1536700"/>
                  <a:pt x="1368244" y="1837267"/>
                </a:cubicBezTo>
                <a:cubicBezTo>
                  <a:pt x="1239833" y="2137834"/>
                  <a:pt x="321200" y="1816806"/>
                  <a:pt x="115178" y="1803400"/>
                </a:cubicBezTo>
                <a:cubicBezTo>
                  <a:pt x="-90844" y="1789994"/>
                  <a:pt x="20633" y="1773413"/>
                  <a:pt x="132111" y="1756833"/>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6D2B3241-9ADF-240B-FC49-6E65BAD3EFD3}"/>
              </a:ext>
            </a:extLst>
          </p:cNvPr>
          <p:cNvGrpSpPr>
            <a:grpSpLocks noChangeAspect="1"/>
          </p:cNvGrpSpPr>
          <p:nvPr/>
        </p:nvGrpSpPr>
        <p:grpSpPr>
          <a:xfrm>
            <a:off x="10159332" y="1431133"/>
            <a:ext cx="457200" cy="457200"/>
            <a:chOff x="6669393" y="1558637"/>
            <a:chExt cx="1325086" cy="1325086"/>
          </a:xfrm>
        </p:grpSpPr>
        <p:sp>
          <p:nvSpPr>
            <p:cNvPr id="51" name="Oval 50">
              <a:extLst>
                <a:ext uri="{FF2B5EF4-FFF2-40B4-BE49-F238E27FC236}">
                  <a16:creationId xmlns:a16="http://schemas.microsoft.com/office/drawing/2014/main" id="{1D2809B5-4200-9104-0FAB-9AD60CB998B2}"/>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52" name="Oval 4">
              <a:extLst>
                <a:ext uri="{FF2B5EF4-FFF2-40B4-BE49-F238E27FC236}">
                  <a16:creationId xmlns:a16="http://schemas.microsoft.com/office/drawing/2014/main" id="{690243F0-2837-8243-AD01-ADE320571E75}"/>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5</a:t>
              </a:r>
            </a:p>
          </p:txBody>
        </p:sp>
      </p:grpSp>
      <p:pic>
        <p:nvPicPr>
          <p:cNvPr id="23" name="Graphic 22" descr="Court with solid fill">
            <a:extLst>
              <a:ext uri="{FF2B5EF4-FFF2-40B4-BE49-F238E27FC236}">
                <a16:creationId xmlns:a16="http://schemas.microsoft.com/office/drawing/2014/main" id="{E34683DD-7D19-438D-45AB-604F60CD45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4985" y="243683"/>
            <a:ext cx="914400" cy="914400"/>
          </a:xfrm>
          <a:prstGeom prst="rect">
            <a:avLst/>
          </a:prstGeom>
        </p:spPr>
      </p:pic>
    </p:spTree>
    <p:extLst>
      <p:ext uri="{BB962C8B-B14F-4D97-AF65-F5344CB8AC3E}">
        <p14:creationId xmlns:p14="http://schemas.microsoft.com/office/powerpoint/2010/main" val="2708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19ABE699-B61D-4C58-36DB-A337445F406C}"/>
              </a:ext>
            </a:extLst>
          </p:cNvPr>
          <p:cNvSpPr txBox="1">
            <a:spLocks/>
          </p:cNvSpPr>
          <p:nvPr/>
        </p:nvSpPr>
        <p:spPr>
          <a:xfrm>
            <a:off x="0" y="0"/>
            <a:ext cx="12192000" cy="679132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 </a:t>
            </a:r>
          </a:p>
        </p:txBody>
      </p:sp>
      <p:sp>
        <p:nvSpPr>
          <p:cNvPr id="5" name="TextBox 4">
            <a:extLst>
              <a:ext uri="{FF2B5EF4-FFF2-40B4-BE49-F238E27FC236}">
                <a16:creationId xmlns:a16="http://schemas.microsoft.com/office/drawing/2014/main" id="{6A386AF4-8D8E-D9CB-934A-208AE3AB360D}"/>
              </a:ext>
            </a:extLst>
          </p:cNvPr>
          <p:cNvSpPr txBox="1"/>
          <p:nvPr/>
        </p:nvSpPr>
        <p:spPr>
          <a:xfrm>
            <a:off x="1605763" y="548433"/>
            <a:ext cx="9427138" cy="707886"/>
          </a:xfrm>
          <a:prstGeom prst="rect">
            <a:avLst/>
          </a:prstGeom>
          <a:noFill/>
        </p:spPr>
        <p:txBody>
          <a:bodyPr wrap="square">
            <a:spAutoFit/>
          </a:bodyPr>
          <a:lstStyle/>
          <a:p>
            <a:pPr algn="ctr"/>
            <a:r>
              <a:rPr lang="en-US" sz="4000">
                <a:gradFill>
                  <a:gsLst>
                    <a:gs pos="100000">
                      <a:srgbClr val="48C5B1"/>
                    </a:gs>
                    <a:gs pos="0">
                      <a:srgbClr val="8CEA72"/>
                    </a:gs>
                  </a:gsLst>
                  <a:path path="circle">
                    <a:fillToRect l="100000" t="100000"/>
                  </a:path>
                </a:gradFill>
                <a:cs typeface="Kanit" pitchFamily="2" charset="-34"/>
              </a:rPr>
              <a:t>Caselaw Dataset (Washington State)</a:t>
            </a:r>
          </a:p>
        </p:txBody>
      </p:sp>
      <p:sp>
        <p:nvSpPr>
          <p:cNvPr id="6" name="Rounded Rectangle 5">
            <a:extLst>
              <a:ext uri="{FF2B5EF4-FFF2-40B4-BE49-F238E27FC236}">
                <a16:creationId xmlns:a16="http://schemas.microsoft.com/office/drawing/2014/main" id="{714E4740-1E27-A4C5-FA3C-E874E4812B12}"/>
              </a:ext>
              <a:ext uri="{C183D7F6-B498-43B3-948B-1728B52AA6E4}">
                <adec:decorative xmlns:adec="http://schemas.microsoft.com/office/drawing/2017/decorative" val="1"/>
              </a:ext>
            </a:extLst>
          </p:cNvPr>
          <p:cNvSpPr>
            <a:spLocks/>
          </p:cNvSpPr>
          <p:nvPr/>
        </p:nvSpPr>
        <p:spPr bwMode="auto">
          <a:xfrm>
            <a:off x="1556833" y="2261335"/>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Kanit" pitchFamily="2" charset="-34"/>
              <a:cs typeface="Kanit" pitchFamily="2" charset="-34"/>
            </a:endParaRPr>
          </a:p>
        </p:txBody>
      </p:sp>
      <p:cxnSp>
        <p:nvCxnSpPr>
          <p:cNvPr id="7" name="Straight Connector 6">
            <a:extLst>
              <a:ext uri="{FF2B5EF4-FFF2-40B4-BE49-F238E27FC236}">
                <a16:creationId xmlns:a16="http://schemas.microsoft.com/office/drawing/2014/main" id="{0DA0490D-C3B1-FDAA-151B-A6CA65EC7486}"/>
              </a:ext>
            </a:extLst>
          </p:cNvPr>
          <p:cNvCxnSpPr>
            <a:cxnSpLocks/>
          </p:cNvCxnSpPr>
          <p:nvPr/>
        </p:nvCxnSpPr>
        <p:spPr>
          <a:xfrm>
            <a:off x="1815217" y="3930904"/>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848E5A-94FF-2827-2A01-7FAF97C83017}"/>
              </a:ext>
            </a:extLst>
          </p:cNvPr>
          <p:cNvCxnSpPr>
            <a:cxnSpLocks/>
          </p:cNvCxnSpPr>
          <p:nvPr/>
        </p:nvCxnSpPr>
        <p:spPr>
          <a:xfrm>
            <a:off x="1770768" y="5070179"/>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D6206B-F6C9-FFAF-915D-4BDE3C0E0F94}"/>
              </a:ext>
            </a:extLst>
          </p:cNvPr>
          <p:cNvSpPr txBox="1">
            <a:spLocks/>
          </p:cNvSpPr>
          <p:nvPr/>
        </p:nvSpPr>
        <p:spPr>
          <a:xfrm>
            <a:off x="1432439" y="4023592"/>
            <a:ext cx="2877872" cy="954107"/>
          </a:xfrm>
          <a:prstGeom prst="rect">
            <a:avLst/>
          </a:prstGeom>
          <a:noFill/>
        </p:spPr>
        <p:txBody>
          <a:bodyPr wrap="square" lIns="288000" rIns="288000">
            <a:spAutoFit/>
          </a:bodyPr>
          <a:lstStyle>
            <a:defPPr>
              <a:defRPr lang="en-US"/>
            </a:defPPr>
            <a:lvl1pPr marR="0" lvl="0" indent="0" algn="ctr" defTabSz="932472" fontAlgn="base">
              <a:lnSpc>
                <a:spcPct val="100000"/>
              </a:lnSpc>
              <a:spcBef>
                <a:spcPts val="1200"/>
              </a:spcBef>
              <a:spcAft>
                <a:spcPct val="0"/>
              </a:spcAft>
              <a:buClrTx/>
              <a:buSzTx/>
              <a:buFontTx/>
              <a:buNone/>
              <a:tabLst/>
              <a:defRPr sz="2800">
                <a:gradFill>
                  <a:gsLst>
                    <a:gs pos="69000">
                      <a:srgbClr val="48C5B1"/>
                    </a:gs>
                    <a:gs pos="0">
                      <a:srgbClr val="8CEA72"/>
                    </a:gs>
                  </a:gsLst>
                  <a:path path="circle">
                    <a:fillToRect l="100000" t="100000"/>
                  </a:path>
                </a:gradFill>
                <a:latin typeface="Kanit" pitchFamily="2" charset="-34"/>
                <a:cs typeface="Kanit" pitchFamily="2" charset="-34"/>
              </a:defRPr>
            </a:lvl1pPr>
          </a:lstStyle>
          <a:p>
            <a:r>
              <a:rPr lang="en-US"/>
              <a:t>106,177 </a:t>
            </a:r>
            <a:br>
              <a:rPr lang="en-US"/>
            </a:br>
            <a:r>
              <a:rPr lang="en-US"/>
              <a:t>unique cases</a:t>
            </a:r>
          </a:p>
        </p:txBody>
      </p:sp>
      <p:sp>
        <p:nvSpPr>
          <p:cNvPr id="11" name="Rounded Rectangle 10">
            <a:extLst>
              <a:ext uri="{FF2B5EF4-FFF2-40B4-BE49-F238E27FC236}">
                <a16:creationId xmlns:a16="http://schemas.microsoft.com/office/drawing/2014/main" id="{7CE8D3F5-45FF-737E-1268-6D250B2491F8}"/>
              </a:ext>
              <a:ext uri="{C183D7F6-B498-43B3-948B-1728B52AA6E4}">
                <adec:decorative xmlns:adec="http://schemas.microsoft.com/office/drawing/2017/decorative" val="1"/>
              </a:ext>
            </a:extLst>
          </p:cNvPr>
          <p:cNvSpPr>
            <a:spLocks/>
          </p:cNvSpPr>
          <p:nvPr/>
        </p:nvSpPr>
        <p:spPr bwMode="auto">
          <a:xfrm>
            <a:off x="4698977" y="228947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Kanit" pitchFamily="2" charset="-34"/>
              <a:cs typeface="Kanit" pitchFamily="2" charset="-34"/>
            </a:endParaRPr>
          </a:p>
        </p:txBody>
      </p:sp>
      <p:pic>
        <p:nvPicPr>
          <p:cNvPr id="12" name="Graphic 11" descr="Customer review with solid fill">
            <a:extLst>
              <a:ext uri="{FF2B5EF4-FFF2-40B4-BE49-F238E27FC236}">
                <a16:creationId xmlns:a16="http://schemas.microsoft.com/office/drawing/2014/main" id="{BE8A8D9D-1A06-FD37-89C5-0717ED621E6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502515" y="2578741"/>
            <a:ext cx="914400" cy="914400"/>
          </a:xfrm>
          <a:prstGeom prst="rect">
            <a:avLst/>
          </a:prstGeom>
        </p:spPr>
      </p:pic>
      <p:cxnSp>
        <p:nvCxnSpPr>
          <p:cNvPr id="13" name="Straight Connector 12">
            <a:extLst>
              <a:ext uri="{FF2B5EF4-FFF2-40B4-BE49-F238E27FC236}">
                <a16:creationId xmlns:a16="http://schemas.microsoft.com/office/drawing/2014/main" id="{15C37CB3-7BBF-86E4-6DDF-3D093622BFA5}"/>
              </a:ext>
            </a:extLst>
          </p:cNvPr>
          <p:cNvCxnSpPr>
            <a:cxnSpLocks/>
          </p:cNvCxnSpPr>
          <p:nvPr/>
        </p:nvCxnSpPr>
        <p:spPr>
          <a:xfrm>
            <a:off x="4893124" y="3959046"/>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077B26-CDB5-E05B-D0F5-ADFCD803D035}"/>
              </a:ext>
            </a:extLst>
          </p:cNvPr>
          <p:cNvCxnSpPr>
            <a:cxnSpLocks/>
          </p:cNvCxnSpPr>
          <p:nvPr/>
        </p:nvCxnSpPr>
        <p:spPr>
          <a:xfrm>
            <a:off x="4848675" y="5098321"/>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BB525-BF6C-B755-76D0-0EE25C4CFA91}"/>
              </a:ext>
            </a:extLst>
          </p:cNvPr>
          <p:cNvSpPr txBox="1">
            <a:spLocks/>
          </p:cNvSpPr>
          <p:nvPr/>
        </p:nvSpPr>
        <p:spPr>
          <a:xfrm>
            <a:off x="4522894" y="4042550"/>
            <a:ext cx="2944552" cy="954107"/>
          </a:xfrm>
          <a:prstGeom prst="rect">
            <a:avLst/>
          </a:prstGeom>
          <a:noFill/>
        </p:spPr>
        <p:txBody>
          <a:bodyPr wrap="square" lIns="288000" rIns="28800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lang="en-US" sz="2800">
                <a:gradFill>
                  <a:gsLst>
                    <a:gs pos="69000">
                      <a:srgbClr val="48C5B1"/>
                    </a:gs>
                    <a:gs pos="0">
                      <a:srgbClr val="8CEA72"/>
                    </a:gs>
                  </a:gsLst>
                  <a:path path="circle">
                    <a:fillToRect l="100000" t="100000"/>
                  </a:path>
                </a:gradFill>
                <a:latin typeface="Kanit" pitchFamily="2" charset="-34"/>
                <a:cs typeface="Kanit" pitchFamily="2" charset="-34"/>
              </a:rPr>
              <a:t>7 </a:t>
            </a:r>
            <a:br>
              <a:rPr lang="en-US" sz="2800">
                <a:gradFill>
                  <a:gsLst>
                    <a:gs pos="69000">
                      <a:srgbClr val="48C5B1"/>
                    </a:gs>
                    <a:gs pos="0">
                      <a:srgbClr val="8CEA72"/>
                    </a:gs>
                  </a:gsLst>
                  <a:path path="circle">
                    <a:fillToRect l="100000" t="100000"/>
                  </a:path>
                </a:gradFill>
                <a:latin typeface="Kanit" pitchFamily="2" charset="-34"/>
                <a:cs typeface="Kanit" pitchFamily="2" charset="-34"/>
              </a:rPr>
            </a:br>
            <a:r>
              <a:rPr lang="en-US" sz="2800">
                <a:gradFill>
                  <a:gsLst>
                    <a:gs pos="69000">
                      <a:srgbClr val="48C5B1"/>
                    </a:gs>
                    <a:gs pos="0">
                      <a:srgbClr val="8CEA72"/>
                    </a:gs>
                  </a:gsLst>
                  <a:path path="circle">
                    <a:fillToRect l="100000" t="100000"/>
                  </a:path>
                </a:gradFill>
                <a:latin typeface="Kanit" pitchFamily="2" charset="-34"/>
                <a:cs typeface="Kanit" pitchFamily="2" charset="-34"/>
              </a:rPr>
              <a:t>legal reporters</a:t>
            </a:r>
            <a:endParaRPr lang="en-US" sz="2800">
              <a:gradFill>
                <a:gsLst>
                  <a:gs pos="70000">
                    <a:srgbClr val="49C5B1"/>
                  </a:gs>
                  <a:gs pos="0">
                    <a:srgbClr val="8DE971"/>
                  </a:gs>
                </a:gsLst>
                <a:path path="circle">
                  <a:fillToRect l="100000" t="100000"/>
                </a:path>
              </a:gradFill>
              <a:latin typeface="Kanit" pitchFamily="2" charset="-34"/>
              <a:cs typeface="Kanit" pitchFamily="2" charset="-34"/>
            </a:endParaRPr>
          </a:p>
        </p:txBody>
      </p:sp>
      <p:sp>
        <p:nvSpPr>
          <p:cNvPr id="16" name="Rounded Rectangle 15">
            <a:extLst>
              <a:ext uri="{FF2B5EF4-FFF2-40B4-BE49-F238E27FC236}">
                <a16:creationId xmlns:a16="http://schemas.microsoft.com/office/drawing/2014/main" id="{1F86385B-AF8E-9E45-264F-DEED55C7167D}"/>
              </a:ext>
              <a:ext uri="{C183D7F6-B498-43B3-948B-1728B52AA6E4}">
                <adec:decorative xmlns:adec="http://schemas.microsoft.com/office/drawing/2017/decorative" val="1"/>
              </a:ext>
            </a:extLst>
          </p:cNvPr>
          <p:cNvSpPr>
            <a:spLocks/>
          </p:cNvSpPr>
          <p:nvPr/>
        </p:nvSpPr>
        <p:spPr bwMode="auto">
          <a:xfrm>
            <a:off x="7732431" y="2269185"/>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Kanit" pitchFamily="2" charset="-34"/>
              <a:cs typeface="Kanit" pitchFamily="2" charset="-34"/>
            </a:endParaRPr>
          </a:p>
        </p:txBody>
      </p:sp>
      <p:cxnSp>
        <p:nvCxnSpPr>
          <p:cNvPr id="18" name="Straight Connector 17">
            <a:extLst>
              <a:ext uri="{FF2B5EF4-FFF2-40B4-BE49-F238E27FC236}">
                <a16:creationId xmlns:a16="http://schemas.microsoft.com/office/drawing/2014/main" id="{DF6C831E-B2E3-348B-AF06-8181B0993D78}"/>
              </a:ext>
            </a:extLst>
          </p:cNvPr>
          <p:cNvCxnSpPr>
            <a:cxnSpLocks/>
          </p:cNvCxnSpPr>
          <p:nvPr/>
        </p:nvCxnSpPr>
        <p:spPr>
          <a:xfrm>
            <a:off x="7990815" y="3938754"/>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6406BEB-3E56-C2B3-782C-E84B0198100E}"/>
              </a:ext>
            </a:extLst>
          </p:cNvPr>
          <p:cNvCxnSpPr>
            <a:cxnSpLocks/>
          </p:cNvCxnSpPr>
          <p:nvPr/>
        </p:nvCxnSpPr>
        <p:spPr>
          <a:xfrm>
            <a:off x="7946366" y="5078029"/>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A94D05-4C4B-0CF3-A3E6-B8B165CD9C8A}"/>
              </a:ext>
            </a:extLst>
          </p:cNvPr>
          <p:cNvSpPr txBox="1">
            <a:spLocks/>
          </p:cNvSpPr>
          <p:nvPr/>
        </p:nvSpPr>
        <p:spPr>
          <a:xfrm>
            <a:off x="7429494" y="4042896"/>
            <a:ext cx="3119917" cy="954107"/>
          </a:xfrm>
          <a:prstGeom prst="rect">
            <a:avLst/>
          </a:prstGeom>
          <a:noFill/>
        </p:spPr>
        <p:txBody>
          <a:bodyPr wrap="square" lIns="288000" rIns="28800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lang="en-US" sz="2800">
                <a:gradFill>
                  <a:gsLst>
                    <a:gs pos="70000">
                      <a:srgbClr val="49C5B1"/>
                    </a:gs>
                    <a:gs pos="0">
                      <a:srgbClr val="8DE971"/>
                    </a:gs>
                  </a:gsLst>
                  <a:path path="circle">
                    <a:fillToRect l="100000" t="100000"/>
                  </a:path>
                </a:gradFill>
                <a:latin typeface="Kanit" pitchFamily="2" charset="-34"/>
                <a:cs typeface="Kanit" pitchFamily="2" charset="-34"/>
              </a:rPr>
              <a:t>581,403                    pages scanned</a:t>
            </a:r>
          </a:p>
        </p:txBody>
      </p:sp>
      <p:sp>
        <p:nvSpPr>
          <p:cNvPr id="21" name="TextBox 20">
            <a:extLst>
              <a:ext uri="{FF2B5EF4-FFF2-40B4-BE49-F238E27FC236}">
                <a16:creationId xmlns:a16="http://schemas.microsoft.com/office/drawing/2014/main" id="{CF40686F-AC42-5360-7342-2478AAEF0C4B}"/>
              </a:ext>
            </a:extLst>
          </p:cNvPr>
          <p:cNvSpPr txBox="1"/>
          <p:nvPr/>
        </p:nvSpPr>
        <p:spPr>
          <a:xfrm>
            <a:off x="2689225" y="6392838"/>
            <a:ext cx="6813550" cy="400110"/>
          </a:xfrm>
          <a:prstGeom prst="rect">
            <a:avLst/>
          </a:prstGeom>
          <a:noFill/>
        </p:spPr>
        <p:txBody>
          <a:bodyPr wrap="square">
            <a:spAutoFit/>
          </a:bodyPr>
          <a:lstStyle/>
          <a:p>
            <a:pPr algn="ctr"/>
            <a:r>
              <a:rPr lang="en-US" sz="2000">
                <a:latin typeface="Kanit" pitchFamily="2" charset="-34"/>
                <a:cs typeface="Kanit" pitchFamily="2" charset="-34"/>
              </a:rPr>
              <a:t>https://case.law/caselaw/#washington</a:t>
            </a:r>
          </a:p>
        </p:txBody>
      </p:sp>
      <p:pic>
        <p:nvPicPr>
          <p:cNvPr id="22" name="Graphic 21" descr="Gavel with solid fill">
            <a:extLst>
              <a:ext uri="{FF2B5EF4-FFF2-40B4-BE49-F238E27FC236}">
                <a16:creationId xmlns:a16="http://schemas.microsoft.com/office/drawing/2014/main" id="{5776EC44-03B0-8FE8-8CD7-08A749F7C0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4175" y="2567912"/>
            <a:ext cx="914400" cy="914400"/>
          </a:xfrm>
          <a:prstGeom prst="rect">
            <a:avLst/>
          </a:prstGeom>
        </p:spPr>
      </p:pic>
      <p:pic>
        <p:nvPicPr>
          <p:cNvPr id="24" name="Graphic 23" descr="Folder Search with solid fill">
            <a:extLst>
              <a:ext uri="{FF2B5EF4-FFF2-40B4-BE49-F238E27FC236}">
                <a16:creationId xmlns:a16="http://schemas.microsoft.com/office/drawing/2014/main" id="{AFF16313-C589-A17A-BD8C-A1D1AD6772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32253" y="2582966"/>
            <a:ext cx="914400" cy="914400"/>
          </a:xfrm>
          <a:prstGeom prst="rect">
            <a:avLst/>
          </a:prstGeom>
        </p:spPr>
      </p:pic>
    </p:spTree>
    <p:extLst>
      <p:ext uri="{BB962C8B-B14F-4D97-AF65-F5344CB8AC3E}">
        <p14:creationId xmlns:p14="http://schemas.microsoft.com/office/powerpoint/2010/main" val="470471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74A81-A436-872C-70D5-410A36DE0D5D}"/>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DCB4AAA8-E851-183A-53FE-B52A6A20D538}"/>
              </a:ext>
              <a:ext uri="{C183D7F6-B498-43B3-948B-1728B52AA6E4}">
                <adec:decorative xmlns:adec="http://schemas.microsoft.com/office/drawing/2017/decorative" val="1"/>
              </a:ext>
            </a:extLst>
          </p:cNvPr>
          <p:cNvSpPr>
            <a:spLocks/>
          </p:cNvSpPr>
          <p:nvPr/>
        </p:nvSpPr>
        <p:spPr bwMode="auto">
          <a:xfrm>
            <a:off x="1231004" y="1942105"/>
            <a:ext cx="3182246"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Kanit" pitchFamily="2" charset="-34"/>
              <a:cs typeface="Kanit" pitchFamily="2" charset="-34"/>
            </a:endParaRPr>
          </a:p>
        </p:txBody>
      </p:sp>
      <p:cxnSp>
        <p:nvCxnSpPr>
          <p:cNvPr id="4" name="Straight Connector 3">
            <a:extLst>
              <a:ext uri="{FF2B5EF4-FFF2-40B4-BE49-F238E27FC236}">
                <a16:creationId xmlns:a16="http://schemas.microsoft.com/office/drawing/2014/main" id="{88A401D7-CC0A-B42C-4E51-1FA27D5E1A30}"/>
              </a:ext>
            </a:extLst>
          </p:cNvPr>
          <p:cNvCxnSpPr>
            <a:cxnSpLocks/>
          </p:cNvCxnSpPr>
          <p:nvPr/>
        </p:nvCxnSpPr>
        <p:spPr>
          <a:xfrm>
            <a:off x="1691316" y="3110171"/>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2CCADD9-E393-C031-D3E4-003026EFC71B}"/>
              </a:ext>
            </a:extLst>
          </p:cNvPr>
          <p:cNvSpPr txBox="1">
            <a:spLocks/>
          </p:cNvSpPr>
          <p:nvPr/>
        </p:nvSpPr>
        <p:spPr>
          <a:xfrm>
            <a:off x="1231004" y="2332805"/>
            <a:ext cx="3005721" cy="523220"/>
          </a:xfrm>
          <a:prstGeom prst="rect">
            <a:avLst/>
          </a:prstGeom>
          <a:noFill/>
        </p:spPr>
        <p:txBody>
          <a:bodyPr wrap="square" lIns="288000" rIns="28800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lang="en-US" sz="2800">
                <a:gradFill>
                  <a:gsLst>
                    <a:gs pos="70000">
                      <a:srgbClr val="49C5B1"/>
                    </a:gs>
                    <a:gs pos="0">
                      <a:srgbClr val="8DE971"/>
                    </a:gs>
                  </a:gsLst>
                  <a:path path="circle">
                    <a:fillToRect l="100000" t="100000"/>
                  </a:path>
                </a:gradFill>
                <a:latin typeface="Kanit" pitchFamily="2" charset="-34"/>
                <a:cs typeface="Kanit" pitchFamily="2" charset="-34"/>
              </a:rPr>
              <a:t>cases.csv</a:t>
            </a:r>
          </a:p>
        </p:txBody>
      </p:sp>
      <p:sp>
        <p:nvSpPr>
          <p:cNvPr id="6" name="TextBox 5">
            <a:extLst>
              <a:ext uri="{FF2B5EF4-FFF2-40B4-BE49-F238E27FC236}">
                <a16:creationId xmlns:a16="http://schemas.microsoft.com/office/drawing/2014/main" id="{92A521CA-7C8B-2F49-7082-5C118A86C9E1}"/>
              </a:ext>
            </a:extLst>
          </p:cNvPr>
          <p:cNvSpPr txBox="1"/>
          <p:nvPr/>
        </p:nvSpPr>
        <p:spPr>
          <a:xfrm>
            <a:off x="1498600" y="3291959"/>
            <a:ext cx="2514599" cy="1631216"/>
          </a:xfrm>
          <a:prstGeom prst="rect">
            <a:avLst/>
          </a:prstGeom>
          <a:noFill/>
        </p:spPr>
        <p:txBody>
          <a:bodyPr wrap="square">
            <a:spAutoFit/>
          </a:bodyPr>
          <a:lstStyle/>
          <a:p>
            <a:pPr algn="ctr"/>
            <a:r>
              <a:rPr lang="en-US" sz="2000" kern="0">
                <a:solidFill>
                  <a:srgbClr val="FFFFFF"/>
                </a:solidFill>
                <a:cs typeface="Kanit" pitchFamily="2" charset="-34"/>
              </a:rPr>
              <a:t>includes all official, book-published state and federal United States case law through 2020</a:t>
            </a:r>
          </a:p>
        </p:txBody>
      </p:sp>
      <p:sp>
        <p:nvSpPr>
          <p:cNvPr id="7" name="Arrow: Chevron 1">
            <a:extLst>
              <a:ext uri="{FF2B5EF4-FFF2-40B4-BE49-F238E27FC236}">
                <a16:creationId xmlns:a16="http://schemas.microsoft.com/office/drawing/2014/main" id="{FF3C9693-6CA9-8463-A660-F53C0C9862C3}"/>
              </a:ext>
            </a:extLst>
          </p:cNvPr>
          <p:cNvSpPr>
            <a:spLocks noChangeAspect="1"/>
          </p:cNvSpPr>
          <p:nvPr/>
        </p:nvSpPr>
        <p:spPr>
          <a:xfrm>
            <a:off x="4837841" y="2755264"/>
            <a:ext cx="862142" cy="1645920"/>
          </a:xfrm>
          <a:prstGeom prst="chevron">
            <a:avLst>
              <a:gd name="adj" fmla="val 62310"/>
            </a:avLst>
          </a:prstGeom>
          <a:gradFill flip="none" rotWithShape="1">
            <a:gsLst>
              <a:gs pos="35000">
                <a:srgbClr val="49C5B1"/>
              </a:gs>
              <a:gs pos="0">
                <a:srgbClr val="8DE971"/>
              </a:gs>
            </a:gsLst>
            <a:path path="circle">
              <a:fillToRect l="100000" t="100000"/>
            </a:path>
            <a:tileRect r="-100000" b="-100000"/>
          </a:gradFill>
          <a:ln w="10795" cap="flat" cmpd="sng" algn="ctr">
            <a:noFill/>
            <a:prstDash val="solid"/>
          </a:ln>
          <a:effectLst>
            <a:outerShdw blurRad="63500" dist="127000" dir="2700000" algn="tl" rotWithShape="0">
              <a:srgbClr val="000000">
                <a:alpha val="49804"/>
              </a:srgbClr>
            </a:outerShdw>
          </a:effectLst>
        </p:spPr>
        <p:style>
          <a:lnRef idx="0">
            <a:scrgbClr r="0" g="0" b="0"/>
          </a:lnRef>
          <a:fillRef idx="1">
            <a:scrgbClr r="0" g="0" b="0"/>
          </a:fillRef>
          <a:effectRef idx="0">
            <a:scrgbClr r="0" g="0" b="0"/>
          </a:effectRef>
          <a:fontRef idx="minor">
            <a:schemeClr val="lt1"/>
          </a:fontRef>
        </p:style>
        <p:txBody>
          <a:bodyPr/>
          <a:lstStyle/>
          <a:p>
            <a:endParaRPr lang="en-US">
              <a:latin typeface="Kanit" pitchFamily="2" charset="-34"/>
              <a:cs typeface="Kanit" pitchFamily="2" charset="-34"/>
            </a:endParaRPr>
          </a:p>
        </p:txBody>
      </p:sp>
      <p:sp>
        <p:nvSpPr>
          <p:cNvPr id="9" name="TextBox 8">
            <a:extLst>
              <a:ext uri="{FF2B5EF4-FFF2-40B4-BE49-F238E27FC236}">
                <a16:creationId xmlns:a16="http://schemas.microsoft.com/office/drawing/2014/main" id="{B740AB30-E150-4D38-E22E-ECF762BC1023}"/>
              </a:ext>
            </a:extLst>
          </p:cNvPr>
          <p:cNvSpPr txBox="1"/>
          <p:nvPr/>
        </p:nvSpPr>
        <p:spPr>
          <a:xfrm>
            <a:off x="5577392" y="296430"/>
            <a:ext cx="1539875" cy="523220"/>
          </a:xfrm>
          <a:prstGeom prst="rect">
            <a:avLst/>
          </a:prstGeom>
          <a:noFill/>
        </p:spPr>
        <p:txBody>
          <a:bodyPr wrap="square">
            <a:spAutoFit/>
          </a:bodyPr>
          <a:lstStyle/>
          <a:p>
            <a:r>
              <a:rPr lang="en-US" sz="2800">
                <a:gradFill>
                  <a:gsLst>
                    <a:gs pos="70000">
                      <a:srgbClr val="49C5B1"/>
                    </a:gs>
                    <a:gs pos="0">
                      <a:srgbClr val="8DE971"/>
                    </a:gs>
                  </a:gsLst>
                  <a:path path="circle">
                    <a:fillToRect l="100000" t="100000"/>
                  </a:path>
                </a:gradFill>
                <a:cs typeface="Kanit" pitchFamily="2" charset="-34"/>
              </a:rPr>
              <a:t>Dataset</a:t>
            </a:r>
          </a:p>
        </p:txBody>
      </p:sp>
      <p:pic>
        <p:nvPicPr>
          <p:cNvPr id="4104" name="Picture 8" descr="Le Harvard Library Innovation Lab met Decisia de l'avant dans le cadre de  son projet CAP for Courts - Lexum">
            <a:extLst>
              <a:ext uri="{FF2B5EF4-FFF2-40B4-BE49-F238E27FC236}">
                <a16:creationId xmlns:a16="http://schemas.microsoft.com/office/drawing/2014/main" id="{C34F7125-8666-4DC4-8E77-57F4C59C7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883" y="192514"/>
            <a:ext cx="1706943" cy="8428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717948F-B6D9-A887-5604-9D53B486AE7C}"/>
              </a:ext>
            </a:extLst>
          </p:cNvPr>
          <p:cNvPicPr>
            <a:picLocks noChangeAspect="1"/>
          </p:cNvPicPr>
          <p:nvPr/>
        </p:nvPicPr>
        <p:blipFill>
          <a:blip r:embed="rId3"/>
          <a:stretch>
            <a:fillRect/>
          </a:stretch>
        </p:blipFill>
        <p:spPr>
          <a:xfrm>
            <a:off x="5855592" y="1108008"/>
            <a:ext cx="6147517" cy="5553441"/>
          </a:xfrm>
          <a:prstGeom prst="rect">
            <a:avLst/>
          </a:prstGeom>
        </p:spPr>
      </p:pic>
    </p:spTree>
    <p:extLst>
      <p:ext uri="{BB962C8B-B14F-4D97-AF65-F5344CB8AC3E}">
        <p14:creationId xmlns:p14="http://schemas.microsoft.com/office/powerpoint/2010/main" val="2807189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8BD8-3A25-94F1-1FC3-FE6F8950E9F3}"/>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B697B883-8251-6B46-AD7E-EFF853509F21}"/>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1747" y="-98738"/>
            <a:ext cx="12203747" cy="7073646"/>
          </a:xfrm>
          <a:prstGeom prst="rect">
            <a:avLst/>
          </a:prstGeom>
        </p:spPr>
      </p:pic>
      <p:sp>
        <p:nvSpPr>
          <p:cNvPr id="20" name="Title 19">
            <a:extLst>
              <a:ext uri="{FF2B5EF4-FFF2-40B4-BE49-F238E27FC236}">
                <a16:creationId xmlns:a16="http://schemas.microsoft.com/office/drawing/2014/main" id="{0D31EC39-E4B2-FE6E-B7CB-4B2B1A9AEC12}"/>
              </a:ext>
            </a:extLst>
          </p:cNvPr>
          <p:cNvSpPr>
            <a:spLocks noGrp="1"/>
          </p:cNvSpPr>
          <p:nvPr>
            <p:ph type="title"/>
          </p:nvPr>
        </p:nvSpPr>
        <p:spPr>
          <a:xfrm>
            <a:off x="400049" y="215238"/>
            <a:ext cx="8125386" cy="433965"/>
          </a:xfr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p>
            <a:pPr defTabSz="914367">
              <a:lnSpc>
                <a:spcPct val="100000"/>
              </a:lnSpc>
              <a:spcBef>
                <a:spcPts val="0"/>
              </a:spcBef>
            </a:pPr>
            <a:r>
              <a:rPr lang="en-US" sz="2400" b="1">
                <a:gradFill>
                  <a:gsLst>
                    <a:gs pos="41958">
                      <a:srgbClr val="FFFFFF"/>
                    </a:gs>
                    <a:gs pos="24000">
                      <a:srgbClr val="FFFFFF"/>
                    </a:gs>
                  </a:gsLst>
                  <a:lin ang="2700000" scaled="0"/>
                </a:gradFill>
                <a:latin typeface="Segoe UI" panose="020B0502040204020203" pitchFamily="34" charset="0"/>
              </a:rPr>
              <a:t>Lab Agenda – Find Relevant Cases</a:t>
            </a:r>
          </a:p>
        </p:txBody>
      </p:sp>
      <p:sp>
        <p:nvSpPr>
          <p:cNvPr id="2" name="Freeform: Shape 1">
            <a:extLst>
              <a:ext uri="{FF2B5EF4-FFF2-40B4-BE49-F238E27FC236}">
                <a16:creationId xmlns:a16="http://schemas.microsoft.com/office/drawing/2014/main" id="{544B874D-F3BC-93D7-9616-E6AF1D920903}"/>
              </a:ext>
            </a:extLst>
          </p:cNvPr>
          <p:cNvSpPr/>
          <p:nvPr/>
        </p:nvSpPr>
        <p:spPr>
          <a:xfrm>
            <a:off x="806450" y="887398"/>
            <a:ext cx="9281320" cy="5780102"/>
          </a:xfrm>
          <a:custGeom>
            <a:avLst/>
            <a:gdLst>
              <a:gd name="connsiteX0" fmla="*/ 0 w 9281320"/>
              <a:gd name="connsiteY0" fmla="*/ 5780102 h 5780102"/>
              <a:gd name="connsiteX1" fmla="*/ 2451100 w 9281320"/>
              <a:gd name="connsiteY1" fmla="*/ 4516452 h 5780102"/>
              <a:gd name="connsiteX2" fmla="*/ 2165350 w 9281320"/>
              <a:gd name="connsiteY2" fmla="*/ 3068652 h 5780102"/>
              <a:gd name="connsiteX3" fmla="*/ 4654550 w 9281320"/>
              <a:gd name="connsiteY3" fmla="*/ 2624152 h 5780102"/>
              <a:gd name="connsiteX4" fmla="*/ 5308600 w 9281320"/>
              <a:gd name="connsiteY4" fmla="*/ 1011252 h 5780102"/>
              <a:gd name="connsiteX5" fmla="*/ 7918450 w 9281320"/>
              <a:gd name="connsiteY5" fmla="*/ 1665302 h 5780102"/>
              <a:gd name="connsiteX6" fmla="*/ 9144000 w 9281320"/>
              <a:gd name="connsiteY6" fmla="*/ 166702 h 5780102"/>
              <a:gd name="connsiteX7" fmla="*/ 9264650 w 9281320"/>
              <a:gd name="connsiteY7" fmla="*/ 20652 h 57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1320" h="5780102">
                <a:moveTo>
                  <a:pt x="0" y="5780102"/>
                </a:moveTo>
                <a:cubicBezTo>
                  <a:pt x="1045104" y="5374231"/>
                  <a:pt x="2090208" y="4968360"/>
                  <a:pt x="2451100" y="4516452"/>
                </a:cubicBezTo>
                <a:cubicBezTo>
                  <a:pt x="2811992" y="4064544"/>
                  <a:pt x="1798108" y="3384035"/>
                  <a:pt x="2165350" y="3068652"/>
                </a:cubicBezTo>
                <a:cubicBezTo>
                  <a:pt x="2532592" y="2753269"/>
                  <a:pt x="4130675" y="2967052"/>
                  <a:pt x="4654550" y="2624152"/>
                </a:cubicBezTo>
                <a:cubicBezTo>
                  <a:pt x="5178425" y="2281252"/>
                  <a:pt x="4764617" y="1171060"/>
                  <a:pt x="5308600" y="1011252"/>
                </a:cubicBezTo>
                <a:cubicBezTo>
                  <a:pt x="5852583" y="851444"/>
                  <a:pt x="7279217" y="1806060"/>
                  <a:pt x="7918450" y="1665302"/>
                </a:cubicBezTo>
                <a:cubicBezTo>
                  <a:pt x="8557683" y="1524544"/>
                  <a:pt x="8919633" y="440810"/>
                  <a:pt x="9144000" y="166702"/>
                </a:cubicBezTo>
                <a:cubicBezTo>
                  <a:pt x="9368367" y="-107406"/>
                  <a:pt x="9245600" y="44994"/>
                  <a:pt x="9264650" y="20652"/>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84FDCD26-4417-A683-A51E-21841DA58A16}"/>
              </a:ext>
            </a:extLst>
          </p:cNvPr>
          <p:cNvSpPr/>
          <p:nvPr/>
        </p:nvSpPr>
        <p:spPr>
          <a:xfrm>
            <a:off x="171450" y="5048250"/>
            <a:ext cx="2921000" cy="1536700"/>
          </a:xfrm>
          <a:custGeom>
            <a:avLst/>
            <a:gdLst>
              <a:gd name="connsiteX0" fmla="*/ 0 w 2921000"/>
              <a:gd name="connsiteY0" fmla="*/ 1536700 h 1536700"/>
              <a:gd name="connsiteX1" fmla="*/ 31750 w 2921000"/>
              <a:gd name="connsiteY1" fmla="*/ 1530350 h 1536700"/>
              <a:gd name="connsiteX2" fmla="*/ 107950 w 2921000"/>
              <a:gd name="connsiteY2" fmla="*/ 1397000 h 1536700"/>
              <a:gd name="connsiteX3" fmla="*/ 298450 w 2921000"/>
              <a:gd name="connsiteY3" fmla="*/ 1162050 h 1536700"/>
              <a:gd name="connsiteX4" fmla="*/ 349250 w 2921000"/>
              <a:gd name="connsiteY4" fmla="*/ 1104900 h 1536700"/>
              <a:gd name="connsiteX5" fmla="*/ 552450 w 2921000"/>
              <a:gd name="connsiteY5" fmla="*/ 1009650 h 1536700"/>
              <a:gd name="connsiteX6" fmla="*/ 704850 w 2921000"/>
              <a:gd name="connsiteY6" fmla="*/ 952500 h 1536700"/>
              <a:gd name="connsiteX7" fmla="*/ 882650 w 2921000"/>
              <a:gd name="connsiteY7" fmla="*/ 889000 h 1536700"/>
              <a:gd name="connsiteX8" fmla="*/ 920750 w 2921000"/>
              <a:gd name="connsiteY8" fmla="*/ 869950 h 1536700"/>
              <a:gd name="connsiteX9" fmla="*/ 1130300 w 2921000"/>
              <a:gd name="connsiteY9" fmla="*/ 819150 h 1536700"/>
              <a:gd name="connsiteX10" fmla="*/ 1174750 w 2921000"/>
              <a:gd name="connsiteY10" fmla="*/ 806450 h 1536700"/>
              <a:gd name="connsiteX11" fmla="*/ 1346200 w 2921000"/>
              <a:gd name="connsiteY11" fmla="*/ 800100 h 1536700"/>
              <a:gd name="connsiteX12" fmla="*/ 1695450 w 2921000"/>
              <a:gd name="connsiteY12" fmla="*/ 774700 h 1536700"/>
              <a:gd name="connsiteX13" fmla="*/ 1854200 w 2921000"/>
              <a:gd name="connsiteY13" fmla="*/ 742950 h 1536700"/>
              <a:gd name="connsiteX14" fmla="*/ 1917700 w 2921000"/>
              <a:gd name="connsiteY14" fmla="*/ 730250 h 1536700"/>
              <a:gd name="connsiteX15" fmla="*/ 1987550 w 2921000"/>
              <a:gd name="connsiteY15" fmla="*/ 723900 h 1536700"/>
              <a:gd name="connsiteX16" fmla="*/ 2146300 w 2921000"/>
              <a:gd name="connsiteY16" fmla="*/ 692150 h 1536700"/>
              <a:gd name="connsiteX17" fmla="*/ 2273300 w 2921000"/>
              <a:gd name="connsiteY17" fmla="*/ 666750 h 1536700"/>
              <a:gd name="connsiteX18" fmla="*/ 2374900 w 2921000"/>
              <a:gd name="connsiteY18" fmla="*/ 635000 h 1536700"/>
              <a:gd name="connsiteX19" fmla="*/ 2438400 w 2921000"/>
              <a:gd name="connsiteY19" fmla="*/ 609600 h 1536700"/>
              <a:gd name="connsiteX20" fmla="*/ 2717800 w 2921000"/>
              <a:gd name="connsiteY20" fmla="*/ 374650 h 1536700"/>
              <a:gd name="connsiteX21" fmla="*/ 2870200 w 2921000"/>
              <a:gd name="connsiteY21" fmla="*/ 76200 h 1536700"/>
              <a:gd name="connsiteX22" fmla="*/ 2889250 w 2921000"/>
              <a:gd name="connsiteY22" fmla="*/ 38100 h 1536700"/>
              <a:gd name="connsiteX23" fmla="*/ 2901950 w 2921000"/>
              <a:gd name="connsiteY23" fmla="*/ 12700 h 1536700"/>
              <a:gd name="connsiteX24" fmla="*/ 2921000 w 2921000"/>
              <a:gd name="connsiteY24" fmla="*/ 0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000" h="1536700">
                <a:moveTo>
                  <a:pt x="0" y="1536700"/>
                </a:moveTo>
                <a:cubicBezTo>
                  <a:pt x="10583" y="1534583"/>
                  <a:pt x="23764" y="1537610"/>
                  <a:pt x="31750" y="1530350"/>
                </a:cubicBezTo>
                <a:cubicBezTo>
                  <a:pt x="59911" y="1504750"/>
                  <a:pt x="91478" y="1425238"/>
                  <a:pt x="107950" y="1397000"/>
                </a:cubicBezTo>
                <a:cubicBezTo>
                  <a:pt x="164329" y="1300350"/>
                  <a:pt x="215985" y="1255511"/>
                  <a:pt x="298450" y="1162050"/>
                </a:cubicBezTo>
                <a:cubicBezTo>
                  <a:pt x="315313" y="1142938"/>
                  <a:pt x="326172" y="1115718"/>
                  <a:pt x="349250" y="1104900"/>
                </a:cubicBezTo>
                <a:cubicBezTo>
                  <a:pt x="416983" y="1073150"/>
                  <a:pt x="481483" y="1033306"/>
                  <a:pt x="552450" y="1009650"/>
                </a:cubicBezTo>
                <a:cubicBezTo>
                  <a:pt x="752945" y="942818"/>
                  <a:pt x="503021" y="1028186"/>
                  <a:pt x="704850" y="952500"/>
                </a:cubicBezTo>
                <a:cubicBezTo>
                  <a:pt x="763776" y="930403"/>
                  <a:pt x="826361" y="917145"/>
                  <a:pt x="882650" y="889000"/>
                </a:cubicBezTo>
                <a:cubicBezTo>
                  <a:pt x="895350" y="882650"/>
                  <a:pt x="907360" y="874676"/>
                  <a:pt x="920750" y="869950"/>
                </a:cubicBezTo>
                <a:cubicBezTo>
                  <a:pt x="970070" y="852543"/>
                  <a:pt x="1098854" y="828135"/>
                  <a:pt x="1130300" y="819150"/>
                </a:cubicBezTo>
                <a:cubicBezTo>
                  <a:pt x="1145117" y="814917"/>
                  <a:pt x="1159400" y="807804"/>
                  <a:pt x="1174750" y="806450"/>
                </a:cubicBezTo>
                <a:cubicBezTo>
                  <a:pt x="1231718" y="801423"/>
                  <a:pt x="1289101" y="803317"/>
                  <a:pt x="1346200" y="800100"/>
                </a:cubicBezTo>
                <a:cubicBezTo>
                  <a:pt x="1545214" y="788888"/>
                  <a:pt x="1558608" y="787140"/>
                  <a:pt x="1695450" y="774700"/>
                </a:cubicBezTo>
                <a:cubicBezTo>
                  <a:pt x="1853903" y="740746"/>
                  <a:pt x="1718290" y="768838"/>
                  <a:pt x="1854200" y="742950"/>
                </a:cubicBezTo>
                <a:cubicBezTo>
                  <a:pt x="1875405" y="738911"/>
                  <a:pt x="1896331" y="733303"/>
                  <a:pt x="1917700" y="730250"/>
                </a:cubicBezTo>
                <a:cubicBezTo>
                  <a:pt x="1940844" y="726944"/>
                  <a:pt x="1964267" y="726017"/>
                  <a:pt x="1987550" y="723900"/>
                </a:cubicBezTo>
                <a:lnTo>
                  <a:pt x="2146300" y="692150"/>
                </a:lnTo>
                <a:cubicBezTo>
                  <a:pt x="2188633" y="683683"/>
                  <a:pt x="2232093" y="679627"/>
                  <a:pt x="2273300" y="666750"/>
                </a:cubicBezTo>
                <a:cubicBezTo>
                  <a:pt x="2307167" y="656167"/>
                  <a:pt x="2341370" y="646606"/>
                  <a:pt x="2374900" y="635000"/>
                </a:cubicBezTo>
                <a:cubicBezTo>
                  <a:pt x="2396443" y="627543"/>
                  <a:pt x="2419068" y="621682"/>
                  <a:pt x="2438400" y="609600"/>
                </a:cubicBezTo>
                <a:cubicBezTo>
                  <a:pt x="2563786" y="531234"/>
                  <a:pt x="2637065" y="487679"/>
                  <a:pt x="2717800" y="374650"/>
                </a:cubicBezTo>
                <a:cubicBezTo>
                  <a:pt x="2776969" y="291814"/>
                  <a:pt x="2829135" y="163463"/>
                  <a:pt x="2870200" y="76200"/>
                </a:cubicBezTo>
                <a:cubicBezTo>
                  <a:pt x="2876246" y="63352"/>
                  <a:pt x="2882900" y="50800"/>
                  <a:pt x="2889250" y="38100"/>
                </a:cubicBezTo>
                <a:cubicBezTo>
                  <a:pt x="2893483" y="29633"/>
                  <a:pt x="2894074" y="17951"/>
                  <a:pt x="2901950" y="12700"/>
                </a:cubicBezTo>
                <a:lnTo>
                  <a:pt x="2921000" y="0"/>
                </a:ln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80EF0864-2002-4273-263E-BC941477BFFA}"/>
              </a:ext>
            </a:extLst>
          </p:cNvPr>
          <p:cNvSpPr/>
          <p:nvPr/>
        </p:nvSpPr>
        <p:spPr>
          <a:xfrm>
            <a:off x="556420" y="921572"/>
            <a:ext cx="10086530" cy="5390328"/>
          </a:xfrm>
          <a:custGeom>
            <a:avLst/>
            <a:gdLst>
              <a:gd name="connsiteX0" fmla="*/ 0 w 10086530"/>
              <a:gd name="connsiteY0" fmla="*/ 5390328 h 5390328"/>
              <a:gd name="connsiteX1" fmla="*/ 3467100 w 10086530"/>
              <a:gd name="connsiteY1" fmla="*/ 4450528 h 5390328"/>
              <a:gd name="connsiteX2" fmla="*/ 5289550 w 10086530"/>
              <a:gd name="connsiteY2" fmla="*/ 2139128 h 5390328"/>
              <a:gd name="connsiteX3" fmla="*/ 8591550 w 10086530"/>
              <a:gd name="connsiteY3" fmla="*/ 3212278 h 5390328"/>
              <a:gd name="connsiteX4" fmla="*/ 9969500 w 10086530"/>
              <a:gd name="connsiteY4" fmla="*/ 246828 h 5390328"/>
              <a:gd name="connsiteX5" fmla="*/ 9918700 w 10086530"/>
              <a:gd name="connsiteY5" fmla="*/ 373828 h 539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6530" h="5390328">
                <a:moveTo>
                  <a:pt x="0" y="5390328"/>
                </a:moveTo>
                <a:cubicBezTo>
                  <a:pt x="1292754" y="5191361"/>
                  <a:pt x="2585508" y="4992395"/>
                  <a:pt x="3467100" y="4450528"/>
                </a:cubicBezTo>
                <a:cubicBezTo>
                  <a:pt x="4348692" y="3908661"/>
                  <a:pt x="4435475" y="2345503"/>
                  <a:pt x="5289550" y="2139128"/>
                </a:cubicBezTo>
                <a:cubicBezTo>
                  <a:pt x="6143625" y="1932753"/>
                  <a:pt x="7811558" y="3527661"/>
                  <a:pt x="8591550" y="3212278"/>
                </a:cubicBezTo>
                <a:cubicBezTo>
                  <a:pt x="9371542" y="2896895"/>
                  <a:pt x="9748308" y="719903"/>
                  <a:pt x="9969500" y="246828"/>
                </a:cubicBezTo>
                <a:cubicBezTo>
                  <a:pt x="10190692" y="-226247"/>
                  <a:pt x="10054696" y="73790"/>
                  <a:pt x="9918700" y="373828"/>
                </a:cubicBezTo>
              </a:path>
            </a:pathLst>
          </a:custGeom>
          <a:noFill/>
          <a:ln w="79375">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FE5ED84A-876A-FFF5-BA89-F4DA96D5FA2F}"/>
              </a:ext>
            </a:extLst>
          </p:cNvPr>
          <p:cNvGrpSpPr>
            <a:grpSpLocks noChangeAspect="1"/>
          </p:cNvGrpSpPr>
          <p:nvPr/>
        </p:nvGrpSpPr>
        <p:grpSpPr>
          <a:xfrm>
            <a:off x="171450" y="6083300"/>
            <a:ext cx="457200" cy="457200"/>
            <a:chOff x="6669393" y="1558637"/>
            <a:chExt cx="1325086" cy="1325086"/>
          </a:xfrm>
        </p:grpSpPr>
        <p:sp>
          <p:nvSpPr>
            <p:cNvPr id="6" name="Oval 5">
              <a:extLst>
                <a:ext uri="{FF2B5EF4-FFF2-40B4-BE49-F238E27FC236}">
                  <a16:creationId xmlns:a16="http://schemas.microsoft.com/office/drawing/2014/main" id="{F87650D5-C7C6-648E-7EFB-23DD5FE3177C}"/>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7" name="Oval 4">
              <a:extLst>
                <a:ext uri="{FF2B5EF4-FFF2-40B4-BE49-F238E27FC236}">
                  <a16:creationId xmlns:a16="http://schemas.microsoft.com/office/drawing/2014/main" id="{55E578D3-646F-5A97-F29C-38D019AC2018}"/>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1</a:t>
              </a:r>
            </a:p>
          </p:txBody>
        </p:sp>
      </p:grpSp>
      <p:grpSp>
        <p:nvGrpSpPr>
          <p:cNvPr id="8" name="Group 7">
            <a:extLst>
              <a:ext uri="{FF2B5EF4-FFF2-40B4-BE49-F238E27FC236}">
                <a16:creationId xmlns:a16="http://schemas.microsoft.com/office/drawing/2014/main" id="{DA2C3DA7-F2BF-6031-1A76-06D0AE6873E1}"/>
              </a:ext>
            </a:extLst>
          </p:cNvPr>
          <p:cNvGrpSpPr>
            <a:grpSpLocks noChangeAspect="1"/>
          </p:cNvGrpSpPr>
          <p:nvPr/>
        </p:nvGrpSpPr>
        <p:grpSpPr>
          <a:xfrm>
            <a:off x="3716849" y="5156200"/>
            <a:ext cx="457200" cy="457200"/>
            <a:chOff x="6669393" y="1558637"/>
            <a:chExt cx="1325086" cy="1325086"/>
          </a:xfrm>
        </p:grpSpPr>
        <p:sp>
          <p:nvSpPr>
            <p:cNvPr id="9" name="Oval 8">
              <a:extLst>
                <a:ext uri="{FF2B5EF4-FFF2-40B4-BE49-F238E27FC236}">
                  <a16:creationId xmlns:a16="http://schemas.microsoft.com/office/drawing/2014/main" id="{F95A221D-A157-622C-8DF6-9B6BED1A9A12}"/>
                </a:ext>
              </a:extLst>
            </p:cNvPr>
            <p:cNvSpPr/>
            <p:nvPr/>
          </p:nvSpPr>
          <p:spPr>
            <a:xfrm>
              <a:off x="6669393" y="1558637"/>
              <a:ext cx="1325086" cy="1325086"/>
            </a:xfrm>
            <a:prstGeom prst="ellipse">
              <a:avLst/>
            </a:prstGeom>
            <a:gradFill flip="none" rotWithShape="1">
              <a:gsLst>
                <a:gs pos="0">
                  <a:srgbClr val="FF5C39"/>
                </a:gs>
                <a:gs pos="80000">
                  <a:srgbClr val="C03BC4"/>
                </a:gs>
              </a:gsLst>
              <a:path path="circle">
                <a:fillToRect l="100000" t="100000"/>
              </a:path>
              <a:tileRect r="-100000" b="-100000"/>
            </a:gradFill>
            <a:ln w="10795" cap="flat" cmpd="sng" algn="ctr">
              <a:noFill/>
              <a:prstDash val="solid"/>
            </a:ln>
            <a:effectLst>
              <a:outerShdw blurRad="63500" dist="63500" dir="2700000" algn="tl" rotWithShape="0">
                <a:srgbClr val="000000">
                  <a:alpha val="50000"/>
                </a:srgbClr>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Oval 4">
              <a:extLst>
                <a:ext uri="{FF2B5EF4-FFF2-40B4-BE49-F238E27FC236}">
                  <a16:creationId xmlns:a16="http://schemas.microsoft.com/office/drawing/2014/main" id="{FA6D2F92-2F53-08B8-075F-FC80BA52A91D}"/>
                </a:ext>
              </a:extLst>
            </p:cNvPr>
            <p:cNvSpPr txBox="1"/>
            <p:nvPr/>
          </p:nvSpPr>
          <p:spPr>
            <a:xfrm>
              <a:off x="6863447" y="1752691"/>
              <a:ext cx="936978" cy="936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8288" rIns="0" bIns="45720" numCol="1" spcCol="1270" rtlCol="0" anchor="ctr" anchorCtr="0">
              <a:noAutofit/>
            </a:bodyPr>
            <a:lstStyle/>
            <a:p>
              <a:pPr marL="0" lvl="0" indent="0" algn="ctr" defTabSz="914367" rtl="0" eaLnBrk="1" fontAlgn="base" latinLnBrk="0" hangingPunct="1">
                <a:lnSpc>
                  <a:spcPct val="90000"/>
                </a:lnSpc>
                <a:spcBef>
                  <a:spcPct val="0"/>
                </a:spcBef>
                <a:spcAft>
                  <a:spcPct val="35000"/>
                </a:spcAft>
                <a:buSzPct val="87000"/>
                <a:buNone/>
                <a:defRPr/>
              </a:pPr>
              <a:r>
                <a:rPr lang="en-US" sz="2400" b="1">
                  <a:solidFill>
                    <a:srgbClr val="FFFFFF"/>
                  </a:solidFill>
                  <a:latin typeface="Segoe Sans Small ExtraBold" panose="020F0502020204030204" pitchFamily="2" charset="0"/>
                  <a:cs typeface="Segoe Sans Small ExtraBold" panose="020F0502020204030204" pitchFamily="2" charset="0"/>
                </a:rPr>
                <a:t>2</a:t>
              </a:r>
            </a:p>
          </p:txBody>
        </p:sp>
      </p:grpSp>
      <p:sp>
        <p:nvSpPr>
          <p:cNvPr id="37" name="TextBox 36">
            <a:extLst>
              <a:ext uri="{FF2B5EF4-FFF2-40B4-BE49-F238E27FC236}">
                <a16:creationId xmlns:a16="http://schemas.microsoft.com/office/drawing/2014/main" id="{0069D0C3-9C0D-C9D5-9744-180FD6B2435E}"/>
              </a:ext>
            </a:extLst>
          </p:cNvPr>
          <p:cNvSpPr txBox="1"/>
          <p:nvPr/>
        </p:nvSpPr>
        <p:spPr>
          <a:xfrm>
            <a:off x="2935623" y="4655611"/>
            <a:ext cx="2019650" cy="45720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defTabSz="914367">
              <a:defRPr sz="1600" b="1">
                <a:gradFill>
                  <a:gsLst>
                    <a:gs pos="24000">
                      <a:srgbClr val="FFFFFF"/>
                    </a:gs>
                    <a:gs pos="41958">
                      <a:srgbClr val="FFFFFF"/>
                    </a:gs>
                  </a:gsLst>
                  <a:lin ang="2700000" scaled="0"/>
                </a:gradFill>
                <a:latin typeface="Segoe UI Semibold"/>
                <a:cs typeface="Segoe UI Semibold"/>
              </a:defRPr>
            </a:lvl1pPr>
          </a:lstStyle>
          <a:p>
            <a:pPr defTabSz="914367">
              <a:defRPr/>
            </a:pPr>
            <a:r>
              <a:rPr lang="en-US" sz="1600">
                <a:gradFill>
                  <a:gsLst>
                    <a:gs pos="24000">
                      <a:srgbClr val="FFFFFF"/>
                    </a:gs>
                    <a:gs pos="41958">
                      <a:srgbClr val="FFFFFF"/>
                    </a:gs>
                  </a:gsLst>
                  <a:lin ang="2700000" scaled="0"/>
                </a:gradFill>
                <a:latin typeface="Segoe UI Semibold"/>
                <a:cs typeface="Segoe UI Semibold"/>
              </a:rPr>
              <a:t>Search context</a:t>
            </a:r>
            <a:r>
              <a:rPr lang="en-US" sz="16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 – </a:t>
            </a:r>
          </a:p>
          <a:p>
            <a:pPr defTabSz="914367">
              <a:defRPr/>
            </a:pPr>
            <a:r>
              <a:rPr lang="en-US" sz="1600">
                <a:gradFill>
                  <a:gsLst>
                    <a:gs pos="24000">
                      <a:srgbClr val="FFFFFF"/>
                    </a:gs>
                    <a:gs pos="41958">
                      <a:srgbClr val="FFFFFF"/>
                    </a:gs>
                  </a:gsLst>
                  <a:lin ang="2700000" scaled="0"/>
                </a:gradFill>
                <a:latin typeface="Segoe UI Semibold" panose="020B0502040204020203" pitchFamily="34" charset="0"/>
                <a:cs typeface="Segoe UI Semibold" panose="020B0502040204020203" pitchFamily="34" charset="0"/>
              </a:rPr>
              <a:t>Similarity</a:t>
            </a:r>
            <a:endParaRPr lang="en-US" sz="1600">
              <a:gradFill>
                <a:gsLst>
                  <a:gs pos="24000">
                    <a:srgbClr val="FFFFFF"/>
                  </a:gs>
                  <a:gs pos="41958">
                    <a:srgbClr val="FFFFFF"/>
                  </a:gs>
                </a:gsLst>
                <a:lin ang="2700000" scaled="0"/>
              </a:gradFill>
              <a:latin typeface="Segoe UI Semibold"/>
              <a:cs typeface="Segoe UI Semibold"/>
            </a:endParaRPr>
          </a:p>
        </p:txBody>
      </p:sp>
      <p:sp>
        <p:nvSpPr>
          <p:cNvPr id="38" name="TextBox 37">
            <a:extLst>
              <a:ext uri="{FF2B5EF4-FFF2-40B4-BE49-F238E27FC236}">
                <a16:creationId xmlns:a16="http://schemas.microsoft.com/office/drawing/2014/main" id="{9E4B398F-8EED-63D4-A32E-55310AAB1048}"/>
              </a:ext>
            </a:extLst>
          </p:cNvPr>
          <p:cNvSpPr txBox="1"/>
          <p:nvPr/>
        </p:nvSpPr>
        <p:spPr>
          <a:xfrm>
            <a:off x="0" y="5559144"/>
            <a:ext cx="1761049" cy="45720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defTabSz="914367">
              <a:defRPr/>
            </a:pPr>
            <a:r>
              <a:rPr lang="en-US">
                <a:gradFill>
                  <a:gsLst>
                    <a:gs pos="24000">
                      <a:srgbClr val="FFFFFF"/>
                    </a:gs>
                    <a:gs pos="41958">
                      <a:srgbClr val="FFFFFF"/>
                    </a:gs>
                  </a:gsLst>
                  <a:lin ang="2700000" scaled="0"/>
                </a:gradFill>
                <a:latin typeface="Segoe UI Semibold"/>
                <a:cs typeface="Segoe UI Semibold"/>
              </a:rPr>
              <a:t>US Caselaw Dataset</a:t>
            </a:r>
          </a:p>
        </p:txBody>
      </p:sp>
      <p:sp>
        <p:nvSpPr>
          <p:cNvPr id="48" name="Freeform: Shape 47">
            <a:extLst>
              <a:ext uri="{FF2B5EF4-FFF2-40B4-BE49-F238E27FC236}">
                <a16:creationId xmlns:a16="http://schemas.microsoft.com/office/drawing/2014/main" id="{5292234D-DC91-EDF7-90D6-51F1B86145C0}"/>
              </a:ext>
            </a:extLst>
          </p:cNvPr>
          <p:cNvSpPr/>
          <p:nvPr/>
        </p:nvSpPr>
        <p:spPr>
          <a:xfrm>
            <a:off x="8160989" y="4216400"/>
            <a:ext cx="1398334" cy="1965316"/>
          </a:xfrm>
          <a:custGeom>
            <a:avLst/>
            <a:gdLst>
              <a:gd name="connsiteX0" fmla="*/ 885644 w 1398334"/>
              <a:gd name="connsiteY0" fmla="*/ 0 h 1965316"/>
              <a:gd name="connsiteX1" fmla="*/ 1368244 w 1398334"/>
              <a:gd name="connsiteY1" fmla="*/ 1837267 h 1965316"/>
              <a:gd name="connsiteX2" fmla="*/ 115178 w 1398334"/>
              <a:gd name="connsiteY2" fmla="*/ 1803400 h 1965316"/>
              <a:gd name="connsiteX3" fmla="*/ 132111 w 1398334"/>
              <a:gd name="connsiteY3" fmla="*/ 1756833 h 1965316"/>
            </a:gdLst>
            <a:ahLst/>
            <a:cxnLst>
              <a:cxn ang="0">
                <a:pos x="connsiteX0" y="connsiteY0"/>
              </a:cxn>
              <a:cxn ang="0">
                <a:pos x="connsiteX1" y="connsiteY1"/>
              </a:cxn>
              <a:cxn ang="0">
                <a:pos x="connsiteX2" y="connsiteY2"/>
              </a:cxn>
              <a:cxn ang="0">
                <a:pos x="connsiteX3" y="connsiteY3"/>
              </a:cxn>
            </a:cxnLst>
            <a:rect l="l" t="t" r="r" b="b"/>
            <a:pathLst>
              <a:path w="1398334" h="1965316">
                <a:moveTo>
                  <a:pt x="885644" y="0"/>
                </a:moveTo>
                <a:cubicBezTo>
                  <a:pt x="1191149" y="768350"/>
                  <a:pt x="1496655" y="1536700"/>
                  <a:pt x="1368244" y="1837267"/>
                </a:cubicBezTo>
                <a:cubicBezTo>
                  <a:pt x="1239833" y="2137834"/>
                  <a:pt x="321200" y="1816806"/>
                  <a:pt x="115178" y="1803400"/>
                </a:cubicBezTo>
                <a:cubicBezTo>
                  <a:pt x="-90844" y="1789994"/>
                  <a:pt x="20633" y="1773413"/>
                  <a:pt x="132111" y="1756833"/>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ourt with solid fill">
            <a:extLst>
              <a:ext uri="{FF2B5EF4-FFF2-40B4-BE49-F238E27FC236}">
                <a16:creationId xmlns:a16="http://schemas.microsoft.com/office/drawing/2014/main" id="{75D46ED3-59DD-4FED-D365-5C7B808F65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4985" y="243683"/>
            <a:ext cx="914400" cy="914400"/>
          </a:xfrm>
          <a:prstGeom prst="rect">
            <a:avLst/>
          </a:prstGeom>
        </p:spPr>
      </p:pic>
    </p:spTree>
    <p:extLst>
      <p:ext uri="{BB962C8B-B14F-4D97-AF65-F5344CB8AC3E}">
        <p14:creationId xmlns:p14="http://schemas.microsoft.com/office/powerpoint/2010/main" val="3224969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0F672EB0-B3EB-691A-F87D-655E2D856C66}"/>
              </a:ext>
            </a:extLst>
          </p:cNvPr>
          <p:cNvSpPr txBox="1">
            <a:spLocks/>
          </p:cNvSpPr>
          <p:nvPr/>
        </p:nvSpPr>
        <p:spPr bwMode="auto">
          <a:xfrm>
            <a:off x="586739" y="571923"/>
            <a:ext cx="11018520"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90000"/>
              </a:lnSpc>
              <a:spcBef>
                <a:spcPct val="0"/>
              </a:spcBef>
              <a:spcAft>
                <a:spcPct val="0"/>
              </a:spcAft>
              <a:defRPr sz="3600" b="1" i="0" kern="1200">
                <a:solidFill>
                  <a:schemeClr val="bg1"/>
                </a:solidFill>
                <a:latin typeface="Kanit SemiBold" pitchFamily="2" charset="-34"/>
                <a:ea typeface="+mj-ea"/>
                <a:cs typeface="Kanit SemiBold"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12700" defTabSz="932742">
              <a:lnSpc>
                <a:spcPct val="100000"/>
              </a:lnSpc>
              <a:spcBef>
                <a:spcPct val="20000"/>
              </a:spcBef>
              <a:buSzPct val="90000"/>
              <a:defRPr/>
            </a:pPr>
            <a:r>
              <a:rPr lang="en-US" sz="3200" b="0">
                <a:gradFill flip="none" rotWithShape="1">
                  <a:gsLst>
                    <a:gs pos="100000">
                      <a:srgbClr val="48C5B1"/>
                    </a:gs>
                    <a:gs pos="0">
                      <a:srgbClr val="8CEA72"/>
                    </a:gs>
                  </a:gsLst>
                  <a:lin ang="0" scaled="1"/>
                  <a:tileRect/>
                </a:gradFill>
                <a:latin typeface="+mj-lt"/>
                <a:cs typeface="Kanit Medium" pitchFamily="2" charset="-34"/>
              </a:rPr>
              <a:t>Search Pattern</a:t>
            </a:r>
          </a:p>
        </p:txBody>
      </p:sp>
      <p:sp>
        <p:nvSpPr>
          <p:cNvPr id="4" name="Text Placeholder 5">
            <a:extLst>
              <a:ext uri="{FF2B5EF4-FFF2-40B4-BE49-F238E27FC236}">
                <a16:creationId xmlns:a16="http://schemas.microsoft.com/office/drawing/2014/main" id="{3E1213EE-5E31-3373-36A3-8516A16210D8}"/>
              </a:ext>
            </a:extLst>
          </p:cNvPr>
          <p:cNvSpPr txBox="1">
            <a:spLocks/>
          </p:cNvSpPr>
          <p:nvPr/>
        </p:nvSpPr>
        <p:spPr>
          <a:xfrm>
            <a:off x="382073" y="1655116"/>
            <a:ext cx="5237677" cy="4833938"/>
          </a:xfrm>
          <a:prstGeom prst="rect">
            <a:avLst/>
          </a:prstGeom>
        </p:spPr>
        <p:txBody>
          <a:bodyPr vert="horz" wrap="square" lIns="0" tIns="0" rIns="0" bIns="0" rtlCol="0" anchor="t">
            <a:normAutofit/>
          </a:bodyPr>
          <a:lstStyle>
            <a:lvl1pPr marL="457200" indent="-457200" algn="l" rtl="0" eaLnBrk="1" fontAlgn="base" hangingPunct="1">
              <a:lnSpc>
                <a:spcPct val="130000"/>
              </a:lnSpc>
              <a:spcBef>
                <a:spcPts val="1000"/>
              </a:spcBef>
              <a:spcAft>
                <a:spcPct val="0"/>
              </a:spcAft>
              <a:buClr>
                <a:srgbClr val="CC0000"/>
              </a:buClr>
              <a:buSzPct val="70000"/>
              <a:buFontTx/>
              <a:buBlip>
                <a:blip r:embed="rId2"/>
              </a:buBlip>
              <a:defRPr sz="3400" b="0" i="0" kern="1200">
                <a:solidFill>
                  <a:schemeClr val="tx1"/>
                </a:solidFill>
                <a:latin typeface="Kanit Light" pitchFamily="2" charset="-34"/>
                <a:ea typeface="+mn-ea"/>
                <a:cs typeface="Kanit Light"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2"/>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2"/>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Arial" panose="020B0604020202020204" pitchFamily="34" charset="0"/>
              <a:buChar char="•"/>
            </a:pPr>
            <a:r>
              <a:rPr lang="en-US" sz="2800" kern="0">
                <a:solidFill>
                  <a:srgbClr val="FFFFFF"/>
                </a:solidFill>
                <a:latin typeface="+mn-lt"/>
                <a:cs typeface="Kanit" pitchFamily="2" charset="-34"/>
              </a:rPr>
              <a:t>Let's start by using Postgres’s </a:t>
            </a:r>
            <a:r>
              <a:rPr lang="en-US" sz="2800">
                <a:gradFill>
                  <a:gsLst>
                    <a:gs pos="70000">
                      <a:srgbClr val="49C5B1"/>
                    </a:gs>
                    <a:gs pos="0">
                      <a:srgbClr val="8DE971"/>
                    </a:gs>
                  </a:gsLst>
                  <a:path path="circle">
                    <a:fillToRect l="100000" t="100000"/>
                  </a:path>
                </a:gradFill>
                <a:latin typeface="+mn-lt"/>
                <a:cs typeface="Kanit" pitchFamily="2" charset="-34"/>
              </a:rPr>
              <a:t>“ILIKE” </a:t>
            </a:r>
            <a:r>
              <a:rPr lang="en-US" sz="2800" kern="0">
                <a:solidFill>
                  <a:srgbClr val="FFFFFF"/>
                </a:solidFill>
                <a:latin typeface="+mn-lt"/>
                <a:cs typeface="Kanit" pitchFamily="2" charset="-34"/>
              </a:rPr>
              <a:t>for pattern matching.</a:t>
            </a:r>
          </a:p>
          <a:p>
            <a:pPr>
              <a:buClr>
                <a:schemeClr val="tx1"/>
              </a:buClr>
              <a:buFont typeface="Arial" panose="020B0604020202020204" pitchFamily="34" charset="0"/>
              <a:buChar char="•"/>
            </a:pPr>
            <a:r>
              <a:rPr lang="en-US" sz="2800" kern="0">
                <a:solidFill>
                  <a:srgbClr val="FFFFFF"/>
                </a:solidFill>
                <a:latin typeface="+mn-lt"/>
                <a:cs typeface="Kanit" pitchFamily="2" charset="-34"/>
              </a:rPr>
              <a:t>Search reviews to see if they mention words like </a:t>
            </a:r>
            <a:r>
              <a:rPr lang="en-US" sz="2800">
                <a:gradFill>
                  <a:gsLst>
                    <a:gs pos="70000">
                      <a:srgbClr val="49C5B1"/>
                    </a:gs>
                    <a:gs pos="0">
                      <a:srgbClr val="8DE971"/>
                    </a:gs>
                  </a:gsLst>
                  <a:path path="circle">
                    <a:fillToRect l="100000" t="100000"/>
                  </a:path>
                </a:gradFill>
                <a:latin typeface="+mn-lt"/>
                <a:cs typeface="Kanit" pitchFamily="2" charset="-34"/>
              </a:rPr>
              <a:t>‘%tenant%’ </a:t>
            </a:r>
            <a:r>
              <a:rPr lang="en-US" sz="2800" kern="0">
                <a:solidFill>
                  <a:srgbClr val="FFFFFF"/>
                </a:solidFill>
                <a:latin typeface="+mn-lt"/>
                <a:cs typeface="Kanit" pitchFamily="2" charset="-34"/>
              </a:rPr>
              <a:t>and </a:t>
            </a:r>
            <a:r>
              <a:rPr lang="en-US" sz="2800">
                <a:gradFill>
                  <a:gsLst>
                    <a:gs pos="70000">
                      <a:srgbClr val="49C5B1"/>
                    </a:gs>
                    <a:gs pos="0">
                      <a:srgbClr val="8DE971"/>
                    </a:gs>
                  </a:gsLst>
                  <a:path path="circle">
                    <a:fillToRect l="100000" t="100000"/>
                  </a:path>
                </a:gradFill>
                <a:latin typeface="+mn-lt"/>
                <a:cs typeface="Kanit" pitchFamily="2" charset="-34"/>
              </a:rPr>
              <a:t>‘%property%’</a:t>
            </a:r>
            <a:r>
              <a:rPr lang="en-US" sz="2800" kern="0">
                <a:solidFill>
                  <a:srgbClr val="FFFFFF"/>
                </a:solidFill>
                <a:latin typeface="+mn-lt"/>
                <a:cs typeface="Kanit" pitchFamily="2" charset="-34"/>
              </a:rPr>
              <a:t>.</a:t>
            </a:r>
          </a:p>
        </p:txBody>
      </p:sp>
      <p:sp>
        <p:nvSpPr>
          <p:cNvPr id="5" name="Arrow: Chevron 1">
            <a:extLst>
              <a:ext uri="{FF2B5EF4-FFF2-40B4-BE49-F238E27FC236}">
                <a16:creationId xmlns:a16="http://schemas.microsoft.com/office/drawing/2014/main" id="{242A10E3-BEA3-815C-EF4E-0B17B07A4D78}"/>
              </a:ext>
            </a:extLst>
          </p:cNvPr>
          <p:cNvSpPr/>
          <p:nvPr/>
        </p:nvSpPr>
        <p:spPr>
          <a:xfrm>
            <a:off x="5810197" y="2084881"/>
            <a:ext cx="571605" cy="1091257"/>
          </a:xfrm>
          <a:prstGeom prst="chevron">
            <a:avLst>
              <a:gd name="adj" fmla="val 62310"/>
            </a:avLst>
          </a:prstGeom>
          <a:gradFill flip="none" rotWithShape="1">
            <a:gsLst>
              <a:gs pos="35000">
                <a:srgbClr val="49C5B1"/>
              </a:gs>
              <a:gs pos="0">
                <a:srgbClr val="8DE971"/>
              </a:gs>
            </a:gsLst>
            <a:path path="circle">
              <a:fillToRect l="100000" t="100000"/>
            </a:path>
            <a:tileRect r="-100000" b="-100000"/>
          </a:gradFill>
          <a:ln w="10795" cap="flat" cmpd="sng" algn="ctr">
            <a:noFill/>
            <a:prstDash val="solid"/>
          </a:ln>
          <a:effectLst>
            <a:outerShdw blurRad="63500" dist="127000" dir="2700000" algn="tl" rotWithShape="0">
              <a:srgbClr val="000000">
                <a:alpha val="49804"/>
              </a:srgbClr>
            </a:outerShdw>
          </a:effectLst>
        </p:spPr>
        <p:style>
          <a:lnRef idx="0">
            <a:scrgbClr r="0" g="0" b="0"/>
          </a:lnRef>
          <a:fillRef idx="1">
            <a:scrgbClr r="0" g="0" b="0"/>
          </a:fillRef>
          <a:effectRef idx="0">
            <a:scrgbClr r="0" g="0" b="0"/>
          </a:effectRef>
          <a:fontRef idx="minor">
            <a:schemeClr val="lt1"/>
          </a:fontRef>
        </p:style>
        <p:txBody>
          <a:bodyPr/>
          <a:lstStyle/>
          <a:p>
            <a:endParaRPr lang="en-US">
              <a:latin typeface="Kanit" pitchFamily="2" charset="-34"/>
              <a:cs typeface="Kanit" pitchFamily="2" charset="-34"/>
            </a:endParaRPr>
          </a:p>
        </p:txBody>
      </p:sp>
      <p:grpSp>
        <p:nvGrpSpPr>
          <p:cNvPr id="6" name="Group 5">
            <a:extLst>
              <a:ext uri="{FF2B5EF4-FFF2-40B4-BE49-F238E27FC236}">
                <a16:creationId xmlns:a16="http://schemas.microsoft.com/office/drawing/2014/main" id="{28D57F68-BE12-34E6-AB79-9A08551F964C}"/>
              </a:ext>
            </a:extLst>
          </p:cNvPr>
          <p:cNvGrpSpPr>
            <a:grpSpLocks noChangeAspect="1"/>
          </p:cNvGrpSpPr>
          <p:nvPr/>
        </p:nvGrpSpPr>
        <p:grpSpPr>
          <a:xfrm>
            <a:off x="6662445" y="1737234"/>
            <a:ext cx="4794085" cy="1786549"/>
            <a:chOff x="6951981" y="2442530"/>
            <a:chExt cx="5346699" cy="4684782"/>
          </a:xfrm>
          <a:solidFill>
            <a:schemeClr val="tx1"/>
          </a:solidFill>
        </p:grpSpPr>
        <p:sp>
          <p:nvSpPr>
            <p:cNvPr id="7" name="Rectangle: Rounded Corners 5">
              <a:extLst>
                <a:ext uri="{FF2B5EF4-FFF2-40B4-BE49-F238E27FC236}">
                  <a16:creationId xmlns:a16="http://schemas.microsoft.com/office/drawing/2014/main" id="{007CF1AE-06C6-7C38-BE09-9EB588CD04BB}"/>
                </a:ext>
                <a:ext uri="{C183D7F6-B498-43B3-948B-1728B52AA6E4}">
                  <adec:decorative xmlns:adec="http://schemas.microsoft.com/office/drawing/2017/decorative" val="1"/>
                </a:ext>
              </a:extLst>
            </p:cNvPr>
            <p:cNvSpPr/>
            <p:nvPr/>
          </p:nvSpPr>
          <p:spPr bwMode="auto">
            <a:xfrm>
              <a:off x="6951981" y="2442530"/>
              <a:ext cx="5346699" cy="4684782"/>
            </a:xfrm>
            <a:prstGeom prst="roundRect">
              <a:avLst>
                <a:gd name="adj" fmla="val 4284"/>
              </a:avLst>
            </a:prstGeom>
            <a:solidFill>
              <a:schemeClr val="tx1"/>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Kanit" pitchFamily="2" charset="-34"/>
                <a:ea typeface="Segoe UI" pitchFamily="34" charset="0"/>
                <a:cs typeface="Kanit" pitchFamily="2" charset="-34"/>
              </a:endParaRPr>
            </a:p>
          </p:txBody>
        </p:sp>
        <p:sp>
          <p:nvSpPr>
            <p:cNvPr id="8" name="Text Placeholder 4">
              <a:extLst>
                <a:ext uri="{FF2B5EF4-FFF2-40B4-BE49-F238E27FC236}">
                  <a16:creationId xmlns:a16="http://schemas.microsoft.com/office/drawing/2014/main" id="{FD275FD0-98AF-929E-EB5B-0FD9934B2696}"/>
                </a:ext>
              </a:extLst>
            </p:cNvPr>
            <p:cNvSpPr txBox="1">
              <a:spLocks/>
            </p:cNvSpPr>
            <p:nvPr/>
          </p:nvSpPr>
          <p:spPr>
            <a:xfrm>
              <a:off x="7113266" y="3154414"/>
              <a:ext cx="5185413" cy="3529410"/>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solidFill>
                    <a:srgbClr val="800000"/>
                  </a:solidFill>
                  <a:latin typeface="Kanit" pitchFamily="2" charset="-34"/>
                  <a:cs typeface="Kanit" pitchFamily="2" charset="-34"/>
                </a:rPr>
                <a:t>WHERE</a:t>
              </a:r>
              <a:r>
                <a:rPr lang="en-US" sz="1800" b="1">
                  <a:latin typeface="Kanit" pitchFamily="2" charset="-34"/>
                  <a:cs typeface="Kanit" pitchFamily="2" charset="-34"/>
                </a:rPr>
                <a:t> </a:t>
              </a:r>
              <a:r>
                <a:rPr lang="en-US" sz="1800" b="1">
                  <a:solidFill>
                    <a:schemeClr val="bg2"/>
                  </a:solidFill>
                  <a:latin typeface="Kanit" pitchFamily="2" charset="-34"/>
                  <a:cs typeface="Kanit" pitchFamily="2" charset="-34"/>
                </a:rPr>
                <a:t>summary</a:t>
              </a:r>
              <a:r>
                <a:rPr lang="en-US" sz="1800" b="1">
                  <a:latin typeface="Kanit" pitchFamily="2" charset="-34"/>
                  <a:cs typeface="Kanit" pitchFamily="2" charset="-34"/>
                </a:rPr>
                <a:t> </a:t>
              </a:r>
              <a:r>
                <a:rPr lang="en-US" sz="1800" b="1">
                  <a:solidFill>
                    <a:srgbClr val="800000"/>
                  </a:solidFill>
                  <a:latin typeface="Kanit" pitchFamily="2" charset="-34"/>
                  <a:cs typeface="Kanit" pitchFamily="2" charset="-34"/>
                </a:rPr>
                <a:t>ILIKE</a:t>
              </a:r>
              <a:r>
                <a:rPr lang="en-US" sz="1800" b="1">
                  <a:solidFill>
                    <a:srgbClr val="000000"/>
                  </a:solidFill>
                  <a:latin typeface="Kanit" pitchFamily="2" charset="-34"/>
                  <a:cs typeface="Kanit" pitchFamily="2" charset="-34"/>
                </a:rPr>
                <a:t> </a:t>
              </a:r>
              <a:r>
                <a:rPr lang="en-US" sz="1800" b="1">
                  <a:solidFill>
                    <a:srgbClr val="008000"/>
                  </a:solidFill>
                  <a:latin typeface="Kanit" pitchFamily="2" charset="-34"/>
                  <a:cs typeface="Kanit" pitchFamily="2" charset="-34"/>
                </a:rPr>
                <a:t>‘%tenant%’</a:t>
              </a:r>
              <a:r>
                <a:rPr lang="en-US" sz="1800" b="1">
                  <a:solidFill>
                    <a:srgbClr val="000000"/>
                  </a:solidFill>
                  <a:latin typeface="Kanit" pitchFamily="2" charset="-34"/>
                  <a:cs typeface="Kanit" pitchFamily="2" charset="-34"/>
                </a:rPr>
                <a:t>  </a:t>
              </a:r>
              <a:br>
                <a:rPr lang="en-US" sz="1800" b="1">
                  <a:solidFill>
                    <a:srgbClr val="000000"/>
                  </a:solidFill>
                  <a:latin typeface="Kanit" pitchFamily="2" charset="-34"/>
                  <a:cs typeface="Kanit" pitchFamily="2" charset="-34"/>
                </a:rPr>
              </a:br>
              <a:r>
                <a:rPr lang="en-US" sz="1050">
                  <a:solidFill>
                    <a:srgbClr val="808080"/>
                  </a:solidFill>
                  <a:cs typeface="Kanit" pitchFamily="2" charset="-34"/>
                </a:rPr>
                <a:t>-- Searching for cases mentioning ‘tenant’</a:t>
              </a:r>
              <a:br>
                <a:rPr lang="en-US" sz="1050">
                  <a:solidFill>
                    <a:srgbClr val="808080"/>
                  </a:solidFill>
                  <a:cs typeface="Kanit" pitchFamily="2" charset="-34"/>
                </a:rPr>
              </a:br>
              <a:br>
                <a:rPr lang="en-US" sz="1050">
                  <a:solidFill>
                    <a:srgbClr val="808080"/>
                  </a:solidFill>
                  <a:cs typeface="Kanit" pitchFamily="2" charset="-34"/>
                </a:rPr>
              </a:br>
              <a:r>
                <a:rPr lang="en-US" sz="1800" b="1">
                  <a:solidFill>
                    <a:srgbClr val="800000"/>
                  </a:solidFill>
                  <a:latin typeface="Kanit" pitchFamily="2" charset="-34"/>
                  <a:cs typeface="Kanit" pitchFamily="2" charset="-34"/>
                </a:rPr>
                <a:t>AND</a:t>
              </a:r>
              <a:r>
                <a:rPr lang="en-US" sz="1800" b="1">
                  <a:latin typeface="Kanit" pitchFamily="2" charset="-34"/>
                  <a:cs typeface="Kanit" pitchFamily="2" charset="-34"/>
                </a:rPr>
                <a:t> </a:t>
              </a:r>
              <a:r>
                <a:rPr lang="en-US" sz="1800" b="1">
                  <a:solidFill>
                    <a:schemeClr val="bg2"/>
                  </a:solidFill>
                  <a:latin typeface="Kanit" pitchFamily="2" charset="-34"/>
                  <a:cs typeface="Kanit" pitchFamily="2" charset="-34"/>
                </a:rPr>
                <a:t>summary</a:t>
              </a:r>
              <a:r>
                <a:rPr lang="en-US" sz="1800" b="1">
                  <a:latin typeface="Kanit" pitchFamily="2" charset="-34"/>
                  <a:cs typeface="Kanit" pitchFamily="2" charset="-34"/>
                </a:rPr>
                <a:t> </a:t>
              </a:r>
              <a:r>
                <a:rPr lang="en-US" sz="1800" b="1">
                  <a:solidFill>
                    <a:srgbClr val="800000"/>
                  </a:solidFill>
                  <a:latin typeface="Kanit" pitchFamily="2" charset="-34"/>
                  <a:cs typeface="Kanit" pitchFamily="2" charset="-34"/>
                </a:rPr>
                <a:t>ILIKE</a:t>
              </a:r>
              <a:r>
                <a:rPr lang="en-US" sz="1800" b="1">
                  <a:solidFill>
                    <a:srgbClr val="000000"/>
                  </a:solidFill>
                  <a:latin typeface="Kanit" pitchFamily="2" charset="-34"/>
                  <a:cs typeface="Kanit" pitchFamily="2" charset="-34"/>
                </a:rPr>
                <a:t> </a:t>
              </a:r>
              <a:r>
                <a:rPr lang="en-US" sz="1800" b="1">
                  <a:solidFill>
                    <a:srgbClr val="008000"/>
                  </a:solidFill>
                  <a:latin typeface="Kanit" pitchFamily="2" charset="-34"/>
                  <a:cs typeface="Kanit" pitchFamily="2" charset="-34"/>
                </a:rPr>
                <a:t>‘%property%’</a:t>
              </a:r>
              <a:r>
                <a:rPr lang="en-US" sz="1800" b="1">
                  <a:solidFill>
                    <a:srgbClr val="000000"/>
                  </a:solidFill>
                  <a:latin typeface="Kanit" pitchFamily="2" charset="-34"/>
                  <a:cs typeface="Kanit" pitchFamily="2" charset="-34"/>
                </a:rPr>
                <a:t>  </a:t>
              </a:r>
              <a:br>
                <a:rPr lang="en-US" sz="1800" b="1">
                  <a:solidFill>
                    <a:srgbClr val="000000"/>
                  </a:solidFill>
                  <a:latin typeface="Kanit" pitchFamily="2" charset="-34"/>
                  <a:cs typeface="Kanit" pitchFamily="2" charset="-34"/>
                </a:rPr>
              </a:br>
              <a:r>
                <a:rPr lang="en-US" sz="1050">
                  <a:solidFill>
                    <a:srgbClr val="808080"/>
                  </a:solidFill>
                  <a:cs typeface="Kanit" pitchFamily="2" charset="-34"/>
                </a:rPr>
                <a:t>-- Searching for cases mentioning ‘property’</a:t>
              </a:r>
            </a:p>
            <a:p>
              <a:pPr marL="0" indent="0" algn="l">
                <a:buNone/>
              </a:pPr>
              <a:endParaRPr lang="en-US" sz="1050">
                <a:solidFill>
                  <a:srgbClr val="808080"/>
                </a:solidFill>
                <a:cs typeface="Kanit" pitchFamily="2" charset="-34"/>
              </a:endParaRPr>
            </a:p>
          </p:txBody>
        </p:sp>
      </p:grpSp>
    </p:spTree>
    <p:extLst>
      <p:ext uri="{BB962C8B-B14F-4D97-AF65-F5344CB8AC3E}">
        <p14:creationId xmlns:p14="http://schemas.microsoft.com/office/powerpoint/2010/main" val="4267866797"/>
      </p:ext>
    </p:extLst>
  </p:cSld>
  <p:clrMapOvr>
    <a:masterClrMapping/>
  </p:clrMapOvr>
  <p:transition>
    <p:fade/>
  </p:transition>
</p:sld>
</file>

<file path=ppt/theme/theme1.xml><?xml version="1.0" encoding="utf-8"?>
<a:theme xmlns:a="http://schemas.openxmlformats.org/drawingml/2006/main" name="MS Tech Connect 16:9 Template Light">
  <a:themeElements>
    <a:clrScheme name="Custom 1">
      <a:dk1>
        <a:srgbClr val="000000"/>
      </a:dk1>
      <a:lt1>
        <a:srgbClr val="FFFFFF"/>
      </a:lt1>
      <a:dk2>
        <a:srgbClr val="2A446F"/>
      </a:dk2>
      <a:lt2>
        <a:srgbClr val="E8E6DF"/>
      </a:lt2>
      <a:accent1>
        <a:srgbClr val="0078D4"/>
      </a:accent1>
      <a:accent2>
        <a:srgbClr val="49C5B1"/>
      </a:accent2>
      <a:accent3>
        <a:srgbClr val="8661C5"/>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2" id="{C38A3A35-6F45-4F45-9146-D904A1D89544}" vid="{25B90BD2-215B-40B5-8D54-55BC6C201780}"/>
    </a:ext>
  </a:extLst>
</a:theme>
</file>

<file path=ppt/theme/theme2.xml><?xml version="1.0" encoding="utf-8"?>
<a:theme xmlns:a="http://schemas.openxmlformats.org/drawingml/2006/main" name="MS Tech Connect 16:9 Template Dark">
  <a:themeElements>
    <a:clrScheme name="Custom 2">
      <a:dk1>
        <a:srgbClr val="091F2C"/>
      </a:dk1>
      <a:lt1>
        <a:srgbClr val="FFFFFF"/>
      </a:lt1>
      <a:dk2>
        <a:srgbClr val="2A446F"/>
      </a:dk2>
      <a:lt2>
        <a:srgbClr val="E8E6DF"/>
      </a:lt2>
      <a:accent1>
        <a:srgbClr val="0078D4"/>
      </a:accent1>
      <a:accent2>
        <a:srgbClr val="49C5B1"/>
      </a:accent2>
      <a:accent3>
        <a:srgbClr val="8661C5"/>
      </a:accent3>
      <a:accent4>
        <a:srgbClr val="D7D2CB"/>
      </a:accent4>
      <a:accent5>
        <a:srgbClr val="8DE97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2" id="{C38A3A35-6F45-4F45-9146-D904A1D89544}" vid="{FB9327E6-D44A-4927-88B5-AC76A8975F2E}"/>
    </a:ext>
  </a:extLst>
</a:theme>
</file>

<file path=ppt/theme/theme3.xml><?xml version="1.0" encoding="utf-8"?>
<a:theme xmlns:a="http://schemas.openxmlformats.org/drawingml/2006/main" name="Azure/Sustainability 2024 hybrid">
  <a:themeElements>
    <a:clrScheme name="Custom 2">
      <a:dk1>
        <a:srgbClr val="000000"/>
      </a:dk1>
      <a:lt1>
        <a:srgbClr val="FFFFFF"/>
      </a:lt1>
      <a:dk2>
        <a:srgbClr val="225B62"/>
      </a:dk2>
      <a:lt2>
        <a:srgbClr val="E8E6DF"/>
      </a:lt2>
      <a:accent1>
        <a:srgbClr val="0078D4"/>
      </a:accent1>
      <a:accent2>
        <a:srgbClr val="225B62"/>
      </a:accent2>
      <a:accent3>
        <a:srgbClr val="49C5B1"/>
      </a:accent3>
      <a:accent4>
        <a:srgbClr val="8DE971"/>
      </a:accent4>
      <a:accent5>
        <a:srgbClr val="8DC8E8"/>
      </a:accent5>
      <a:accent6>
        <a:srgbClr val="8861C5"/>
      </a:accent6>
      <a:hlink>
        <a:srgbClr val="309988"/>
      </a:hlink>
      <a:folHlink>
        <a:srgbClr val="50DD26"/>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A1677ACC-4356-48A0-8517-A5DA4BCB597E}" vid="{B657B056-0330-413E-84F0-EB4A884F3EB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b26ad78-39b9-4c31-96a0-886d100e8e27">
      <Terms xmlns="http://schemas.microsoft.com/office/infopath/2007/PartnerControls"/>
    </lcf76f155ced4ddcb4097134ff3c332f>
    <TaxCatchAll xmlns="5a46b52e-42ff-446b-bbf3-94f577fcceb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92B55DDF5B98947B66DD31AB8D0FED5" ma:contentTypeVersion="16" ma:contentTypeDescription="Create a new document." ma:contentTypeScope="" ma:versionID="339df6cc61eaaee2342d5b88b8b374dc">
  <xsd:schema xmlns:xsd="http://www.w3.org/2001/XMLSchema" xmlns:xs="http://www.w3.org/2001/XMLSchema" xmlns:p="http://schemas.microsoft.com/office/2006/metadata/properties" xmlns:ns1="http://schemas.microsoft.com/sharepoint/v3" xmlns:ns2="ab26ad78-39b9-4c31-96a0-886d100e8e27" xmlns:ns3="5a46b52e-42ff-446b-bbf3-94f577fcceb5" targetNamespace="http://schemas.microsoft.com/office/2006/metadata/properties" ma:root="true" ma:fieldsID="b5efe70a93354c3e6e30da5a1c3a14cd" ns1:_="" ns2:_="" ns3:_="">
    <xsd:import namespace="http://schemas.microsoft.com/sharepoint/v3"/>
    <xsd:import namespace="ab26ad78-39b9-4c31-96a0-886d100e8e27"/>
    <xsd:import namespace="5a46b52e-42ff-446b-bbf3-94f577fcceb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Doc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26ad78-39b9-4c31-96a0-886d100e8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DocTags" ma:index="22" nillable="true" ma:displayName="MediaServiceDocTags" ma:hidden="true" ma:internalName="MediaServiceDocTag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6b52e-42ff-446b-bbf3-94f577fcceb5"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f6d48cf-e5ec-470b-88ba-48658d1ef7cc}" ma:internalName="TaxCatchAll" ma:showField="CatchAllData" ma:web="5a46b52e-42ff-446b-bbf3-94f577fcceb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5a46b52e-42ff-446b-bbf3-94f577fcceb5"/>
    <ds:schemaRef ds:uri="http://purl.org/dc/terms/"/>
    <ds:schemaRef ds:uri="http://schemas.microsoft.com/office/2006/documentManagement/types"/>
    <ds:schemaRef ds:uri="http://schemas.microsoft.com/sharepoint/v3"/>
    <ds:schemaRef ds:uri="http://purl.org/dc/elements/1.1/"/>
    <ds:schemaRef ds:uri="http://purl.org/dc/dcmitype/"/>
    <ds:schemaRef ds:uri="http://schemas.openxmlformats.org/package/2006/metadata/core-properties"/>
    <ds:schemaRef ds:uri="ab26ad78-39b9-4c31-96a0-886d100e8e27"/>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B8F4321-3FD8-43B9-AEEC-60C7F49287B1}">
  <ds:schemaRefs>
    <ds:schemaRef ds:uri="5a46b52e-42ff-446b-bbf3-94f577fcceb5"/>
    <ds:schemaRef ds:uri="ab26ad78-39b9-4c31-96a0-886d100e8e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 Tech Connect 16:9 Template Light</Template>
  <TotalTime>12</TotalTime>
  <Words>4020</Words>
  <Application>Microsoft Office PowerPoint</Application>
  <PresentationFormat>Widescreen</PresentationFormat>
  <Paragraphs>644</Paragraphs>
  <Slides>45</Slides>
  <Notes>24</Notes>
  <HiddenSlides>1</HiddenSlides>
  <MMClips>0</MMClip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MS Tech Connect 16:9 Template Light</vt:lpstr>
      <vt:lpstr>MS Tech Connect 16:9 Template Dark</vt:lpstr>
      <vt:lpstr>Azure/Sustainability 2024 hybrid</vt:lpstr>
      <vt:lpstr>LAB: Building AI apps with PostgreSQL</vt:lpstr>
      <vt:lpstr> Lab Agenda – Find Relevant Cases</vt:lpstr>
      <vt:lpstr>PowerPoint Presentation</vt:lpstr>
      <vt:lpstr>PowerPoint Presentation</vt:lpstr>
      <vt:lpstr> Lab Agenda – Find Relevant Cases</vt:lpstr>
      <vt:lpstr>PowerPoint Presentation</vt:lpstr>
      <vt:lpstr>PowerPoint Presentation</vt:lpstr>
      <vt:lpstr>Lab Agenda – Find Relevant Cases</vt:lpstr>
      <vt:lpstr>PowerPoint Presentation</vt:lpstr>
      <vt:lpstr>PowerPoint Presentation</vt:lpstr>
      <vt:lpstr>Search Phrase – FULL TEXT</vt:lpstr>
      <vt:lpstr>Search Phrase – FULL TEXT</vt:lpstr>
      <vt:lpstr>Lab Agenda – Find Relevant Cases</vt:lpstr>
      <vt:lpstr>Vector 101</vt:lpstr>
      <vt:lpstr>Generating vectors</vt:lpstr>
      <vt:lpstr>So why should we care about vectors embeddings?</vt:lpstr>
      <vt:lpstr>So why should we care about vectors embeddings?</vt:lpstr>
      <vt:lpstr>PowerPoint Presentation</vt:lpstr>
      <vt:lpstr>PowerPoint Presentation</vt:lpstr>
      <vt:lpstr>Storing vectors in Postgres table</vt:lpstr>
      <vt:lpstr>PowerPoint Presentation</vt:lpstr>
      <vt:lpstr>PowerPoint Presentation</vt:lpstr>
      <vt:lpstr>PowerPoint Presentation</vt:lpstr>
      <vt:lpstr>PowerPoint Presentation</vt:lpstr>
      <vt:lpstr>PowerPoint Presentation</vt:lpstr>
      <vt:lpstr>Lab Agenda – Find Relevant Cases</vt:lpstr>
      <vt:lpstr>Vector Search – Semantic Search</vt:lpstr>
      <vt:lpstr>DEMO Vector Search - Semantic Search</vt:lpstr>
      <vt:lpstr>Lab Agenda – Find Relevant Cases</vt:lpstr>
      <vt:lpstr>PowerPoint Presentation</vt:lpstr>
      <vt:lpstr>DEMO E2E RAG</vt:lpstr>
      <vt:lpstr>Lab Agenda – Find Relevant Cases</vt:lpstr>
      <vt:lpstr>PowerPoint Presentation</vt:lpstr>
      <vt:lpstr>Using DiskANN</vt:lpstr>
      <vt:lpstr>Lab Agenda – Find Relevant Cases</vt:lpstr>
      <vt:lpstr>Advanced Retrieval Technique #1 - Semantic Reranker</vt:lpstr>
      <vt:lpstr>Vector Search Results</vt:lpstr>
      <vt:lpstr>Semantic Ranker Results</vt:lpstr>
      <vt:lpstr>Advanced Retrieval Technique #2 - GraphRAG</vt:lpstr>
      <vt:lpstr>GraphRAG Search Results</vt:lpstr>
      <vt:lpstr>Query: Semantic Ranker + Graph</vt:lpstr>
      <vt:lpstr>DEMO Graph Search</vt:lpstr>
      <vt:lpstr>GraphRAG Solution Accelerator for Postgres</vt:lpstr>
      <vt:lpstr>PowerPoint Presentation</vt:lpstr>
      <vt:lpstr>“AI isn't the future, It’s already here.”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Build</dc:subject>
  <dc:creator>Abe Omorogbe</dc:creator>
  <cp:keywords>Microsoft Build</cp:keywords>
  <dc:description/>
  <cp:lastModifiedBy>Abraham Omorogbe</cp:lastModifiedBy>
  <cp:revision>3</cp:revision>
  <cp:lastPrinted>2023-02-15T20:48:24Z</cp:lastPrinted>
  <dcterms:created xsi:type="dcterms:W3CDTF">2025-01-29T21:50:29Z</dcterms:created>
  <dcterms:modified xsi:type="dcterms:W3CDTF">2025-02-27T18:01:11Z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0x010100F92B55DDF5B98947B66DD31AB8D0FED5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y fmtid="{D5CDD505-2E9C-101B-9397-08002B2CF9AE}" pid="20" name="Order">
    <vt:lpwstr>2754600.00000000</vt:lpwstr>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y fmtid="{D5CDD505-2E9C-101B-9397-08002B2CF9AE}" pid="24" name="_ExtendedDescription">
    <vt:lpwstr/>
  </property>
  <property fmtid="{D5CDD505-2E9C-101B-9397-08002B2CF9AE}" pid="25" name="TriggerFlowInfo">
    <vt:lpwstr/>
  </property>
  <property fmtid="{D5CDD505-2E9C-101B-9397-08002B2CF9AE}" pid="26" name="xd_Signature">
    <vt:lpwstr/>
  </property>
  <property fmtid="{D5CDD505-2E9C-101B-9397-08002B2CF9AE}" pid="27" name="SharedWithUsers">
    <vt:lpwstr>146;#Maren Mott (DYNAMIC EVENTS INC);#164;#Alyssa Ames (DYNAMIC EVENTS INC)</vt:lpwstr>
  </property>
</Properties>
</file>